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8" r:id="rId2"/>
    <p:sldId id="289" r:id="rId3"/>
    <p:sldId id="290" r:id="rId4"/>
    <p:sldId id="259" r:id="rId5"/>
    <p:sldId id="265" r:id="rId6"/>
    <p:sldId id="262" r:id="rId7"/>
    <p:sldId id="269" r:id="rId8"/>
    <p:sldId id="287" r:id="rId9"/>
    <p:sldId id="282" r:id="rId10"/>
    <p:sldId id="283" r:id="rId11"/>
    <p:sldId id="284" r:id="rId12"/>
    <p:sldId id="285" r:id="rId13"/>
    <p:sldId id="286" r:id="rId14"/>
    <p:sldId id="291" r:id="rId15"/>
    <p:sldId id="298" r:id="rId16"/>
    <p:sldId id="299" r:id="rId17"/>
    <p:sldId id="293" r:id="rId18"/>
    <p:sldId id="292" r:id="rId19"/>
    <p:sldId id="297" r:id="rId20"/>
    <p:sldId id="260" r:id="rId21"/>
    <p:sldId id="300" r:id="rId22"/>
    <p:sldId id="261" r:id="rId23"/>
    <p:sldId id="257" r:id="rId24"/>
    <p:sldId id="294" r:id="rId25"/>
    <p:sldId id="295" r:id="rId26"/>
    <p:sldId id="296" r:id="rId27"/>
    <p:sldId id="301" r:id="rId28"/>
    <p:sldId id="302" r:id="rId29"/>
    <p:sldId id="26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35"/>
    <p:restoredTop sz="96121"/>
  </p:normalViewPr>
  <p:slideViewPr>
    <p:cSldViewPr snapToGrid="0">
      <p:cViewPr varScale="1">
        <p:scale>
          <a:sx n="118" d="100"/>
          <a:sy n="118" d="100"/>
        </p:scale>
        <p:origin x="70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F024C8-1D71-3A4B-AFD5-E0A3641066FE}" type="datetimeFigureOut">
              <a:rPr lang="en-US" smtClean="0"/>
              <a:t>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10D34F-4555-D843-8F9B-12E695AA2D54}" type="slidenum">
              <a:rPr lang="en-US" smtClean="0"/>
              <a:t>‹#›</a:t>
            </a:fld>
            <a:endParaRPr lang="en-US"/>
          </a:p>
        </p:txBody>
      </p:sp>
    </p:spTree>
    <p:extLst>
      <p:ext uri="{BB962C8B-B14F-4D97-AF65-F5344CB8AC3E}">
        <p14:creationId xmlns:p14="http://schemas.microsoft.com/office/powerpoint/2010/main" val="2855649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859F27-548C-4DAA-9B7A-FDC63DD9490C}" type="slidenum">
              <a:rPr lang="en-US" smtClean="0"/>
              <a:t>6</a:t>
            </a:fld>
            <a:endParaRPr lang="en-US" dirty="0"/>
          </a:p>
        </p:txBody>
      </p:sp>
    </p:spTree>
    <p:extLst>
      <p:ext uri="{BB962C8B-B14F-4D97-AF65-F5344CB8AC3E}">
        <p14:creationId xmlns:p14="http://schemas.microsoft.com/office/powerpoint/2010/main" val="3535080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modified a dataset in the emmeans package to get our test dataset.</a:t>
            </a:r>
          </a:p>
        </p:txBody>
      </p:sp>
      <p:sp>
        <p:nvSpPr>
          <p:cNvPr id="4" name="Slide Number Placeholder 3"/>
          <p:cNvSpPr>
            <a:spLocks noGrp="1"/>
          </p:cNvSpPr>
          <p:nvPr>
            <p:ph type="sldNum" sz="quarter" idx="5"/>
          </p:nvPr>
        </p:nvSpPr>
        <p:spPr/>
        <p:txBody>
          <a:bodyPr/>
          <a:lstStyle/>
          <a:p>
            <a:fld id="{7E859F27-548C-4DAA-9B7A-FDC63DD9490C}" type="slidenum">
              <a:rPr lang="en-US" smtClean="0"/>
              <a:t>7</a:t>
            </a:fld>
            <a:endParaRPr lang="en-US" dirty="0"/>
          </a:p>
        </p:txBody>
      </p:sp>
    </p:spTree>
    <p:extLst>
      <p:ext uri="{BB962C8B-B14F-4D97-AF65-F5344CB8AC3E}">
        <p14:creationId xmlns:p14="http://schemas.microsoft.com/office/powerpoint/2010/main" val="2570596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0D34F-4555-D843-8F9B-12E695AA2D54}" type="slidenum">
              <a:rPr lang="en-US" smtClean="0"/>
              <a:t>8</a:t>
            </a:fld>
            <a:endParaRPr lang="en-US"/>
          </a:p>
        </p:txBody>
      </p:sp>
    </p:spTree>
    <p:extLst>
      <p:ext uri="{BB962C8B-B14F-4D97-AF65-F5344CB8AC3E}">
        <p14:creationId xmlns:p14="http://schemas.microsoft.com/office/powerpoint/2010/main" val="2660311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859F27-548C-4DAA-9B7A-FDC63DD9490C}" type="slidenum">
              <a:rPr lang="en-US" smtClean="0"/>
              <a:t>10</a:t>
            </a:fld>
            <a:endParaRPr lang="en-US" dirty="0"/>
          </a:p>
        </p:txBody>
      </p:sp>
    </p:spTree>
    <p:extLst>
      <p:ext uri="{BB962C8B-B14F-4D97-AF65-F5344CB8AC3E}">
        <p14:creationId xmlns:p14="http://schemas.microsoft.com/office/powerpoint/2010/main" val="1824386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859F27-548C-4DAA-9B7A-FDC63DD9490C}" type="slidenum">
              <a:rPr lang="en-US" smtClean="0"/>
              <a:t>11</a:t>
            </a:fld>
            <a:endParaRPr lang="en-US" dirty="0"/>
          </a:p>
        </p:txBody>
      </p:sp>
    </p:spTree>
    <p:extLst>
      <p:ext uri="{BB962C8B-B14F-4D97-AF65-F5344CB8AC3E}">
        <p14:creationId xmlns:p14="http://schemas.microsoft.com/office/powerpoint/2010/main" val="1568774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859F27-548C-4DAA-9B7A-FDC63DD9490C}" type="slidenum">
              <a:rPr lang="en-US" smtClean="0"/>
              <a:t>12</a:t>
            </a:fld>
            <a:endParaRPr lang="en-US" dirty="0"/>
          </a:p>
        </p:txBody>
      </p:sp>
    </p:spTree>
    <p:extLst>
      <p:ext uri="{BB962C8B-B14F-4D97-AF65-F5344CB8AC3E}">
        <p14:creationId xmlns:p14="http://schemas.microsoft.com/office/powerpoint/2010/main" val="4194941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E73E91B2-10F0-564F-A423-8EACE2671876}" type="slidenum">
              <a:rPr lang="en-CN" smtClean="0"/>
              <a:t>18</a:t>
            </a:fld>
            <a:endParaRPr lang="en-CN"/>
          </a:p>
        </p:txBody>
      </p:sp>
    </p:spTree>
    <p:extLst>
      <p:ext uri="{BB962C8B-B14F-4D97-AF65-F5344CB8AC3E}">
        <p14:creationId xmlns:p14="http://schemas.microsoft.com/office/powerpoint/2010/main" val="2715816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Default</a:t>
            </a:r>
          </a:p>
        </p:txBody>
      </p:sp>
      <p:sp>
        <p:nvSpPr>
          <p:cNvPr id="4" name="Slide Number Placeholder 3"/>
          <p:cNvSpPr>
            <a:spLocks noGrp="1"/>
          </p:cNvSpPr>
          <p:nvPr>
            <p:ph type="sldNum" sz="quarter" idx="5"/>
          </p:nvPr>
        </p:nvSpPr>
        <p:spPr/>
        <p:txBody>
          <a:bodyPr/>
          <a:lstStyle/>
          <a:p>
            <a:fld id="{E73E91B2-10F0-564F-A423-8EACE2671876}" type="slidenum">
              <a:rPr lang="en-CN" smtClean="0"/>
              <a:t>20</a:t>
            </a:fld>
            <a:endParaRPr lang="en-CN"/>
          </a:p>
        </p:txBody>
      </p:sp>
    </p:spTree>
    <p:extLst>
      <p:ext uri="{BB962C8B-B14F-4D97-AF65-F5344CB8AC3E}">
        <p14:creationId xmlns:p14="http://schemas.microsoft.com/office/powerpoint/2010/main" val="3386765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5C19D-3648-29DF-3823-AF83C8D2BF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63DA59-E0D2-BB36-F493-1EC59551E2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9A649-3B14-231E-3F8A-1BEBD2C8D6A9}"/>
              </a:ext>
            </a:extLst>
          </p:cNvPr>
          <p:cNvSpPr>
            <a:spLocks noGrp="1"/>
          </p:cNvSpPr>
          <p:nvPr>
            <p:ph type="dt" sz="half" idx="10"/>
          </p:nvPr>
        </p:nvSpPr>
        <p:spPr/>
        <p:txBody>
          <a:bodyPr/>
          <a:lstStyle/>
          <a:p>
            <a:fld id="{53848788-07DF-3949-B171-FBAE569F41E4}" type="datetime1">
              <a:rPr lang="en-US" smtClean="0"/>
              <a:t>4/20/24</a:t>
            </a:fld>
            <a:endParaRPr lang="en-US"/>
          </a:p>
        </p:txBody>
      </p:sp>
      <p:sp>
        <p:nvSpPr>
          <p:cNvPr id="5" name="Footer Placeholder 4">
            <a:extLst>
              <a:ext uri="{FF2B5EF4-FFF2-40B4-BE49-F238E27FC236}">
                <a16:creationId xmlns:a16="http://schemas.microsoft.com/office/drawing/2014/main" id="{899334D5-65BC-2E5A-AC04-6E8A298B0B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85C28D-D5E0-43F4-49BF-2FB34FADECC3}"/>
              </a:ext>
            </a:extLst>
          </p:cNvPr>
          <p:cNvSpPr>
            <a:spLocks noGrp="1"/>
          </p:cNvSpPr>
          <p:nvPr>
            <p:ph type="sldNum" sz="quarter" idx="12"/>
          </p:nvPr>
        </p:nvSpPr>
        <p:spPr/>
        <p:txBody>
          <a:bodyPr/>
          <a:lstStyle/>
          <a:p>
            <a:fld id="{982E0F57-8EAB-E74E-A64D-79FA073796CA}" type="slidenum">
              <a:rPr lang="en-US" smtClean="0"/>
              <a:t>‹#›</a:t>
            </a:fld>
            <a:endParaRPr lang="en-US"/>
          </a:p>
        </p:txBody>
      </p:sp>
    </p:spTree>
    <p:extLst>
      <p:ext uri="{BB962C8B-B14F-4D97-AF65-F5344CB8AC3E}">
        <p14:creationId xmlns:p14="http://schemas.microsoft.com/office/powerpoint/2010/main" val="3508420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A2B0F-FDD0-D3AF-0B0E-6DA8BD0FBE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299588-D034-F493-7985-EC70CF684D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02440A-694A-A204-8A24-2B94E91B64F7}"/>
              </a:ext>
            </a:extLst>
          </p:cNvPr>
          <p:cNvSpPr>
            <a:spLocks noGrp="1"/>
          </p:cNvSpPr>
          <p:nvPr>
            <p:ph type="dt" sz="half" idx="10"/>
          </p:nvPr>
        </p:nvSpPr>
        <p:spPr/>
        <p:txBody>
          <a:bodyPr/>
          <a:lstStyle/>
          <a:p>
            <a:fld id="{3B586418-2DE2-7444-8694-200A2761306F}" type="datetime1">
              <a:rPr lang="en-US" smtClean="0"/>
              <a:t>4/20/24</a:t>
            </a:fld>
            <a:endParaRPr lang="en-US"/>
          </a:p>
        </p:txBody>
      </p:sp>
      <p:sp>
        <p:nvSpPr>
          <p:cNvPr id="5" name="Footer Placeholder 4">
            <a:extLst>
              <a:ext uri="{FF2B5EF4-FFF2-40B4-BE49-F238E27FC236}">
                <a16:creationId xmlns:a16="http://schemas.microsoft.com/office/drawing/2014/main" id="{3688C437-ECAB-C939-5F40-081CA6F497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DDE03-7BEB-9AF3-085F-C40655731D0E}"/>
              </a:ext>
            </a:extLst>
          </p:cNvPr>
          <p:cNvSpPr>
            <a:spLocks noGrp="1"/>
          </p:cNvSpPr>
          <p:nvPr>
            <p:ph type="sldNum" sz="quarter" idx="12"/>
          </p:nvPr>
        </p:nvSpPr>
        <p:spPr/>
        <p:txBody>
          <a:bodyPr/>
          <a:lstStyle/>
          <a:p>
            <a:fld id="{982E0F57-8EAB-E74E-A64D-79FA073796CA}" type="slidenum">
              <a:rPr lang="en-US" smtClean="0"/>
              <a:t>‹#›</a:t>
            </a:fld>
            <a:endParaRPr lang="en-US"/>
          </a:p>
        </p:txBody>
      </p:sp>
    </p:spTree>
    <p:extLst>
      <p:ext uri="{BB962C8B-B14F-4D97-AF65-F5344CB8AC3E}">
        <p14:creationId xmlns:p14="http://schemas.microsoft.com/office/powerpoint/2010/main" val="1622234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0B4340-B5C3-11E1-E2A3-01D439FBFC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9F83C2-E219-381A-189B-AB9AD6C631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2098D2-EDD7-B0CE-2690-ACBB5A3C5F8B}"/>
              </a:ext>
            </a:extLst>
          </p:cNvPr>
          <p:cNvSpPr>
            <a:spLocks noGrp="1"/>
          </p:cNvSpPr>
          <p:nvPr>
            <p:ph type="dt" sz="half" idx="10"/>
          </p:nvPr>
        </p:nvSpPr>
        <p:spPr/>
        <p:txBody>
          <a:bodyPr/>
          <a:lstStyle/>
          <a:p>
            <a:fld id="{B854D30B-99C4-964B-82B9-0CAE9D655B07}" type="datetime1">
              <a:rPr lang="en-US" smtClean="0"/>
              <a:t>4/20/24</a:t>
            </a:fld>
            <a:endParaRPr lang="en-US"/>
          </a:p>
        </p:txBody>
      </p:sp>
      <p:sp>
        <p:nvSpPr>
          <p:cNvPr id="5" name="Footer Placeholder 4">
            <a:extLst>
              <a:ext uri="{FF2B5EF4-FFF2-40B4-BE49-F238E27FC236}">
                <a16:creationId xmlns:a16="http://schemas.microsoft.com/office/drawing/2014/main" id="{E892FFD6-29A4-9812-3B57-587152E6E2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1B6D3D-D672-7D7A-29B0-1220ED694970}"/>
              </a:ext>
            </a:extLst>
          </p:cNvPr>
          <p:cNvSpPr>
            <a:spLocks noGrp="1"/>
          </p:cNvSpPr>
          <p:nvPr>
            <p:ph type="sldNum" sz="quarter" idx="12"/>
          </p:nvPr>
        </p:nvSpPr>
        <p:spPr/>
        <p:txBody>
          <a:bodyPr/>
          <a:lstStyle/>
          <a:p>
            <a:fld id="{982E0F57-8EAB-E74E-A64D-79FA073796CA}" type="slidenum">
              <a:rPr lang="en-US" smtClean="0"/>
              <a:t>‹#›</a:t>
            </a:fld>
            <a:endParaRPr lang="en-US"/>
          </a:p>
        </p:txBody>
      </p:sp>
    </p:spTree>
    <p:extLst>
      <p:ext uri="{BB962C8B-B14F-4D97-AF65-F5344CB8AC3E}">
        <p14:creationId xmlns:p14="http://schemas.microsoft.com/office/powerpoint/2010/main" val="2156842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1D16C-CC64-458D-1329-824D9E3ED4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DA1819-DC53-4D0A-C0DB-7FFC18AF8D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3A197B-617F-F675-32A5-6BFEF52F07B6}"/>
              </a:ext>
            </a:extLst>
          </p:cNvPr>
          <p:cNvSpPr>
            <a:spLocks noGrp="1"/>
          </p:cNvSpPr>
          <p:nvPr>
            <p:ph type="dt" sz="half" idx="10"/>
          </p:nvPr>
        </p:nvSpPr>
        <p:spPr/>
        <p:txBody>
          <a:bodyPr/>
          <a:lstStyle/>
          <a:p>
            <a:fld id="{30522D03-C1BB-C147-AEC6-526D19DCA853}" type="datetime1">
              <a:rPr lang="en-US" smtClean="0"/>
              <a:t>4/20/24</a:t>
            </a:fld>
            <a:endParaRPr lang="en-US"/>
          </a:p>
        </p:txBody>
      </p:sp>
      <p:sp>
        <p:nvSpPr>
          <p:cNvPr id="5" name="Footer Placeholder 4">
            <a:extLst>
              <a:ext uri="{FF2B5EF4-FFF2-40B4-BE49-F238E27FC236}">
                <a16:creationId xmlns:a16="http://schemas.microsoft.com/office/drawing/2014/main" id="{E09DF9F0-7DAA-B671-E883-645CC556BB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BC13C-D1B5-A45C-0502-28A4509E4395}"/>
              </a:ext>
            </a:extLst>
          </p:cNvPr>
          <p:cNvSpPr>
            <a:spLocks noGrp="1"/>
          </p:cNvSpPr>
          <p:nvPr>
            <p:ph type="sldNum" sz="quarter" idx="12"/>
          </p:nvPr>
        </p:nvSpPr>
        <p:spPr/>
        <p:txBody>
          <a:bodyPr/>
          <a:lstStyle/>
          <a:p>
            <a:fld id="{982E0F57-8EAB-E74E-A64D-79FA073796CA}" type="slidenum">
              <a:rPr lang="en-US" smtClean="0"/>
              <a:t>‹#›</a:t>
            </a:fld>
            <a:endParaRPr lang="en-US"/>
          </a:p>
        </p:txBody>
      </p:sp>
    </p:spTree>
    <p:extLst>
      <p:ext uri="{BB962C8B-B14F-4D97-AF65-F5344CB8AC3E}">
        <p14:creationId xmlns:p14="http://schemas.microsoft.com/office/powerpoint/2010/main" val="1280319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C151F-B4BF-29E7-E887-031C5005CA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175F5F-19ED-01CF-96AF-AFF38CBF66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8568A2-0C4C-859D-DB33-362651AB0827}"/>
              </a:ext>
            </a:extLst>
          </p:cNvPr>
          <p:cNvSpPr>
            <a:spLocks noGrp="1"/>
          </p:cNvSpPr>
          <p:nvPr>
            <p:ph type="dt" sz="half" idx="10"/>
          </p:nvPr>
        </p:nvSpPr>
        <p:spPr/>
        <p:txBody>
          <a:bodyPr/>
          <a:lstStyle/>
          <a:p>
            <a:fld id="{FC5713FA-473E-BE4A-A4C1-814BF8E7B0EE}" type="datetime1">
              <a:rPr lang="en-US" smtClean="0"/>
              <a:t>4/20/24</a:t>
            </a:fld>
            <a:endParaRPr lang="en-US"/>
          </a:p>
        </p:txBody>
      </p:sp>
      <p:sp>
        <p:nvSpPr>
          <p:cNvPr id="5" name="Footer Placeholder 4">
            <a:extLst>
              <a:ext uri="{FF2B5EF4-FFF2-40B4-BE49-F238E27FC236}">
                <a16:creationId xmlns:a16="http://schemas.microsoft.com/office/drawing/2014/main" id="{5EA0E22E-C913-6D4B-BF25-01DB7B1CDB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2C1472-720D-3741-F5B6-40C166B53083}"/>
              </a:ext>
            </a:extLst>
          </p:cNvPr>
          <p:cNvSpPr>
            <a:spLocks noGrp="1"/>
          </p:cNvSpPr>
          <p:nvPr>
            <p:ph type="sldNum" sz="quarter" idx="12"/>
          </p:nvPr>
        </p:nvSpPr>
        <p:spPr/>
        <p:txBody>
          <a:bodyPr/>
          <a:lstStyle/>
          <a:p>
            <a:fld id="{982E0F57-8EAB-E74E-A64D-79FA073796CA}" type="slidenum">
              <a:rPr lang="en-US" smtClean="0"/>
              <a:t>‹#›</a:t>
            </a:fld>
            <a:endParaRPr lang="en-US"/>
          </a:p>
        </p:txBody>
      </p:sp>
    </p:spTree>
    <p:extLst>
      <p:ext uri="{BB962C8B-B14F-4D97-AF65-F5344CB8AC3E}">
        <p14:creationId xmlns:p14="http://schemas.microsoft.com/office/powerpoint/2010/main" val="249871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488DF-5CA0-8550-631D-F593337370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F63DF9-99FD-F1B5-4EA9-CB47BCD8C2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63108F-5A91-A259-3ECF-F40BBBB307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B7A100-08D5-3D0F-B08B-9312706F0FFD}"/>
              </a:ext>
            </a:extLst>
          </p:cNvPr>
          <p:cNvSpPr>
            <a:spLocks noGrp="1"/>
          </p:cNvSpPr>
          <p:nvPr>
            <p:ph type="dt" sz="half" idx="10"/>
          </p:nvPr>
        </p:nvSpPr>
        <p:spPr/>
        <p:txBody>
          <a:bodyPr/>
          <a:lstStyle/>
          <a:p>
            <a:fld id="{234F87CD-1FE7-4943-B6C2-38261B98AD79}" type="datetime1">
              <a:rPr lang="en-US" smtClean="0"/>
              <a:t>4/20/24</a:t>
            </a:fld>
            <a:endParaRPr lang="en-US"/>
          </a:p>
        </p:txBody>
      </p:sp>
      <p:sp>
        <p:nvSpPr>
          <p:cNvPr id="6" name="Footer Placeholder 5">
            <a:extLst>
              <a:ext uri="{FF2B5EF4-FFF2-40B4-BE49-F238E27FC236}">
                <a16:creationId xmlns:a16="http://schemas.microsoft.com/office/drawing/2014/main" id="{5170CDDB-8656-3C49-1CC8-FCE1E664ED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BAB6FB-FFB7-799D-09D0-58AB2B64FE1E}"/>
              </a:ext>
            </a:extLst>
          </p:cNvPr>
          <p:cNvSpPr>
            <a:spLocks noGrp="1"/>
          </p:cNvSpPr>
          <p:nvPr>
            <p:ph type="sldNum" sz="quarter" idx="12"/>
          </p:nvPr>
        </p:nvSpPr>
        <p:spPr/>
        <p:txBody>
          <a:bodyPr/>
          <a:lstStyle/>
          <a:p>
            <a:fld id="{982E0F57-8EAB-E74E-A64D-79FA073796CA}" type="slidenum">
              <a:rPr lang="en-US" smtClean="0"/>
              <a:t>‹#›</a:t>
            </a:fld>
            <a:endParaRPr lang="en-US"/>
          </a:p>
        </p:txBody>
      </p:sp>
    </p:spTree>
    <p:extLst>
      <p:ext uri="{BB962C8B-B14F-4D97-AF65-F5344CB8AC3E}">
        <p14:creationId xmlns:p14="http://schemas.microsoft.com/office/powerpoint/2010/main" val="3500051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79D0C-DA8D-180F-5FEF-364862E49C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8867F0-1791-2953-1F76-7F08D9628A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098CAF-6B67-B49B-8553-8BAAB3AFB4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E4698B-5524-C4B1-1C91-63700BC87B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585B8C-35E0-E158-4DE7-9E4C12D267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A7D2-46FB-92E1-F656-3DACC2568966}"/>
              </a:ext>
            </a:extLst>
          </p:cNvPr>
          <p:cNvSpPr>
            <a:spLocks noGrp="1"/>
          </p:cNvSpPr>
          <p:nvPr>
            <p:ph type="dt" sz="half" idx="10"/>
          </p:nvPr>
        </p:nvSpPr>
        <p:spPr/>
        <p:txBody>
          <a:bodyPr/>
          <a:lstStyle/>
          <a:p>
            <a:fld id="{B36ED8F3-60C0-304C-9B15-EE1C3B1CBE9F}" type="datetime1">
              <a:rPr lang="en-US" smtClean="0"/>
              <a:t>4/20/24</a:t>
            </a:fld>
            <a:endParaRPr lang="en-US"/>
          </a:p>
        </p:txBody>
      </p:sp>
      <p:sp>
        <p:nvSpPr>
          <p:cNvPr id="8" name="Footer Placeholder 7">
            <a:extLst>
              <a:ext uri="{FF2B5EF4-FFF2-40B4-BE49-F238E27FC236}">
                <a16:creationId xmlns:a16="http://schemas.microsoft.com/office/drawing/2014/main" id="{5C619224-E94E-8E46-F04C-3D0788CDAD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159452-47F2-6568-579F-72A0EE3ED7E7}"/>
              </a:ext>
            </a:extLst>
          </p:cNvPr>
          <p:cNvSpPr>
            <a:spLocks noGrp="1"/>
          </p:cNvSpPr>
          <p:nvPr>
            <p:ph type="sldNum" sz="quarter" idx="12"/>
          </p:nvPr>
        </p:nvSpPr>
        <p:spPr/>
        <p:txBody>
          <a:bodyPr/>
          <a:lstStyle/>
          <a:p>
            <a:fld id="{982E0F57-8EAB-E74E-A64D-79FA073796CA}" type="slidenum">
              <a:rPr lang="en-US" smtClean="0"/>
              <a:t>‹#›</a:t>
            </a:fld>
            <a:endParaRPr lang="en-US"/>
          </a:p>
        </p:txBody>
      </p:sp>
    </p:spTree>
    <p:extLst>
      <p:ext uri="{BB962C8B-B14F-4D97-AF65-F5344CB8AC3E}">
        <p14:creationId xmlns:p14="http://schemas.microsoft.com/office/powerpoint/2010/main" val="3707311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D4D3B-CABF-7682-608D-C61EB5A715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B9A219-206B-6145-EA03-A11E0068A625}"/>
              </a:ext>
            </a:extLst>
          </p:cNvPr>
          <p:cNvSpPr>
            <a:spLocks noGrp="1"/>
          </p:cNvSpPr>
          <p:nvPr>
            <p:ph type="dt" sz="half" idx="10"/>
          </p:nvPr>
        </p:nvSpPr>
        <p:spPr/>
        <p:txBody>
          <a:bodyPr/>
          <a:lstStyle/>
          <a:p>
            <a:fld id="{47209EA4-B253-304E-86CA-E9EC2A902837}" type="datetime1">
              <a:rPr lang="en-US" smtClean="0"/>
              <a:t>4/20/24</a:t>
            </a:fld>
            <a:endParaRPr lang="en-US"/>
          </a:p>
        </p:txBody>
      </p:sp>
      <p:sp>
        <p:nvSpPr>
          <p:cNvPr id="4" name="Footer Placeholder 3">
            <a:extLst>
              <a:ext uri="{FF2B5EF4-FFF2-40B4-BE49-F238E27FC236}">
                <a16:creationId xmlns:a16="http://schemas.microsoft.com/office/drawing/2014/main" id="{8AC87F43-396B-2666-19CF-9503B6FC92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B76090-7DC3-05A3-2CC9-FCF216886D34}"/>
              </a:ext>
            </a:extLst>
          </p:cNvPr>
          <p:cNvSpPr>
            <a:spLocks noGrp="1"/>
          </p:cNvSpPr>
          <p:nvPr>
            <p:ph type="sldNum" sz="quarter" idx="12"/>
          </p:nvPr>
        </p:nvSpPr>
        <p:spPr/>
        <p:txBody>
          <a:bodyPr/>
          <a:lstStyle/>
          <a:p>
            <a:fld id="{982E0F57-8EAB-E74E-A64D-79FA073796CA}" type="slidenum">
              <a:rPr lang="en-US" smtClean="0"/>
              <a:t>‹#›</a:t>
            </a:fld>
            <a:endParaRPr lang="en-US"/>
          </a:p>
        </p:txBody>
      </p:sp>
    </p:spTree>
    <p:extLst>
      <p:ext uri="{BB962C8B-B14F-4D97-AF65-F5344CB8AC3E}">
        <p14:creationId xmlns:p14="http://schemas.microsoft.com/office/powerpoint/2010/main" val="1658269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DC2B0B-5BF2-4BA8-BB75-77673AE22CC3}"/>
              </a:ext>
            </a:extLst>
          </p:cNvPr>
          <p:cNvSpPr>
            <a:spLocks noGrp="1"/>
          </p:cNvSpPr>
          <p:nvPr>
            <p:ph type="dt" sz="half" idx="10"/>
          </p:nvPr>
        </p:nvSpPr>
        <p:spPr/>
        <p:txBody>
          <a:bodyPr/>
          <a:lstStyle/>
          <a:p>
            <a:fld id="{603E5702-68CF-DF4A-9AAB-84ED148BFDE9}" type="datetime1">
              <a:rPr lang="en-US" smtClean="0"/>
              <a:t>4/20/24</a:t>
            </a:fld>
            <a:endParaRPr lang="en-US"/>
          </a:p>
        </p:txBody>
      </p:sp>
      <p:sp>
        <p:nvSpPr>
          <p:cNvPr id="3" name="Footer Placeholder 2">
            <a:extLst>
              <a:ext uri="{FF2B5EF4-FFF2-40B4-BE49-F238E27FC236}">
                <a16:creationId xmlns:a16="http://schemas.microsoft.com/office/drawing/2014/main" id="{05E13FCB-A364-88B1-13E2-BDDDF96B48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FEB72C-FC6B-620D-88DC-78E138A29BB6}"/>
              </a:ext>
            </a:extLst>
          </p:cNvPr>
          <p:cNvSpPr>
            <a:spLocks noGrp="1"/>
          </p:cNvSpPr>
          <p:nvPr>
            <p:ph type="sldNum" sz="quarter" idx="12"/>
          </p:nvPr>
        </p:nvSpPr>
        <p:spPr/>
        <p:txBody>
          <a:bodyPr/>
          <a:lstStyle/>
          <a:p>
            <a:fld id="{982E0F57-8EAB-E74E-A64D-79FA073796CA}" type="slidenum">
              <a:rPr lang="en-US" smtClean="0"/>
              <a:t>‹#›</a:t>
            </a:fld>
            <a:endParaRPr lang="en-US"/>
          </a:p>
        </p:txBody>
      </p:sp>
    </p:spTree>
    <p:extLst>
      <p:ext uri="{BB962C8B-B14F-4D97-AF65-F5344CB8AC3E}">
        <p14:creationId xmlns:p14="http://schemas.microsoft.com/office/powerpoint/2010/main" val="2908280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64713-402E-36AA-F05B-BE9C3A4FB2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F30A04-39BD-2576-8CBB-4AFCD67C61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B8B291-9506-A5C6-0AAA-4D9DA26BA8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64B6BD-29B3-A668-D904-8B93075D40ED}"/>
              </a:ext>
            </a:extLst>
          </p:cNvPr>
          <p:cNvSpPr>
            <a:spLocks noGrp="1"/>
          </p:cNvSpPr>
          <p:nvPr>
            <p:ph type="dt" sz="half" idx="10"/>
          </p:nvPr>
        </p:nvSpPr>
        <p:spPr/>
        <p:txBody>
          <a:bodyPr/>
          <a:lstStyle/>
          <a:p>
            <a:fld id="{9D0AB146-6E66-434B-AC0F-B5F37E446298}" type="datetime1">
              <a:rPr lang="en-US" smtClean="0"/>
              <a:t>4/20/24</a:t>
            </a:fld>
            <a:endParaRPr lang="en-US"/>
          </a:p>
        </p:txBody>
      </p:sp>
      <p:sp>
        <p:nvSpPr>
          <p:cNvPr id="6" name="Footer Placeholder 5">
            <a:extLst>
              <a:ext uri="{FF2B5EF4-FFF2-40B4-BE49-F238E27FC236}">
                <a16:creationId xmlns:a16="http://schemas.microsoft.com/office/drawing/2014/main" id="{CD06EC22-2FE0-D51E-4AD1-90900DB5DC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C50080-B98B-9E18-71F0-6AC87CFF07B8}"/>
              </a:ext>
            </a:extLst>
          </p:cNvPr>
          <p:cNvSpPr>
            <a:spLocks noGrp="1"/>
          </p:cNvSpPr>
          <p:nvPr>
            <p:ph type="sldNum" sz="quarter" idx="12"/>
          </p:nvPr>
        </p:nvSpPr>
        <p:spPr/>
        <p:txBody>
          <a:bodyPr/>
          <a:lstStyle/>
          <a:p>
            <a:fld id="{982E0F57-8EAB-E74E-A64D-79FA073796CA}" type="slidenum">
              <a:rPr lang="en-US" smtClean="0"/>
              <a:t>‹#›</a:t>
            </a:fld>
            <a:endParaRPr lang="en-US"/>
          </a:p>
        </p:txBody>
      </p:sp>
    </p:spTree>
    <p:extLst>
      <p:ext uri="{BB962C8B-B14F-4D97-AF65-F5344CB8AC3E}">
        <p14:creationId xmlns:p14="http://schemas.microsoft.com/office/powerpoint/2010/main" val="4163496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9C67-9C59-0F91-36EE-C7031D0B59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A221AB-0EF1-C993-5FF5-4427269B39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F9F452-2408-CFB6-BC3D-2FA61960A6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2DF125-A081-AE8E-3F8E-3E4C101F0E96}"/>
              </a:ext>
            </a:extLst>
          </p:cNvPr>
          <p:cNvSpPr>
            <a:spLocks noGrp="1"/>
          </p:cNvSpPr>
          <p:nvPr>
            <p:ph type="dt" sz="half" idx="10"/>
          </p:nvPr>
        </p:nvSpPr>
        <p:spPr/>
        <p:txBody>
          <a:bodyPr/>
          <a:lstStyle/>
          <a:p>
            <a:fld id="{FF6856F2-A1B2-A94A-B4B7-062CFD378772}" type="datetime1">
              <a:rPr lang="en-US" smtClean="0"/>
              <a:t>4/20/24</a:t>
            </a:fld>
            <a:endParaRPr lang="en-US"/>
          </a:p>
        </p:txBody>
      </p:sp>
      <p:sp>
        <p:nvSpPr>
          <p:cNvPr id="6" name="Footer Placeholder 5">
            <a:extLst>
              <a:ext uri="{FF2B5EF4-FFF2-40B4-BE49-F238E27FC236}">
                <a16:creationId xmlns:a16="http://schemas.microsoft.com/office/drawing/2014/main" id="{82336715-6E78-DD0E-1CA9-66C56DEB02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65568F-AF2C-1B8B-242A-79191FFF7829}"/>
              </a:ext>
            </a:extLst>
          </p:cNvPr>
          <p:cNvSpPr>
            <a:spLocks noGrp="1"/>
          </p:cNvSpPr>
          <p:nvPr>
            <p:ph type="sldNum" sz="quarter" idx="12"/>
          </p:nvPr>
        </p:nvSpPr>
        <p:spPr/>
        <p:txBody>
          <a:bodyPr/>
          <a:lstStyle/>
          <a:p>
            <a:fld id="{982E0F57-8EAB-E74E-A64D-79FA073796CA}" type="slidenum">
              <a:rPr lang="en-US" smtClean="0"/>
              <a:t>‹#›</a:t>
            </a:fld>
            <a:endParaRPr lang="en-US"/>
          </a:p>
        </p:txBody>
      </p:sp>
    </p:spTree>
    <p:extLst>
      <p:ext uri="{BB962C8B-B14F-4D97-AF65-F5344CB8AC3E}">
        <p14:creationId xmlns:p14="http://schemas.microsoft.com/office/powerpoint/2010/main" val="2896261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80CB65-FDDF-FD62-1433-5C03F1E0A4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4CFA56-80FB-56F8-C34F-22B67301D9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CBE8BC-D557-0D29-C33F-AADCA6D67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B36668-6209-AA46-8151-DE933B0715C1}" type="datetime1">
              <a:rPr lang="en-US" smtClean="0"/>
              <a:t>4/20/24</a:t>
            </a:fld>
            <a:endParaRPr lang="en-US"/>
          </a:p>
        </p:txBody>
      </p:sp>
      <p:sp>
        <p:nvSpPr>
          <p:cNvPr id="5" name="Footer Placeholder 4">
            <a:extLst>
              <a:ext uri="{FF2B5EF4-FFF2-40B4-BE49-F238E27FC236}">
                <a16:creationId xmlns:a16="http://schemas.microsoft.com/office/drawing/2014/main" id="{1EFCDFC1-42BC-B323-F783-8C93C3DD40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D0B80A-9FBF-FDE1-4ED9-6EA4AE7BFC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2E0F57-8EAB-E74E-A64D-79FA073796CA}" type="slidenum">
              <a:rPr lang="en-US" smtClean="0"/>
              <a:t>‹#›</a:t>
            </a:fld>
            <a:endParaRPr lang="en-US"/>
          </a:p>
        </p:txBody>
      </p:sp>
    </p:spTree>
    <p:extLst>
      <p:ext uri="{BB962C8B-B14F-4D97-AF65-F5344CB8AC3E}">
        <p14:creationId xmlns:p14="http://schemas.microsoft.com/office/powerpoint/2010/main" val="640622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https://tracc.ccny.cuny.edu/wp-content/uploads/2018/01/nyspi.jpg"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0.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support.sas.com/kb/63/038.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github.com/rvlenth/emmeans/issues/451" TargetMode="External"/><Relationship Id="rId2" Type="http://schemas.openxmlformats.org/officeDocument/2006/relationships/hyperlink" Target="https://stats.stackexchange.com/questions/610912/emmeans-weights-for-unbalanced-groups-factors" TargetMode="External"/><Relationship Id="rId1" Type="http://schemas.openxmlformats.org/officeDocument/2006/relationships/slideLayout" Target="../slideLayouts/slideLayout2.xml"/><Relationship Id="rId5" Type="http://schemas.openxmlformats.org/officeDocument/2006/relationships/hyperlink" Target="https://stats.stackexchange.com/questions/502010/comparing-emmeans-to-ggeffect-default-weights/502027#502027" TargetMode="External"/><Relationship Id="rId4" Type="http://schemas.openxmlformats.org/officeDocument/2006/relationships/hyperlink" Target="https://stats.stackexchange.com/questions/510862/is-least-squares-means-lsmeans-statistical-nonsense/510923#51092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CE420D8-A1BB-B9C4-4C05-55CB3DA89A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26414" y="5569741"/>
            <a:ext cx="1099535" cy="1099535"/>
          </a:xfrm>
          <a:prstGeom prst="rect">
            <a:avLst/>
          </a:prstGeom>
        </p:spPr>
      </p:pic>
      <p:sp>
        <p:nvSpPr>
          <p:cNvPr id="2" name="Title 1"/>
          <p:cNvSpPr>
            <a:spLocks noGrp="1"/>
          </p:cNvSpPr>
          <p:nvPr>
            <p:ph type="ctrTitle"/>
          </p:nvPr>
        </p:nvSpPr>
        <p:spPr>
          <a:xfrm>
            <a:off x="6096000" y="1982491"/>
            <a:ext cx="6096000" cy="2786012"/>
          </a:xfrm>
        </p:spPr>
        <p:txBody>
          <a:bodyPr/>
          <a:lstStyle/>
          <a:p>
            <a:pPr algn="l"/>
            <a:r>
              <a:rPr lang="en-US" sz="3000" dirty="0"/>
              <a:t>Adjusted means and Adjusted proportions from regression (EMMEANS in R and LSMEANS/%Margins in SAS)</a:t>
            </a:r>
          </a:p>
        </p:txBody>
      </p:sp>
      <p:sp>
        <p:nvSpPr>
          <p:cNvPr id="3" name="Title 1"/>
          <p:cNvSpPr txBox="1">
            <a:spLocks/>
          </p:cNvSpPr>
          <p:nvPr/>
        </p:nvSpPr>
        <p:spPr>
          <a:xfrm>
            <a:off x="6096000" y="4375150"/>
            <a:ext cx="6562124" cy="1981200"/>
          </a:xfrm>
          <a:prstGeom prst="rect">
            <a:avLst/>
          </a:prstGeom>
          <a:ln>
            <a:noFill/>
          </a:ln>
        </p:spPr>
        <p:txBody>
          <a:bodyPr vert="horz" lIns="91429" tIns="45714" rIns="91429" bIns="45714" rtlCol="0" anchor="ctr">
            <a:noAutofit/>
          </a:bodyPr>
          <a:lstStyle>
            <a:lvl1pPr algn="r" defTabSz="914292" rtl="0" eaLnBrk="1" latinLnBrk="0" hangingPunct="1">
              <a:spcBef>
                <a:spcPct val="0"/>
              </a:spcBef>
              <a:buNone/>
              <a:defRPr sz="4200" b="1" i="0" kern="1200">
                <a:solidFill>
                  <a:srgbClr val="286FB7"/>
                </a:solidFill>
                <a:effectLst/>
                <a:latin typeface="Arial"/>
                <a:ea typeface="+mj-ea"/>
                <a:cs typeface="Arial"/>
              </a:defRPr>
            </a:lvl1pPr>
          </a:lstStyle>
          <a:p>
            <a:pPr algn="l"/>
            <a:r>
              <a:rPr lang="en-US" sz="1800" dirty="0"/>
              <a:t>Jialiang Hua, Lydia Zhang and Dan </a:t>
            </a:r>
            <a:r>
              <a:rPr lang="en-US" sz="1800" dirty="0" err="1"/>
              <a:t>Alschuler</a:t>
            </a:r>
            <a:r>
              <a:rPr lang="en-US" sz="1800" dirty="0"/>
              <a:t> </a:t>
            </a:r>
          </a:p>
          <a:p>
            <a:pPr algn="l"/>
            <a:r>
              <a:rPr lang="en-US" sz="1800" dirty="0"/>
              <a:t>Supervisor: Melanie Wall</a:t>
            </a:r>
          </a:p>
          <a:p>
            <a:pPr algn="l"/>
            <a:r>
              <a:rPr lang="en-US" sz="1800" dirty="0"/>
              <a:t>Mental Health Data Science</a:t>
            </a:r>
          </a:p>
        </p:txBody>
      </p:sp>
      <p:pic>
        <p:nvPicPr>
          <p:cNvPr id="8" name="Picture 7">
            <a:extLst>
              <a:ext uri="{FF2B5EF4-FFF2-40B4-BE49-F238E27FC236}">
                <a16:creationId xmlns:a16="http://schemas.microsoft.com/office/drawing/2014/main" id="{2189DAEB-1CD6-18A4-1CFB-6BD3EFE734DA}"/>
              </a:ext>
            </a:extLst>
          </p:cNvPr>
          <p:cNvPicPr>
            <a:picLocks noChangeAspect="1"/>
          </p:cNvPicPr>
          <p:nvPr/>
        </p:nvPicPr>
        <p:blipFill>
          <a:blip r:embed="rId3"/>
          <a:stretch>
            <a:fillRect/>
          </a:stretch>
        </p:blipFill>
        <p:spPr>
          <a:xfrm>
            <a:off x="680949" y="487899"/>
            <a:ext cx="4827007" cy="4505206"/>
          </a:xfrm>
          <a:prstGeom prst="rect">
            <a:avLst/>
          </a:prstGeom>
        </p:spPr>
      </p:pic>
      <p:pic>
        <p:nvPicPr>
          <p:cNvPr id="9" name="Picture 1" descr="TRACC – Translational Research Training in Addictions for Racial/Ethnic  Minorities at CCNY and CUMC">
            <a:extLst>
              <a:ext uri="{FF2B5EF4-FFF2-40B4-BE49-F238E27FC236}">
                <a16:creationId xmlns:a16="http://schemas.microsoft.com/office/drawing/2014/main" id="{03A1B4A6-AF9B-A810-394B-6CFEB0E26D04}"/>
              </a:ext>
            </a:extLst>
          </p:cNvPr>
          <p:cNvPicPr>
            <a:picLocks noChangeAspect="1" noChangeArrowheads="1"/>
          </p:cNvPicPr>
          <p:nvPr/>
        </p:nvPicPr>
        <p:blipFill>
          <a:blip r:embed="rId4" r:link="rId5" cstate="screen">
            <a:extLst>
              <a:ext uri="{28A0092B-C50C-407E-A947-70E740481C1C}">
                <a14:useLocalDpi xmlns:a14="http://schemas.microsoft.com/office/drawing/2010/main"/>
              </a:ext>
            </a:extLst>
          </a:blip>
          <a:srcRect/>
          <a:stretch>
            <a:fillRect/>
          </a:stretch>
        </p:blipFill>
        <p:spPr bwMode="auto">
          <a:xfrm>
            <a:off x="226334" y="5891514"/>
            <a:ext cx="2551576" cy="68151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8C2413C-E397-BEEA-FFA7-EC05A15D5694}"/>
              </a:ext>
            </a:extLst>
          </p:cNvPr>
          <p:cNvSpPr>
            <a:spLocks noGrp="1"/>
          </p:cNvSpPr>
          <p:nvPr>
            <p:ph type="sldNum" sz="quarter" idx="12"/>
          </p:nvPr>
        </p:nvSpPr>
        <p:spPr/>
        <p:txBody>
          <a:bodyPr/>
          <a:lstStyle/>
          <a:p>
            <a:fld id="{982E0F57-8EAB-E74E-A64D-79FA073796CA}" type="slidenum">
              <a:rPr lang="en-US" smtClean="0"/>
              <a:t>1</a:t>
            </a:fld>
            <a:endParaRPr lang="en-US"/>
          </a:p>
        </p:txBody>
      </p:sp>
      <p:pic>
        <p:nvPicPr>
          <p:cNvPr id="5" name="Picture 4">
            <a:extLst>
              <a:ext uri="{FF2B5EF4-FFF2-40B4-BE49-F238E27FC236}">
                <a16:creationId xmlns:a16="http://schemas.microsoft.com/office/drawing/2014/main" id="{BA4901F1-1412-A373-113A-BE3EBA871CB5}"/>
              </a:ext>
            </a:extLst>
          </p:cNvPr>
          <p:cNvPicPr>
            <a:picLocks noChangeAspect="1"/>
          </p:cNvPicPr>
          <p:nvPr/>
        </p:nvPicPr>
        <p:blipFill>
          <a:blip r:embed="rId6"/>
          <a:stretch>
            <a:fillRect/>
          </a:stretch>
        </p:blipFill>
        <p:spPr>
          <a:xfrm>
            <a:off x="4081509" y="5811907"/>
            <a:ext cx="1613236" cy="761117"/>
          </a:xfrm>
          <a:prstGeom prst="rect">
            <a:avLst/>
          </a:prstGeom>
        </p:spPr>
      </p:pic>
    </p:spTree>
    <p:extLst>
      <p:ext uri="{BB962C8B-B14F-4D97-AF65-F5344CB8AC3E}">
        <p14:creationId xmlns:p14="http://schemas.microsoft.com/office/powerpoint/2010/main" val="3800699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B01F103-70F8-B7C8-8AFD-E4926A78AE31}"/>
              </a:ext>
            </a:extLst>
          </p:cNvPr>
          <p:cNvSpPr>
            <a:spLocks noGrp="1"/>
          </p:cNvSpPr>
          <p:nvPr>
            <p:ph type="title"/>
          </p:nvPr>
        </p:nvSpPr>
        <p:spPr>
          <a:xfrm>
            <a:off x="419744" y="79361"/>
            <a:ext cx="10515600" cy="1325563"/>
          </a:xfrm>
        </p:spPr>
        <p:txBody>
          <a:bodyPr/>
          <a:lstStyle/>
          <a:p>
            <a:r>
              <a:rPr lang="en-US" sz="4000" dirty="0"/>
              <a:t>Predicted values for all combinations</a:t>
            </a:r>
          </a:p>
        </p:txBody>
      </p:sp>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D2571410-14D7-2468-28FB-AFE04B8AFCA0}"/>
                  </a:ext>
                </a:extLst>
              </p:cNvPr>
              <p:cNvSpPr>
                <a:spLocks noGrp="1"/>
              </p:cNvSpPr>
              <p:nvPr>
                <p:ph idx="1"/>
              </p:nvPr>
            </p:nvSpPr>
            <p:spPr>
              <a:xfrm>
                <a:off x="6985653" y="1411089"/>
                <a:ext cx="5027278" cy="4853247"/>
              </a:xfrm>
            </p:spPr>
            <p:txBody>
              <a:bodyPr>
                <a:normAutofit/>
              </a:bodyPr>
              <a:lstStyle/>
              <a:p>
                <a:pPr marL="57070" lvl="2" indent="-285750" defTabSz="914292">
                  <a:lnSpc>
                    <a:spcPct val="100000"/>
                  </a:lnSpc>
                  <a:spcBef>
                    <a:spcPts val="0"/>
                  </a:spcBef>
                  <a:spcAft>
                    <a:spcPts val="1200"/>
                  </a:spcAft>
                </a:pPr>
                <a:r>
                  <a:rPr lang="en-US" sz="2200" dirty="0">
                    <a:solidFill>
                      <a:srgbClr val="374151"/>
                    </a:solidFill>
                    <a:latin typeface="Söhne"/>
                  </a:rPr>
                  <a:t>A: matrix of the linear functions of the regression coefficients for each combination of the categorical variables.</a:t>
                </a:r>
                <a:br>
                  <a:rPr lang="en-US" sz="2200" dirty="0">
                    <a:solidFill>
                      <a:srgbClr val="374151"/>
                    </a:solidFill>
                    <a:latin typeface="Söhne"/>
                  </a:rPr>
                </a:br>
                <a:endParaRPr lang="en-US" sz="2200" dirty="0">
                  <a:solidFill>
                    <a:srgbClr val="374151"/>
                  </a:solidFill>
                  <a:latin typeface="Söhne"/>
                </a:endParaRPr>
              </a:p>
              <a:p>
                <a:pPr marL="57070" lvl="2" indent="-285750" defTabSz="914292">
                  <a:lnSpc>
                    <a:spcPct val="100000"/>
                  </a:lnSpc>
                  <a:spcBef>
                    <a:spcPts val="0"/>
                  </a:spcBef>
                  <a:spcAft>
                    <a:spcPts val="1200"/>
                  </a:spcAft>
                </a:pPr>
                <a:r>
                  <a:rPr lang="en-US" sz="2200" dirty="0">
                    <a:solidFill>
                      <a:srgbClr val="374151"/>
                    </a:solidFill>
                    <a:latin typeface="Söhne"/>
                  </a:rPr>
                  <a:t>B: the regression coefficients (</a:t>
                </a:r>
                <a14:m>
                  <m:oMath xmlns:m="http://schemas.openxmlformats.org/officeDocument/2006/math">
                    <m:r>
                      <a:rPr lang="en-US" sz="2200">
                        <a:solidFill>
                          <a:srgbClr val="374151"/>
                        </a:solidFill>
                        <a:latin typeface="Cambria Math" panose="02040503050406030204" pitchFamily="18" charset="0"/>
                      </a:rPr>
                      <m:t>𝛽</m:t>
                    </m:r>
                  </m:oMath>
                </a14:m>
                <a:r>
                  <a:rPr lang="en-US" sz="2200" dirty="0">
                    <a:solidFill>
                      <a:srgbClr val="374151"/>
                    </a:solidFill>
                    <a:latin typeface="Söhne"/>
                  </a:rPr>
                  <a:t>’s)</a:t>
                </a:r>
                <a:br>
                  <a:rPr lang="en-US" sz="2200" dirty="0">
                    <a:solidFill>
                      <a:srgbClr val="374151"/>
                    </a:solidFill>
                    <a:latin typeface="Söhne"/>
                  </a:rPr>
                </a:br>
                <a:endParaRPr lang="en-US" sz="2200" dirty="0">
                  <a:solidFill>
                    <a:srgbClr val="374151"/>
                  </a:solidFill>
                  <a:latin typeface="Söhne"/>
                </a:endParaRPr>
              </a:p>
              <a:p>
                <a:pPr marL="57070" lvl="2" indent="-285750" defTabSz="914292">
                  <a:lnSpc>
                    <a:spcPct val="100000"/>
                  </a:lnSpc>
                  <a:spcBef>
                    <a:spcPts val="0"/>
                  </a:spcBef>
                  <a:spcAft>
                    <a:spcPts val="1200"/>
                  </a:spcAft>
                </a:pPr>
                <a:r>
                  <a:rPr lang="en-US" sz="2200" dirty="0">
                    <a:solidFill>
                      <a:srgbClr val="374151"/>
                    </a:solidFill>
                    <a:latin typeface="Söhne"/>
                  </a:rPr>
                  <a:t>P = AB: the predictions for every combination of the factors</a:t>
                </a:r>
              </a:p>
              <a:p>
                <a:pPr>
                  <a:spcBef>
                    <a:spcPts val="0"/>
                  </a:spcBef>
                </a:pPr>
                <a:endParaRPr lang="en-US" dirty="0">
                  <a:solidFill>
                    <a:srgbClr val="374151"/>
                  </a:solidFill>
                  <a:latin typeface="Times New Roman" panose="02020603050405020304" pitchFamily="18" charset="0"/>
                  <a:cs typeface="Times New Roman" panose="02020603050405020304" pitchFamily="18" charset="0"/>
                </a:endParaRPr>
              </a:p>
              <a:p>
                <a:pPr>
                  <a:spcBef>
                    <a:spcPts val="0"/>
                  </a:spcBef>
                </a:pPr>
                <a:endParaRPr lang="en-US" dirty="0">
                  <a:solidFill>
                    <a:srgbClr val="374151"/>
                  </a:solidFill>
                  <a:latin typeface="Times New Roman" panose="02020603050405020304" pitchFamily="18" charset="0"/>
                  <a:cs typeface="Times New Roman" panose="02020603050405020304" pitchFamily="18" charset="0"/>
                </a:endParaRPr>
              </a:p>
            </p:txBody>
          </p:sp>
        </mc:Choice>
        <mc:Fallback xmlns="">
          <p:sp>
            <p:nvSpPr>
              <p:cNvPr id="12" name="Content Placeholder 2">
                <a:extLst>
                  <a:ext uri="{FF2B5EF4-FFF2-40B4-BE49-F238E27FC236}">
                    <a16:creationId xmlns:a16="http://schemas.microsoft.com/office/drawing/2014/main" id="{D2571410-14D7-2468-28FB-AFE04B8AFCA0}"/>
                  </a:ext>
                </a:extLst>
              </p:cNvPr>
              <p:cNvSpPr>
                <a:spLocks noGrp="1" noRot="1" noChangeAspect="1" noMove="1" noResize="1" noEditPoints="1" noAdjustHandles="1" noChangeArrowheads="1" noChangeShapeType="1" noTextEdit="1"/>
              </p:cNvSpPr>
              <p:nvPr>
                <p:ph idx="1"/>
              </p:nvPr>
            </p:nvSpPr>
            <p:spPr>
              <a:xfrm>
                <a:off x="6985653" y="1411089"/>
                <a:ext cx="5027278" cy="4853247"/>
              </a:xfrm>
              <a:blipFill>
                <a:blip r:embed="rId3"/>
                <a:stretch>
                  <a:fillRect l="-1511" t="-521"/>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0C9FF0B0-511A-0C97-9540-B5B975AC2FB1}"/>
              </a:ext>
            </a:extLst>
          </p:cNvPr>
          <p:cNvGrpSpPr>
            <a:grpSpLocks noChangeAspect="1"/>
          </p:cNvGrpSpPr>
          <p:nvPr/>
        </p:nvGrpSpPr>
        <p:grpSpPr>
          <a:xfrm>
            <a:off x="609600" y="1896787"/>
            <a:ext cx="5852160" cy="4493761"/>
            <a:chOff x="249015" y="1295400"/>
            <a:chExt cx="6311293" cy="4846320"/>
          </a:xfrm>
        </p:grpSpPr>
        <p:pic>
          <p:nvPicPr>
            <p:cNvPr id="5" name="Picture 4">
              <a:extLst>
                <a:ext uri="{FF2B5EF4-FFF2-40B4-BE49-F238E27FC236}">
                  <a16:creationId xmlns:a16="http://schemas.microsoft.com/office/drawing/2014/main" id="{6E9E0EC6-0CA6-BF9E-33ED-B0081DACFB5A}"/>
                </a:ext>
              </a:extLst>
            </p:cNvPr>
            <p:cNvPicPr>
              <a:picLocks/>
            </p:cNvPicPr>
            <p:nvPr/>
          </p:nvPicPr>
          <p:blipFill>
            <a:blip r:embed="rId4"/>
            <a:stretch>
              <a:fillRect/>
            </a:stretch>
          </p:blipFill>
          <p:spPr>
            <a:xfrm>
              <a:off x="6061676" y="3425568"/>
              <a:ext cx="68649" cy="6865"/>
            </a:xfrm>
            <a:prstGeom prst="rect">
              <a:avLst/>
            </a:prstGeom>
          </p:spPr>
        </p:pic>
        <p:pic>
          <p:nvPicPr>
            <p:cNvPr id="7" name="Picture 6">
              <a:extLst>
                <a:ext uri="{FF2B5EF4-FFF2-40B4-BE49-F238E27FC236}">
                  <a16:creationId xmlns:a16="http://schemas.microsoft.com/office/drawing/2014/main" id="{92BF9370-6E1C-FF51-6C5B-7FE249297A57}"/>
                </a:ext>
              </a:extLst>
            </p:cNvPr>
            <p:cNvPicPr>
              <a:picLocks noChangeAspect="1"/>
            </p:cNvPicPr>
            <p:nvPr/>
          </p:nvPicPr>
          <p:blipFill>
            <a:blip r:embed="rId5"/>
            <a:stretch>
              <a:fillRect/>
            </a:stretch>
          </p:blipFill>
          <p:spPr>
            <a:xfrm>
              <a:off x="249015" y="1295400"/>
              <a:ext cx="2591486" cy="4846320"/>
            </a:xfrm>
            <a:prstGeom prst="rect">
              <a:avLst/>
            </a:prstGeom>
          </p:spPr>
        </p:pic>
        <p:pic>
          <p:nvPicPr>
            <p:cNvPr id="9" name="Picture 8">
              <a:extLst>
                <a:ext uri="{FF2B5EF4-FFF2-40B4-BE49-F238E27FC236}">
                  <a16:creationId xmlns:a16="http://schemas.microsoft.com/office/drawing/2014/main" id="{5E6D4FE3-DF7A-CFF3-172D-D77EF701CF8A}"/>
                </a:ext>
              </a:extLst>
            </p:cNvPr>
            <p:cNvPicPr>
              <a:picLocks noChangeAspect="1"/>
            </p:cNvPicPr>
            <p:nvPr/>
          </p:nvPicPr>
          <p:blipFill>
            <a:blip r:embed="rId6"/>
            <a:stretch>
              <a:fillRect/>
            </a:stretch>
          </p:blipFill>
          <p:spPr>
            <a:xfrm>
              <a:off x="3127300" y="2575560"/>
              <a:ext cx="1454726" cy="2286000"/>
            </a:xfrm>
            <a:prstGeom prst="rect">
              <a:avLst/>
            </a:prstGeom>
          </p:spPr>
        </p:pic>
        <p:pic>
          <p:nvPicPr>
            <p:cNvPr id="10" name="Picture 9">
              <a:extLst>
                <a:ext uri="{FF2B5EF4-FFF2-40B4-BE49-F238E27FC236}">
                  <a16:creationId xmlns:a16="http://schemas.microsoft.com/office/drawing/2014/main" id="{3FC46686-6E18-ABD8-9B4D-4BB529949919}"/>
                </a:ext>
              </a:extLst>
            </p:cNvPr>
            <p:cNvPicPr>
              <a:picLocks noChangeAspect="1"/>
            </p:cNvPicPr>
            <p:nvPr/>
          </p:nvPicPr>
          <p:blipFill>
            <a:blip r:embed="rId7"/>
            <a:stretch>
              <a:fillRect/>
            </a:stretch>
          </p:blipFill>
          <p:spPr>
            <a:xfrm>
              <a:off x="4868825" y="1295400"/>
              <a:ext cx="1691483" cy="4846320"/>
            </a:xfrm>
            <a:prstGeom prst="rect">
              <a:avLst/>
            </a:prstGeom>
          </p:spPr>
        </p:pic>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5BEB47F-AFC9-27BA-31B8-8719A8CB6EBB}"/>
                  </a:ext>
                </a:extLst>
              </p:cNvPr>
              <p:cNvSpPr txBox="1"/>
              <p:nvPr/>
            </p:nvSpPr>
            <p:spPr>
              <a:xfrm>
                <a:off x="7479941" y="5177756"/>
                <a:ext cx="3873859" cy="1086580"/>
              </a:xfrm>
              <a:prstGeom prst="rect">
                <a:avLst/>
              </a:prstGeom>
              <a:noFill/>
            </p:spPr>
            <p:txBody>
              <a:bodyPr wrap="square" lIns="0" tIns="0" rIns="0" bIns="0" rtlCol="0">
                <a:spAutoFit/>
              </a:bodyPr>
              <a:lstStyle/>
              <a:p>
                <a:pPr>
                  <a:lnSpc>
                    <a:spcPct val="120000"/>
                  </a:lnSpc>
                </a:pPr>
                <a14:m>
                  <m:oMathPara xmlns:m="http://schemas.openxmlformats.org/officeDocument/2006/math">
                    <m:oMathParaPr>
                      <m:jc m:val="center"/>
                    </m:oMathParaPr>
                    <m:oMath xmlns:m="http://schemas.openxmlformats.org/officeDocument/2006/math">
                      <m:r>
                        <a:rPr lang="en-US" sz="1400" i="1" smtClean="0">
                          <a:solidFill>
                            <a:schemeClr val="tx1"/>
                          </a:solidFill>
                          <a:latin typeface="Cambria Math" panose="02040503050406030204" pitchFamily="18" charset="0"/>
                          <a:cs typeface="Times New Roman" panose="02020603050405020304" pitchFamily="18" charset="0"/>
                        </a:rPr>
                        <m:t>𝑦</m:t>
                      </m:r>
                      <m:r>
                        <m:rPr>
                          <m:nor/>
                        </m:rPr>
                        <a:rPr lang="en-US" sz="1400">
                          <a:solidFill>
                            <a:schemeClr val="tx1"/>
                          </a:solidFill>
                          <a:latin typeface="Cambria Math" panose="02040503050406030204" pitchFamily="18" charset="0"/>
                          <a:cs typeface="Times New Roman" panose="02020603050405020304" pitchFamily="18" charset="0"/>
                        </a:rPr>
                        <m:t> = 3.72477 + 4.16331</m:t>
                      </m:r>
                      <m:sSub>
                        <m:sSubPr>
                          <m:ctrlPr>
                            <a:rPr lang="en-US" sz="1400" b="0" i="1" smtClean="0">
                              <a:solidFill>
                                <a:schemeClr val="tx1"/>
                              </a:solidFill>
                              <a:latin typeface="Cambria Math" panose="02040503050406030204" pitchFamily="18" charset="0"/>
                              <a:cs typeface="Times New Roman" panose="02020603050405020304" pitchFamily="18" charset="0"/>
                            </a:rPr>
                          </m:ctrlPr>
                        </m:sSubPr>
                        <m:e>
                          <m:r>
                            <a:rPr lang="en-US" sz="1400" b="0" i="1" smtClean="0">
                              <a:solidFill>
                                <a:schemeClr val="tx1"/>
                              </a:solidFill>
                              <a:latin typeface="Cambria Math" panose="02040503050406030204" pitchFamily="18" charset="0"/>
                              <a:cs typeface="Times New Roman" panose="02020603050405020304" pitchFamily="18" charset="0"/>
                            </a:rPr>
                            <m:t>𝑠𝑜𝑢𝑟𝑐𝑒</m:t>
                          </m:r>
                        </m:e>
                        <m:sub>
                          <m:r>
                            <m:rPr>
                              <m:nor/>
                            </m:rPr>
                            <a:rPr lang="en-US" sz="1400">
                              <a:solidFill>
                                <a:schemeClr val="tx1"/>
                              </a:solidFill>
                              <a:latin typeface="Times New Roman" panose="02020603050405020304" pitchFamily="18" charset="0"/>
                              <a:cs typeface="Times New Roman" panose="02020603050405020304" pitchFamily="18" charset="0"/>
                            </a:rPr>
                            <m:t>skim</m:t>
                          </m:r>
                        </m:sub>
                      </m:sSub>
                      <m:r>
                        <m:rPr>
                          <m:nor/>
                        </m:rPr>
                        <a:rPr lang="en-US" sz="1400">
                          <a:solidFill>
                            <a:schemeClr val="tx1"/>
                          </a:solidFill>
                          <a:latin typeface="Cambria Math" panose="02040503050406030204" pitchFamily="18" charset="0"/>
                          <a:cs typeface="Times New Roman" panose="02020603050405020304" pitchFamily="18" charset="0"/>
                        </a:rPr>
                        <m:t> + 1.59508</m:t>
                      </m:r>
                      <m:r>
                        <m:rPr>
                          <m:nor/>
                        </m:rPr>
                        <a:rPr lang="en-US" sz="1400" b="0" i="0" smtClean="0">
                          <a:solidFill>
                            <a:schemeClr val="tx1"/>
                          </a:solidFill>
                          <a:latin typeface="Cambria Math" panose="02040503050406030204" pitchFamily="18" charset="0"/>
                          <a:cs typeface="Times New Roman" panose="02020603050405020304" pitchFamily="18" charset="0"/>
                        </a:rPr>
                        <m:t>X</m:t>
                      </m:r>
                      <m:r>
                        <m:rPr>
                          <m:nor/>
                        </m:rPr>
                        <a:rPr lang="en-US" sz="1400" b="0" i="0" smtClean="0">
                          <a:solidFill>
                            <a:schemeClr val="tx1"/>
                          </a:solidFill>
                          <a:latin typeface="Cambria Math" panose="02040503050406030204" pitchFamily="18" charset="0"/>
                          <a:cs typeface="Times New Roman" panose="02020603050405020304" pitchFamily="18" charset="0"/>
                        </a:rPr>
                        <m:t> + 0.01478</m:t>
                      </m:r>
                      <m:sSub>
                        <m:sSubPr>
                          <m:ctrlPr>
                            <a:rPr lang="en-US" sz="1400" b="0" i="1" smtClean="0">
                              <a:solidFill>
                                <a:schemeClr val="tx1"/>
                              </a:solidFill>
                              <a:latin typeface="Cambria Math" panose="02040503050406030204" pitchFamily="18" charset="0"/>
                              <a:cs typeface="Times New Roman" panose="02020603050405020304" pitchFamily="18" charset="0"/>
                            </a:rPr>
                          </m:ctrlPr>
                        </m:sSubPr>
                        <m:e>
                          <m:r>
                            <a:rPr lang="en-US" sz="1400" b="0" i="1" smtClean="0">
                              <a:solidFill>
                                <a:schemeClr val="tx1"/>
                              </a:solidFill>
                              <a:latin typeface="Cambria Math" panose="02040503050406030204" pitchFamily="18" charset="0"/>
                              <a:cs typeface="Times New Roman" panose="02020603050405020304" pitchFamily="18" charset="0"/>
                            </a:rPr>
                            <m:t>𝑝𝑒𝑟𝑐𝑒𝑛𝑡</m:t>
                          </m:r>
                        </m:e>
                        <m:sub>
                          <m:r>
                            <a:rPr lang="en-US" sz="1400" b="0" i="1" smtClean="0">
                              <a:solidFill>
                                <a:schemeClr val="tx1"/>
                              </a:solidFill>
                              <a:latin typeface="Cambria Math" panose="02040503050406030204" pitchFamily="18" charset="0"/>
                              <a:cs typeface="Times New Roman" panose="02020603050405020304" pitchFamily="18" charset="0"/>
                            </a:rPr>
                            <m:t>12</m:t>
                          </m:r>
                        </m:sub>
                      </m:sSub>
                      <m:r>
                        <m:rPr>
                          <m:nor/>
                        </m:rPr>
                        <a:rPr lang="en-US" sz="1400">
                          <a:solidFill>
                            <a:schemeClr val="tx1"/>
                          </a:solidFill>
                          <a:latin typeface="Cambria Math" panose="02040503050406030204" pitchFamily="18" charset="0"/>
                          <a:cs typeface="Times New Roman" panose="02020603050405020304" pitchFamily="18" charset="0"/>
                        </a:rPr>
                        <m:t> </m:t>
                      </m:r>
                      <m:r>
                        <m:rPr>
                          <m:nor/>
                        </m:rPr>
                        <a:rPr lang="en-US" sz="1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m:rPr>
                          <m:nor/>
                        </m:rPr>
                        <a:rPr lang="en-US" sz="1400">
                          <a:solidFill>
                            <a:schemeClr val="tx1"/>
                          </a:solidFill>
                          <a:latin typeface="Cambria Math" panose="02040503050406030204" pitchFamily="18" charset="0"/>
                          <a:cs typeface="Times New Roman" panose="02020603050405020304" pitchFamily="18" charset="0"/>
                        </a:rPr>
                        <m:t> 0.07722</m:t>
                      </m:r>
                      <m:sSub>
                        <m:sSubPr>
                          <m:ctrlPr>
                            <a:rPr lang="en-US" sz="1400" i="1">
                              <a:solidFill>
                                <a:schemeClr val="tx1"/>
                              </a:solidFill>
                              <a:latin typeface="Cambria Math" panose="02040503050406030204" pitchFamily="18" charset="0"/>
                              <a:cs typeface="Times New Roman" panose="02020603050405020304" pitchFamily="18" charset="0"/>
                            </a:rPr>
                          </m:ctrlPr>
                        </m:sSubPr>
                        <m:e>
                          <m:r>
                            <a:rPr lang="en-US" sz="1400" i="1">
                              <a:solidFill>
                                <a:schemeClr val="tx1"/>
                              </a:solidFill>
                              <a:latin typeface="Cambria Math" panose="02040503050406030204" pitchFamily="18" charset="0"/>
                              <a:cs typeface="Times New Roman" panose="02020603050405020304" pitchFamily="18" charset="0"/>
                            </a:rPr>
                            <m:t>𝑝𝑒𝑟𝑐𝑒𝑛𝑡</m:t>
                          </m:r>
                        </m:e>
                        <m:sub>
                          <m:r>
                            <a:rPr lang="en-US" sz="1400" i="1">
                              <a:solidFill>
                                <a:schemeClr val="tx1"/>
                              </a:solidFill>
                              <a:latin typeface="Cambria Math" panose="02040503050406030204" pitchFamily="18" charset="0"/>
                              <a:cs typeface="Times New Roman" panose="02020603050405020304" pitchFamily="18" charset="0"/>
                            </a:rPr>
                            <m:t>1</m:t>
                          </m:r>
                          <m:r>
                            <a:rPr lang="en-US" sz="1400" b="0" i="1" smtClean="0">
                              <a:solidFill>
                                <a:schemeClr val="tx1"/>
                              </a:solidFill>
                              <a:latin typeface="Cambria Math" panose="02040503050406030204" pitchFamily="18" charset="0"/>
                              <a:cs typeface="Times New Roman" panose="02020603050405020304" pitchFamily="18" charset="0"/>
                            </a:rPr>
                            <m:t>5</m:t>
                          </m:r>
                        </m:sub>
                      </m:sSub>
                      <m:r>
                        <m:rPr>
                          <m:nor/>
                        </m:rPr>
                        <a:rPr lang="en-US" sz="1400">
                          <a:solidFill>
                            <a:schemeClr val="tx1"/>
                          </a:solidFill>
                          <a:latin typeface="Cambria Math" panose="02040503050406030204" pitchFamily="18" charset="0"/>
                          <a:cs typeface="Times New Roman" panose="02020603050405020304" pitchFamily="18" charset="0"/>
                        </a:rPr>
                        <m:t>+ 2.6349</m:t>
                      </m:r>
                      <m:sSub>
                        <m:sSubPr>
                          <m:ctrlPr>
                            <a:rPr lang="en-US" sz="1400" i="1" smtClean="0">
                              <a:solidFill>
                                <a:schemeClr val="tx1"/>
                              </a:solidFill>
                              <a:latin typeface="Cambria Math" panose="02040503050406030204" pitchFamily="18" charset="0"/>
                              <a:cs typeface="Times New Roman" panose="02020603050405020304" pitchFamily="18" charset="0"/>
                            </a:rPr>
                          </m:ctrlPr>
                        </m:sSubPr>
                        <m:e>
                          <m:r>
                            <a:rPr lang="en-US" sz="1400" b="0" i="1" smtClean="0">
                              <a:solidFill>
                                <a:schemeClr val="tx1"/>
                              </a:solidFill>
                              <a:latin typeface="Cambria Math" panose="02040503050406030204" pitchFamily="18" charset="0"/>
                              <a:cs typeface="Times New Roman" panose="02020603050405020304" pitchFamily="18" charset="0"/>
                            </a:rPr>
                            <m:t>𝑝𝑒𝑟𝑐𝑒𝑛𝑡</m:t>
                          </m:r>
                        </m:e>
                        <m:sub>
                          <m:r>
                            <a:rPr lang="en-US" sz="1400" b="0" i="1" smtClean="0">
                              <a:solidFill>
                                <a:schemeClr val="tx1"/>
                              </a:solidFill>
                              <a:latin typeface="Cambria Math" panose="02040503050406030204" pitchFamily="18" charset="0"/>
                              <a:cs typeface="Times New Roman" panose="02020603050405020304" pitchFamily="18" charset="0"/>
                            </a:rPr>
                            <m:t>18</m:t>
                          </m:r>
                        </m:sub>
                      </m:sSub>
                      <m:r>
                        <m:rPr>
                          <m:nor/>
                        </m:rPr>
                        <a:rPr lang="en-US" sz="1400">
                          <a:solidFill>
                            <a:schemeClr val="tx1"/>
                          </a:solidFill>
                          <a:latin typeface="Cambria Math" panose="02040503050406030204" pitchFamily="18" charset="0"/>
                          <a:cs typeface="Times New Roman" panose="02020603050405020304" pitchFamily="18" charset="0"/>
                        </a:rPr>
                        <m:t> + 2.24182</m:t>
                      </m:r>
                      <m:sSub>
                        <m:sSubPr>
                          <m:ctrlPr>
                            <a:rPr lang="en-US" sz="1400" i="1" smtClean="0">
                              <a:solidFill>
                                <a:schemeClr val="tx1"/>
                              </a:solidFill>
                              <a:latin typeface="Cambria Math" panose="02040503050406030204" pitchFamily="18" charset="0"/>
                              <a:cs typeface="Times New Roman" panose="02020603050405020304" pitchFamily="18" charset="0"/>
                            </a:rPr>
                          </m:ctrlPr>
                        </m:sSubPr>
                        <m:e>
                          <m:r>
                            <a:rPr lang="en-US" sz="1400" b="0" i="1" smtClean="0">
                              <a:solidFill>
                                <a:schemeClr val="tx1"/>
                              </a:solidFill>
                              <a:latin typeface="Cambria Math" panose="02040503050406030204" pitchFamily="18" charset="0"/>
                              <a:cs typeface="Times New Roman" panose="02020603050405020304" pitchFamily="18" charset="0"/>
                            </a:rPr>
                            <m:t>𝑑𝑖𝑐h</m:t>
                          </m:r>
                        </m:e>
                        <m:sub>
                          <m:r>
                            <a:rPr lang="en-US" sz="1400" b="0" i="1" smtClean="0">
                              <a:solidFill>
                                <a:schemeClr val="tx1"/>
                              </a:solidFill>
                              <a:latin typeface="Cambria Math" panose="02040503050406030204" pitchFamily="18" charset="0"/>
                              <a:cs typeface="Times New Roman" panose="02020603050405020304" pitchFamily="18" charset="0"/>
                            </a:rPr>
                            <m:t>h𝑖𝑔h</m:t>
                          </m:r>
                        </m:sub>
                      </m:sSub>
                      <m:r>
                        <m:rPr>
                          <m:nor/>
                        </m:rPr>
                        <a:rPr lang="en-US" sz="1400">
                          <a:solidFill>
                            <a:schemeClr val="tx1"/>
                          </a:solidFill>
                          <a:latin typeface="Cambria Math" panose="02040503050406030204" pitchFamily="18" charset="0"/>
                          <a:cs typeface="Times New Roman" panose="02020603050405020304" pitchFamily="18" charset="0"/>
                        </a:rPr>
                        <m:t> + </m:t>
                      </m:r>
                      <m:r>
                        <m:rPr>
                          <m:nor/>
                        </m:rPr>
                        <a:rPr lang="el-GR" sz="1400">
                          <a:solidFill>
                            <a:schemeClr val="tx1"/>
                          </a:solidFill>
                          <a:latin typeface="Cambria Math" panose="02040503050406030204" pitchFamily="18" charset="0"/>
                          <a:cs typeface="Times New Roman" panose="02020603050405020304" pitchFamily="18" charset="0"/>
                        </a:rPr>
                        <m:t>ε</m:t>
                      </m:r>
                    </m:oMath>
                  </m:oMathPara>
                </a14:m>
                <a:endParaRPr lang="en-US" sz="1400"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endParaRPr>
              </a:p>
            </p:txBody>
          </p:sp>
        </mc:Choice>
        <mc:Fallback xmlns="">
          <p:sp>
            <p:nvSpPr>
              <p:cNvPr id="18" name="TextBox 17">
                <a:extLst>
                  <a:ext uri="{FF2B5EF4-FFF2-40B4-BE49-F238E27FC236}">
                    <a16:creationId xmlns:a16="http://schemas.microsoft.com/office/drawing/2014/main" id="{05BEB47F-AFC9-27BA-31B8-8719A8CB6EBB}"/>
                  </a:ext>
                </a:extLst>
              </p:cNvPr>
              <p:cNvSpPr txBox="1">
                <a:spLocks noRot="1" noChangeAspect="1" noMove="1" noResize="1" noEditPoints="1" noAdjustHandles="1" noChangeArrowheads="1" noChangeShapeType="1" noTextEdit="1"/>
              </p:cNvSpPr>
              <p:nvPr/>
            </p:nvSpPr>
            <p:spPr>
              <a:xfrm>
                <a:off x="7479941" y="5177756"/>
                <a:ext cx="3873859" cy="1086580"/>
              </a:xfrm>
              <a:prstGeom prst="rect">
                <a:avLst/>
              </a:prstGeom>
              <a:blipFill>
                <a:blip r:embed="rId8"/>
                <a:stretch>
                  <a:fillRect l="-977" r="-1629"/>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48CEDD58-95F9-A3DD-9CE0-F8FAFAE94EE5}"/>
              </a:ext>
            </a:extLst>
          </p:cNvPr>
          <p:cNvSpPr txBox="1"/>
          <p:nvPr/>
        </p:nvSpPr>
        <p:spPr>
          <a:xfrm rot="18794619">
            <a:off x="885087" y="1428462"/>
            <a:ext cx="86923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Intercept</a:t>
            </a:r>
          </a:p>
        </p:txBody>
      </p:sp>
      <p:sp>
        <p:nvSpPr>
          <p:cNvPr id="24" name="TextBox 23">
            <a:extLst>
              <a:ext uri="{FF2B5EF4-FFF2-40B4-BE49-F238E27FC236}">
                <a16:creationId xmlns:a16="http://schemas.microsoft.com/office/drawing/2014/main" id="{4818439A-F5AE-B7BB-4256-8430BBF1F775}"/>
              </a:ext>
            </a:extLst>
          </p:cNvPr>
          <p:cNvSpPr txBox="1"/>
          <p:nvPr/>
        </p:nvSpPr>
        <p:spPr>
          <a:xfrm rot="18794619">
            <a:off x="1115530" y="1373269"/>
            <a:ext cx="965383"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sourceSkim</a:t>
            </a:r>
          </a:p>
        </p:txBody>
      </p:sp>
      <p:sp>
        <p:nvSpPr>
          <p:cNvPr id="25" name="TextBox 24">
            <a:extLst>
              <a:ext uri="{FF2B5EF4-FFF2-40B4-BE49-F238E27FC236}">
                <a16:creationId xmlns:a16="http://schemas.microsoft.com/office/drawing/2014/main" id="{B768108D-70A4-F2DD-3C36-B1F6D5A44B47}"/>
              </a:ext>
            </a:extLst>
          </p:cNvPr>
          <p:cNvSpPr txBox="1"/>
          <p:nvPr/>
        </p:nvSpPr>
        <p:spPr>
          <a:xfrm rot="18794619">
            <a:off x="1667956" y="1530968"/>
            <a:ext cx="363607"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x</a:t>
            </a:r>
          </a:p>
        </p:txBody>
      </p:sp>
      <p:sp>
        <p:nvSpPr>
          <p:cNvPr id="26" name="TextBox 25">
            <a:extLst>
              <a:ext uri="{FF2B5EF4-FFF2-40B4-BE49-F238E27FC236}">
                <a16:creationId xmlns:a16="http://schemas.microsoft.com/office/drawing/2014/main" id="{0BB5EC23-1B53-B3C6-5886-9E82DF80D018}"/>
              </a:ext>
            </a:extLst>
          </p:cNvPr>
          <p:cNvSpPr txBox="1"/>
          <p:nvPr/>
        </p:nvSpPr>
        <p:spPr>
          <a:xfrm rot="18794619">
            <a:off x="2026316" y="1373268"/>
            <a:ext cx="965383"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percent12</a:t>
            </a:r>
          </a:p>
        </p:txBody>
      </p:sp>
      <p:sp>
        <p:nvSpPr>
          <p:cNvPr id="27" name="TextBox 26">
            <a:extLst>
              <a:ext uri="{FF2B5EF4-FFF2-40B4-BE49-F238E27FC236}">
                <a16:creationId xmlns:a16="http://schemas.microsoft.com/office/drawing/2014/main" id="{57A2222B-596A-7390-9A56-1AA6B29AA7FC}"/>
              </a:ext>
            </a:extLst>
          </p:cNvPr>
          <p:cNvSpPr txBox="1"/>
          <p:nvPr/>
        </p:nvSpPr>
        <p:spPr>
          <a:xfrm rot="18794619">
            <a:off x="2271668" y="1424339"/>
            <a:ext cx="801172"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percent15</a:t>
            </a:r>
          </a:p>
        </p:txBody>
      </p:sp>
      <p:sp>
        <p:nvSpPr>
          <p:cNvPr id="28" name="TextBox 27">
            <a:extLst>
              <a:ext uri="{FF2B5EF4-FFF2-40B4-BE49-F238E27FC236}">
                <a16:creationId xmlns:a16="http://schemas.microsoft.com/office/drawing/2014/main" id="{BEEB9ED1-0ABA-3276-B14A-79BC8A5F2C90}"/>
              </a:ext>
            </a:extLst>
          </p:cNvPr>
          <p:cNvSpPr txBox="1"/>
          <p:nvPr/>
        </p:nvSpPr>
        <p:spPr>
          <a:xfrm rot="18794619">
            <a:off x="2475464" y="1420600"/>
            <a:ext cx="832429"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percent18</a:t>
            </a:r>
          </a:p>
        </p:txBody>
      </p:sp>
      <p:sp>
        <p:nvSpPr>
          <p:cNvPr id="29" name="TextBox 28">
            <a:extLst>
              <a:ext uri="{FF2B5EF4-FFF2-40B4-BE49-F238E27FC236}">
                <a16:creationId xmlns:a16="http://schemas.microsoft.com/office/drawing/2014/main" id="{4CB58524-FF99-56CE-8394-2F3083EFCB1C}"/>
              </a:ext>
            </a:extLst>
          </p:cNvPr>
          <p:cNvSpPr txBox="1"/>
          <p:nvPr/>
        </p:nvSpPr>
        <p:spPr>
          <a:xfrm rot="18794619">
            <a:off x="2684181" y="1443090"/>
            <a:ext cx="832429"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dichHigh</a:t>
            </a:r>
          </a:p>
        </p:txBody>
      </p:sp>
      <p:sp>
        <p:nvSpPr>
          <p:cNvPr id="2" name="Slide Number Placeholder 1">
            <a:extLst>
              <a:ext uri="{FF2B5EF4-FFF2-40B4-BE49-F238E27FC236}">
                <a16:creationId xmlns:a16="http://schemas.microsoft.com/office/drawing/2014/main" id="{A5461813-8697-F5A9-7FB4-0954AF448EE1}"/>
              </a:ext>
            </a:extLst>
          </p:cNvPr>
          <p:cNvSpPr>
            <a:spLocks noGrp="1"/>
          </p:cNvSpPr>
          <p:nvPr>
            <p:ph type="sldNum" sz="quarter" idx="12"/>
          </p:nvPr>
        </p:nvSpPr>
        <p:spPr/>
        <p:txBody>
          <a:bodyPr/>
          <a:lstStyle/>
          <a:p>
            <a:fld id="{982E0F57-8EAB-E74E-A64D-79FA073796CA}" type="slidenum">
              <a:rPr lang="en-US" smtClean="0"/>
              <a:t>10</a:t>
            </a:fld>
            <a:endParaRPr lang="en-US" dirty="0"/>
          </a:p>
        </p:txBody>
      </p:sp>
    </p:spTree>
    <p:extLst>
      <p:ext uri="{BB962C8B-B14F-4D97-AF65-F5344CB8AC3E}">
        <p14:creationId xmlns:p14="http://schemas.microsoft.com/office/powerpoint/2010/main" val="1965784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B01F103-70F8-B7C8-8AFD-E4926A78AE31}"/>
              </a:ext>
            </a:extLst>
          </p:cNvPr>
          <p:cNvSpPr>
            <a:spLocks noGrp="1"/>
          </p:cNvSpPr>
          <p:nvPr>
            <p:ph type="title"/>
          </p:nvPr>
        </p:nvSpPr>
        <p:spPr>
          <a:xfrm>
            <a:off x="392488" y="154507"/>
            <a:ext cx="10515600" cy="1325563"/>
          </a:xfrm>
        </p:spPr>
        <p:txBody>
          <a:bodyPr/>
          <a:lstStyle/>
          <a:p>
            <a:r>
              <a:rPr lang="en-US" sz="4000" dirty="0"/>
              <a:t>Weights = </a:t>
            </a:r>
            <a:r>
              <a:rPr lang="en-US" sz="4000" dirty="0">
                <a:solidFill>
                  <a:srgbClr val="276EB8"/>
                </a:solidFill>
                <a:latin typeface="Söhne"/>
              </a:rPr>
              <a:t>"proportional" vs "outer"</a:t>
            </a:r>
            <a:endParaRPr lang="en-US" sz="4000" dirty="0"/>
          </a:p>
        </p:txBody>
      </p:sp>
      <p:grpSp>
        <p:nvGrpSpPr>
          <p:cNvPr id="32" name="Group 31">
            <a:extLst>
              <a:ext uri="{FF2B5EF4-FFF2-40B4-BE49-F238E27FC236}">
                <a16:creationId xmlns:a16="http://schemas.microsoft.com/office/drawing/2014/main" id="{A8F1CCE9-58D7-1A1A-B41B-DBEB0AD6362A}"/>
              </a:ext>
            </a:extLst>
          </p:cNvPr>
          <p:cNvGrpSpPr/>
          <p:nvPr/>
        </p:nvGrpSpPr>
        <p:grpSpPr>
          <a:xfrm>
            <a:off x="5914487" y="1538750"/>
            <a:ext cx="2417064" cy="1064064"/>
            <a:chOff x="5977768" y="1791165"/>
            <a:chExt cx="2417064" cy="1064064"/>
          </a:xfrm>
        </p:grpSpPr>
        <p:sp>
          <p:nvSpPr>
            <p:cNvPr id="23" name="TextBox 22">
              <a:extLst>
                <a:ext uri="{FF2B5EF4-FFF2-40B4-BE49-F238E27FC236}">
                  <a16:creationId xmlns:a16="http://schemas.microsoft.com/office/drawing/2014/main" id="{3922AF10-4F67-D849-BC36-0A91194D61F7}"/>
                </a:ext>
              </a:extLst>
            </p:cNvPr>
            <p:cNvSpPr txBox="1"/>
            <p:nvPr/>
          </p:nvSpPr>
          <p:spPr>
            <a:xfrm>
              <a:off x="6172066" y="1791165"/>
              <a:ext cx="1734739" cy="279273"/>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weights = "proportional"</a:t>
              </a:r>
            </a:p>
          </p:txBody>
        </p:sp>
        <p:pic>
          <p:nvPicPr>
            <p:cNvPr id="3" name="Picture 2">
              <a:extLst>
                <a:ext uri="{FF2B5EF4-FFF2-40B4-BE49-F238E27FC236}">
                  <a16:creationId xmlns:a16="http://schemas.microsoft.com/office/drawing/2014/main" id="{FD4DEC07-6BFB-5752-05B2-36A00CE58975}"/>
                </a:ext>
              </a:extLst>
            </p:cNvPr>
            <p:cNvPicPr>
              <a:picLocks noChangeAspect="1"/>
            </p:cNvPicPr>
            <p:nvPr/>
          </p:nvPicPr>
          <p:blipFill>
            <a:blip r:embed="rId3"/>
            <a:stretch>
              <a:fillRect/>
            </a:stretch>
          </p:blipFill>
          <p:spPr>
            <a:xfrm>
              <a:off x="5977768" y="2296358"/>
              <a:ext cx="2417064" cy="183313"/>
            </a:xfrm>
            <a:prstGeom prst="rect">
              <a:avLst/>
            </a:prstGeom>
          </p:spPr>
        </p:pic>
        <p:pic>
          <p:nvPicPr>
            <p:cNvPr id="4" name="Picture 3">
              <a:extLst>
                <a:ext uri="{FF2B5EF4-FFF2-40B4-BE49-F238E27FC236}">
                  <a16:creationId xmlns:a16="http://schemas.microsoft.com/office/drawing/2014/main" id="{276564BC-E22E-01BC-C5AD-1A42EF3F0899}"/>
                </a:ext>
              </a:extLst>
            </p:cNvPr>
            <p:cNvPicPr>
              <a:picLocks noChangeAspect="1"/>
            </p:cNvPicPr>
            <p:nvPr/>
          </p:nvPicPr>
          <p:blipFill>
            <a:blip r:embed="rId4"/>
            <a:stretch>
              <a:fillRect/>
            </a:stretch>
          </p:blipFill>
          <p:spPr>
            <a:xfrm>
              <a:off x="6101387" y="2671916"/>
              <a:ext cx="2169827" cy="183313"/>
            </a:xfrm>
            <a:prstGeom prst="rect">
              <a:avLst/>
            </a:prstGeom>
          </p:spPr>
        </p:pic>
      </p:grpSp>
      <p:grpSp>
        <p:nvGrpSpPr>
          <p:cNvPr id="36" name="Group 35">
            <a:extLst>
              <a:ext uri="{FF2B5EF4-FFF2-40B4-BE49-F238E27FC236}">
                <a16:creationId xmlns:a16="http://schemas.microsoft.com/office/drawing/2014/main" id="{828695E6-55CD-708F-F295-8C3E1E536522}"/>
              </a:ext>
            </a:extLst>
          </p:cNvPr>
          <p:cNvGrpSpPr/>
          <p:nvPr/>
        </p:nvGrpSpPr>
        <p:grpSpPr>
          <a:xfrm>
            <a:off x="6089922" y="3432959"/>
            <a:ext cx="2189812" cy="1105090"/>
            <a:chOff x="6101387" y="3170839"/>
            <a:chExt cx="2189812" cy="1105090"/>
          </a:xfrm>
        </p:grpSpPr>
        <p:sp>
          <p:nvSpPr>
            <p:cNvPr id="24" name="TextBox 23">
              <a:extLst>
                <a:ext uri="{FF2B5EF4-FFF2-40B4-BE49-F238E27FC236}">
                  <a16:creationId xmlns:a16="http://schemas.microsoft.com/office/drawing/2014/main" id="{EB7ACED7-2DCA-FCF9-2C34-BDC9DDA11623}"/>
                </a:ext>
              </a:extLst>
            </p:cNvPr>
            <p:cNvSpPr txBox="1"/>
            <p:nvPr/>
          </p:nvSpPr>
          <p:spPr>
            <a:xfrm>
              <a:off x="6342793" y="3170839"/>
              <a:ext cx="1361860" cy="279273"/>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weights = "outer" :</a:t>
              </a:r>
            </a:p>
          </p:txBody>
        </p:sp>
        <p:pic>
          <p:nvPicPr>
            <p:cNvPr id="13" name="Picture 12">
              <a:extLst>
                <a:ext uri="{FF2B5EF4-FFF2-40B4-BE49-F238E27FC236}">
                  <a16:creationId xmlns:a16="http://schemas.microsoft.com/office/drawing/2014/main" id="{8D1B3613-A7D3-C176-B545-45252E9889B1}"/>
                </a:ext>
              </a:extLst>
            </p:cNvPr>
            <p:cNvPicPr>
              <a:picLocks noChangeAspect="1"/>
            </p:cNvPicPr>
            <p:nvPr/>
          </p:nvPicPr>
          <p:blipFill>
            <a:blip r:embed="rId5"/>
            <a:stretch>
              <a:fillRect/>
            </a:stretch>
          </p:blipFill>
          <p:spPr>
            <a:xfrm>
              <a:off x="6120015" y="4092616"/>
              <a:ext cx="2152555" cy="183313"/>
            </a:xfrm>
            <a:prstGeom prst="rect">
              <a:avLst/>
            </a:prstGeom>
          </p:spPr>
        </p:pic>
        <p:pic>
          <p:nvPicPr>
            <p:cNvPr id="14" name="Picture 13">
              <a:extLst>
                <a:ext uri="{FF2B5EF4-FFF2-40B4-BE49-F238E27FC236}">
                  <a16:creationId xmlns:a16="http://schemas.microsoft.com/office/drawing/2014/main" id="{C0DB0445-8990-020C-45A1-F6A864918709}"/>
                </a:ext>
              </a:extLst>
            </p:cNvPr>
            <p:cNvPicPr>
              <a:picLocks noChangeAspect="1"/>
            </p:cNvPicPr>
            <p:nvPr/>
          </p:nvPicPr>
          <p:blipFill>
            <a:blip r:embed="rId6"/>
            <a:stretch>
              <a:fillRect/>
            </a:stretch>
          </p:blipFill>
          <p:spPr>
            <a:xfrm>
              <a:off x="6101387" y="3683262"/>
              <a:ext cx="2189812" cy="199254"/>
            </a:xfrm>
            <a:prstGeom prst="rect">
              <a:avLst/>
            </a:prstGeom>
          </p:spPr>
        </p:pic>
      </p:grpSp>
      <p:sp>
        <p:nvSpPr>
          <p:cNvPr id="2" name="Slide Number Placeholder 1">
            <a:extLst>
              <a:ext uri="{FF2B5EF4-FFF2-40B4-BE49-F238E27FC236}">
                <a16:creationId xmlns:a16="http://schemas.microsoft.com/office/drawing/2014/main" id="{9FAEA1D5-D6D3-C82A-D63F-321D4F90DD8C}"/>
              </a:ext>
            </a:extLst>
          </p:cNvPr>
          <p:cNvSpPr>
            <a:spLocks noGrp="1"/>
          </p:cNvSpPr>
          <p:nvPr>
            <p:ph type="sldNum" sz="quarter" idx="12"/>
          </p:nvPr>
        </p:nvSpPr>
        <p:spPr/>
        <p:txBody>
          <a:bodyPr/>
          <a:lstStyle/>
          <a:p>
            <a:fld id="{982E0F57-8EAB-E74E-A64D-79FA073796CA}" type="slidenum">
              <a:rPr lang="en-US" smtClean="0"/>
              <a:t>11</a:t>
            </a:fld>
            <a:endParaRPr lang="en-US"/>
          </a:p>
        </p:txBody>
      </p:sp>
      <p:grpSp>
        <p:nvGrpSpPr>
          <p:cNvPr id="31" name="Group 30">
            <a:extLst>
              <a:ext uri="{FF2B5EF4-FFF2-40B4-BE49-F238E27FC236}">
                <a16:creationId xmlns:a16="http://schemas.microsoft.com/office/drawing/2014/main" id="{9F44A217-B971-1439-9535-4224FF3C3873}"/>
              </a:ext>
            </a:extLst>
          </p:cNvPr>
          <p:cNvGrpSpPr/>
          <p:nvPr/>
        </p:nvGrpSpPr>
        <p:grpSpPr>
          <a:xfrm>
            <a:off x="458671" y="1522611"/>
            <a:ext cx="5212784" cy="3223303"/>
            <a:chOff x="310571" y="1337441"/>
            <a:chExt cx="6174769" cy="3556503"/>
          </a:xfrm>
        </p:grpSpPr>
        <p:pic>
          <p:nvPicPr>
            <p:cNvPr id="5" name="Picture 4">
              <a:extLst>
                <a:ext uri="{FF2B5EF4-FFF2-40B4-BE49-F238E27FC236}">
                  <a16:creationId xmlns:a16="http://schemas.microsoft.com/office/drawing/2014/main" id="{3352FF8B-47DD-9456-942E-75C6D1AADED3}"/>
                </a:ext>
              </a:extLst>
            </p:cNvPr>
            <p:cNvPicPr>
              <a:picLocks noChangeAspect="1"/>
            </p:cNvPicPr>
            <p:nvPr/>
          </p:nvPicPr>
          <p:blipFill>
            <a:blip r:embed="rId7"/>
            <a:stretch>
              <a:fillRect/>
            </a:stretch>
          </p:blipFill>
          <p:spPr>
            <a:xfrm>
              <a:off x="310571" y="1355248"/>
              <a:ext cx="938096" cy="3530003"/>
            </a:xfrm>
            <a:prstGeom prst="rect">
              <a:avLst/>
            </a:prstGeom>
          </p:spPr>
        </p:pic>
        <p:pic>
          <p:nvPicPr>
            <p:cNvPr id="7" name="Picture 6">
              <a:extLst>
                <a:ext uri="{FF2B5EF4-FFF2-40B4-BE49-F238E27FC236}">
                  <a16:creationId xmlns:a16="http://schemas.microsoft.com/office/drawing/2014/main" id="{E869C2CF-AC76-6F4A-1174-F01C5ACDE846}"/>
                </a:ext>
              </a:extLst>
            </p:cNvPr>
            <p:cNvPicPr>
              <a:picLocks noChangeAspect="1"/>
            </p:cNvPicPr>
            <p:nvPr/>
          </p:nvPicPr>
          <p:blipFill>
            <a:blip r:embed="rId8"/>
            <a:stretch>
              <a:fillRect/>
            </a:stretch>
          </p:blipFill>
          <p:spPr>
            <a:xfrm>
              <a:off x="1362754" y="1337441"/>
              <a:ext cx="1260018" cy="3529584"/>
            </a:xfrm>
            <a:prstGeom prst="rect">
              <a:avLst/>
            </a:prstGeom>
          </p:spPr>
        </p:pic>
        <p:pic>
          <p:nvPicPr>
            <p:cNvPr id="10" name="Picture 9">
              <a:extLst>
                <a:ext uri="{FF2B5EF4-FFF2-40B4-BE49-F238E27FC236}">
                  <a16:creationId xmlns:a16="http://schemas.microsoft.com/office/drawing/2014/main" id="{E114B6E7-7B47-0B84-01C1-535D3708C16A}"/>
                </a:ext>
              </a:extLst>
            </p:cNvPr>
            <p:cNvPicPr>
              <a:picLocks noChangeAspect="1"/>
            </p:cNvPicPr>
            <p:nvPr/>
          </p:nvPicPr>
          <p:blipFill>
            <a:blip r:embed="rId9"/>
            <a:stretch>
              <a:fillRect/>
            </a:stretch>
          </p:blipFill>
          <p:spPr>
            <a:xfrm>
              <a:off x="2762853" y="1337441"/>
              <a:ext cx="1101557" cy="3529584"/>
            </a:xfrm>
            <a:prstGeom prst="rect">
              <a:avLst/>
            </a:prstGeom>
          </p:spPr>
        </p:pic>
        <p:grpSp>
          <p:nvGrpSpPr>
            <p:cNvPr id="20" name="Group 19">
              <a:extLst>
                <a:ext uri="{FF2B5EF4-FFF2-40B4-BE49-F238E27FC236}">
                  <a16:creationId xmlns:a16="http://schemas.microsoft.com/office/drawing/2014/main" id="{439266D5-BF29-4943-A862-4726988A4CB6}"/>
                </a:ext>
              </a:extLst>
            </p:cNvPr>
            <p:cNvGrpSpPr/>
            <p:nvPr/>
          </p:nvGrpSpPr>
          <p:grpSpPr>
            <a:xfrm>
              <a:off x="4014704" y="1346553"/>
              <a:ext cx="2470636" cy="3547391"/>
              <a:chOff x="4030491" y="1522147"/>
              <a:chExt cx="2470636" cy="3547391"/>
            </a:xfrm>
          </p:grpSpPr>
          <p:pic>
            <p:nvPicPr>
              <p:cNvPr id="15" name="Picture 14">
                <a:extLst>
                  <a:ext uri="{FF2B5EF4-FFF2-40B4-BE49-F238E27FC236}">
                    <a16:creationId xmlns:a16="http://schemas.microsoft.com/office/drawing/2014/main" id="{112D000B-A47A-0258-D714-A6B77613C056}"/>
                  </a:ext>
                </a:extLst>
              </p:cNvPr>
              <p:cNvPicPr>
                <a:picLocks noChangeAspect="1"/>
              </p:cNvPicPr>
              <p:nvPr/>
            </p:nvPicPr>
            <p:blipFill>
              <a:blip r:embed="rId10"/>
              <a:stretch>
                <a:fillRect/>
              </a:stretch>
            </p:blipFill>
            <p:spPr>
              <a:xfrm>
                <a:off x="4030491" y="1522147"/>
                <a:ext cx="1244683" cy="3529584"/>
              </a:xfrm>
              <a:prstGeom prst="rect">
                <a:avLst/>
              </a:prstGeom>
            </p:spPr>
          </p:pic>
          <p:pic>
            <p:nvPicPr>
              <p:cNvPr id="16" name="Picture 15">
                <a:extLst>
                  <a:ext uri="{FF2B5EF4-FFF2-40B4-BE49-F238E27FC236}">
                    <a16:creationId xmlns:a16="http://schemas.microsoft.com/office/drawing/2014/main" id="{AC64B704-7B2B-B026-CDB0-BB05BE38A78C}"/>
                  </a:ext>
                </a:extLst>
              </p:cNvPr>
              <p:cNvPicPr>
                <a:picLocks noChangeAspect="1"/>
              </p:cNvPicPr>
              <p:nvPr/>
            </p:nvPicPr>
            <p:blipFill>
              <a:blip r:embed="rId11"/>
              <a:stretch>
                <a:fillRect/>
              </a:stretch>
            </p:blipFill>
            <p:spPr>
              <a:xfrm>
                <a:off x="5414905" y="1539954"/>
                <a:ext cx="1086222" cy="3529584"/>
              </a:xfrm>
              <a:prstGeom prst="rect">
                <a:avLst/>
              </a:prstGeom>
            </p:spPr>
          </p:pic>
        </p:grpSp>
      </p:grpSp>
      <p:sp>
        <p:nvSpPr>
          <p:cNvPr id="27" name="TextBox 26">
            <a:extLst>
              <a:ext uri="{FF2B5EF4-FFF2-40B4-BE49-F238E27FC236}">
                <a16:creationId xmlns:a16="http://schemas.microsoft.com/office/drawing/2014/main" id="{6A39A5F0-D7E9-E056-B9DD-085F6F68EBAB}"/>
              </a:ext>
            </a:extLst>
          </p:cNvPr>
          <p:cNvSpPr txBox="1"/>
          <p:nvPr/>
        </p:nvSpPr>
        <p:spPr>
          <a:xfrm>
            <a:off x="9371626" y="1530869"/>
            <a:ext cx="1826449" cy="276999"/>
          </a:xfrm>
          <a:prstGeom prst="rect">
            <a:avLst/>
          </a:prstGeom>
          <a:noFill/>
        </p:spPr>
        <p:txBody>
          <a:bodyPr wrap="square" rtlCol="0">
            <a:spAutoFit/>
          </a:bodyPr>
          <a:lstStyle/>
          <a:p>
            <a:r>
              <a:rPr lang="en-US" sz="1200" dirty="0">
                <a:solidFill>
                  <a:srgbClr val="374151"/>
                </a:solidFill>
                <a:latin typeface="Söhne"/>
              </a:rPr>
              <a:t>weights = “proportional”</a:t>
            </a:r>
          </a:p>
        </p:txBody>
      </p:sp>
      <p:pic>
        <p:nvPicPr>
          <p:cNvPr id="28" name="Picture 27" descr="A screenshot of a computer&#10;&#10;Description automatically generated">
            <a:extLst>
              <a:ext uri="{FF2B5EF4-FFF2-40B4-BE49-F238E27FC236}">
                <a16:creationId xmlns:a16="http://schemas.microsoft.com/office/drawing/2014/main" id="{2CB39758-741C-78C0-F71E-459952CCE942}"/>
              </a:ext>
            </a:extLst>
          </p:cNvPr>
          <p:cNvPicPr>
            <a:picLocks noChangeAspect="1"/>
          </p:cNvPicPr>
          <p:nvPr/>
        </p:nvPicPr>
        <p:blipFill>
          <a:blip r:embed="rId12"/>
          <a:stretch>
            <a:fillRect/>
          </a:stretch>
        </p:blipFill>
        <p:spPr>
          <a:xfrm>
            <a:off x="8698202" y="1812038"/>
            <a:ext cx="3173299" cy="1390002"/>
          </a:xfrm>
          <a:prstGeom prst="rect">
            <a:avLst/>
          </a:prstGeom>
        </p:spPr>
      </p:pic>
      <p:sp>
        <p:nvSpPr>
          <p:cNvPr id="35" name="TextBox 34">
            <a:extLst>
              <a:ext uri="{FF2B5EF4-FFF2-40B4-BE49-F238E27FC236}">
                <a16:creationId xmlns:a16="http://schemas.microsoft.com/office/drawing/2014/main" id="{1C1618A0-A311-9E13-3C1F-CDA40CE10BD9}"/>
              </a:ext>
            </a:extLst>
          </p:cNvPr>
          <p:cNvSpPr txBox="1"/>
          <p:nvPr/>
        </p:nvSpPr>
        <p:spPr>
          <a:xfrm>
            <a:off x="9527351" y="3435233"/>
            <a:ext cx="1826449" cy="276999"/>
          </a:xfrm>
          <a:prstGeom prst="rect">
            <a:avLst/>
          </a:prstGeom>
          <a:noFill/>
        </p:spPr>
        <p:txBody>
          <a:bodyPr wrap="square" rtlCol="0">
            <a:spAutoFit/>
          </a:bodyPr>
          <a:lstStyle/>
          <a:p>
            <a:r>
              <a:rPr lang="en-US" sz="1200" dirty="0">
                <a:solidFill>
                  <a:srgbClr val="374151"/>
                </a:solidFill>
                <a:latin typeface="Söhne"/>
              </a:rPr>
              <a:t>weights = “outer”</a:t>
            </a:r>
          </a:p>
        </p:txBody>
      </p:sp>
      <p:pic>
        <p:nvPicPr>
          <p:cNvPr id="37" name="Picture 36" descr="A screenshot of a computer program&#10;&#10;Description automatically generated">
            <a:extLst>
              <a:ext uri="{FF2B5EF4-FFF2-40B4-BE49-F238E27FC236}">
                <a16:creationId xmlns:a16="http://schemas.microsoft.com/office/drawing/2014/main" id="{B874D777-6CB0-4127-0DC1-115B518F99F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796273" y="3712232"/>
            <a:ext cx="3075228" cy="1963414"/>
          </a:xfrm>
          <a:prstGeom prst="rect">
            <a:avLst/>
          </a:prstGeom>
        </p:spPr>
      </p:pic>
    </p:spTree>
    <p:extLst>
      <p:ext uri="{BB962C8B-B14F-4D97-AF65-F5344CB8AC3E}">
        <p14:creationId xmlns:p14="http://schemas.microsoft.com/office/powerpoint/2010/main" val="2958907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B01F103-70F8-B7C8-8AFD-E4926A78AE31}"/>
              </a:ext>
            </a:extLst>
          </p:cNvPr>
          <p:cNvSpPr>
            <a:spLocks noGrp="1"/>
          </p:cNvSpPr>
          <p:nvPr>
            <p:ph type="title"/>
          </p:nvPr>
        </p:nvSpPr>
        <p:spPr/>
        <p:txBody>
          <a:bodyPr/>
          <a:lstStyle/>
          <a:p>
            <a:r>
              <a:rPr lang="en-US" sz="4000" dirty="0"/>
              <a:t>Weights = </a:t>
            </a:r>
            <a:r>
              <a:rPr lang="en-US" sz="4000" dirty="0">
                <a:solidFill>
                  <a:srgbClr val="276EB8"/>
                </a:solidFill>
                <a:latin typeface="Söhne"/>
              </a:rPr>
              <a:t>"proportional" vs "outer"</a:t>
            </a:r>
            <a:endParaRPr lang="en-US" sz="4000"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FFAD837-365E-A137-7D66-CE789C5C566C}"/>
                  </a:ext>
                </a:extLst>
              </p:cNvPr>
              <p:cNvSpPr txBox="1"/>
              <p:nvPr/>
            </p:nvSpPr>
            <p:spPr>
              <a:xfrm>
                <a:off x="609600" y="1295400"/>
                <a:ext cx="11384280" cy="945900"/>
              </a:xfrm>
              <a:prstGeom prst="rect">
                <a:avLst/>
              </a:prstGeom>
              <a:noFill/>
            </p:spPr>
            <p:txBody>
              <a:bodyPr wrap="square" rtlCol="0">
                <a:spAutoFit/>
              </a:bodyPr>
              <a:lstStyle/>
              <a:p>
                <a:r>
                  <a:rPr lang="en-US" dirty="0">
                    <a:solidFill>
                      <a:srgbClr val="374151"/>
                    </a:solidFill>
                    <a:latin typeface="Söhne"/>
                  </a:rPr>
                  <a:t>In the case of linear model without interactions, we can prove emmeans obtained using weights=“proportional” and weights=“outer” are the same. To make life easier, let’s simplify the model to one with 1 binary primary predictor and 2 binary covariates: </a:t>
                </a:r>
                <a14:m>
                  <m:oMath xmlns:m="http://schemas.openxmlformats.org/officeDocument/2006/math">
                    <m:r>
                      <a:rPr lang="en-US" sz="1600" b="0" i="1" smtClean="0">
                        <a:solidFill>
                          <a:srgbClr val="374151"/>
                        </a:solidFill>
                        <a:latin typeface="Cambria Math" panose="02040503050406030204" pitchFamily="18" charset="0"/>
                      </a:rPr>
                      <m:t>𝑦</m:t>
                    </m:r>
                    <m:r>
                      <a:rPr lang="en-US" sz="1600" b="0" i="1" smtClean="0">
                        <a:solidFill>
                          <a:srgbClr val="374151"/>
                        </a:solidFill>
                        <a:latin typeface="Cambria Math" panose="02040503050406030204" pitchFamily="18" charset="0"/>
                      </a:rPr>
                      <m:t>= </m:t>
                    </m:r>
                    <m:sSub>
                      <m:sSubPr>
                        <m:ctrlPr>
                          <a:rPr lang="en-US" sz="1600" b="0" i="1" smtClean="0">
                            <a:solidFill>
                              <a:srgbClr val="374151"/>
                            </a:solidFill>
                            <a:latin typeface="Cambria Math" panose="02040503050406030204" pitchFamily="18" charset="0"/>
                            <a:ea typeface="Cambria Math" panose="02040503050406030204" pitchFamily="18" charset="0"/>
                          </a:rPr>
                        </m:ctrlPr>
                      </m:sSubPr>
                      <m:e>
                        <m:r>
                          <a:rPr lang="en-US" sz="1600" b="0" i="1" smtClean="0">
                            <a:solidFill>
                              <a:srgbClr val="374151"/>
                            </a:solidFill>
                            <a:latin typeface="Cambria Math" panose="02040503050406030204" pitchFamily="18" charset="0"/>
                            <a:ea typeface="Cambria Math" panose="02040503050406030204" pitchFamily="18" charset="0"/>
                          </a:rPr>
                          <m:t>𝛽</m:t>
                        </m:r>
                      </m:e>
                      <m:sub>
                        <m:r>
                          <a:rPr lang="en-US" sz="1600" b="0" i="1" smtClean="0">
                            <a:solidFill>
                              <a:srgbClr val="374151"/>
                            </a:solidFill>
                            <a:latin typeface="Cambria Math" panose="02040503050406030204" pitchFamily="18" charset="0"/>
                            <a:ea typeface="Cambria Math" panose="02040503050406030204" pitchFamily="18" charset="0"/>
                          </a:rPr>
                          <m:t>0</m:t>
                        </m:r>
                      </m:sub>
                    </m:sSub>
                    <m:r>
                      <a:rPr lang="en-US" sz="1600" b="0" i="1" smtClean="0">
                        <a:solidFill>
                          <a:srgbClr val="374151"/>
                        </a:solidFill>
                        <a:latin typeface="Cambria Math" panose="02040503050406030204" pitchFamily="18" charset="0"/>
                        <a:ea typeface="Cambria Math" panose="02040503050406030204" pitchFamily="18" charset="0"/>
                      </a:rPr>
                      <m:t>+ </m:t>
                    </m:r>
                    <m:sSub>
                      <m:sSubPr>
                        <m:ctrlPr>
                          <a:rPr lang="en-US" sz="1600" b="0" i="1" smtClean="0">
                            <a:solidFill>
                              <a:srgbClr val="374151"/>
                            </a:solidFill>
                            <a:latin typeface="Cambria Math" panose="02040503050406030204" pitchFamily="18" charset="0"/>
                            <a:ea typeface="Cambria Math" panose="02040503050406030204" pitchFamily="18" charset="0"/>
                          </a:rPr>
                        </m:ctrlPr>
                      </m:sSubPr>
                      <m:e>
                        <m:r>
                          <a:rPr lang="en-US" sz="1600" b="0" i="1" smtClean="0">
                            <a:solidFill>
                              <a:srgbClr val="374151"/>
                            </a:solidFill>
                            <a:latin typeface="Cambria Math" panose="02040503050406030204" pitchFamily="18" charset="0"/>
                            <a:ea typeface="Cambria Math" panose="02040503050406030204" pitchFamily="18" charset="0"/>
                          </a:rPr>
                          <m:t>𝛽</m:t>
                        </m:r>
                      </m:e>
                      <m:sub>
                        <m:r>
                          <a:rPr lang="en-US" sz="1600" b="0" i="0" smtClean="0">
                            <a:solidFill>
                              <a:srgbClr val="374151"/>
                            </a:solidFill>
                            <a:latin typeface="Cambria Math" panose="02040503050406030204" pitchFamily="18" charset="0"/>
                            <a:ea typeface="Cambria Math" panose="02040503050406030204" pitchFamily="18" charset="0"/>
                          </a:rPr>
                          <m:t>1</m:t>
                        </m:r>
                      </m:sub>
                    </m:sSub>
                    <m:r>
                      <a:rPr lang="en-US" sz="1600" i="1">
                        <a:solidFill>
                          <a:srgbClr val="374151"/>
                        </a:solidFill>
                        <a:latin typeface="Cambria Math" panose="02040503050406030204" pitchFamily="18" charset="0"/>
                        <a:ea typeface="Cambria Math" panose="02040503050406030204" pitchFamily="18" charset="0"/>
                      </a:rPr>
                      <m:t>∙</m:t>
                    </m:r>
                    <m:sSub>
                      <m:sSubPr>
                        <m:ctrlPr>
                          <a:rPr lang="en-US" sz="1600" b="0" i="1" smtClean="0">
                            <a:solidFill>
                              <a:srgbClr val="374151"/>
                            </a:solidFill>
                            <a:latin typeface="Cambria Math" panose="02040503050406030204" pitchFamily="18" charset="0"/>
                            <a:ea typeface="Cambria Math" panose="02040503050406030204" pitchFamily="18" charset="0"/>
                          </a:rPr>
                        </m:ctrlPr>
                      </m:sSubPr>
                      <m:e>
                        <m:r>
                          <m:rPr>
                            <m:sty m:val="p"/>
                          </m:rPr>
                          <a:rPr lang="en-US" sz="1600" b="0" i="0" smtClean="0">
                            <a:solidFill>
                              <a:srgbClr val="374151"/>
                            </a:solidFill>
                            <a:latin typeface="Cambria Math" panose="02040503050406030204" pitchFamily="18" charset="0"/>
                            <a:ea typeface="Cambria Math" panose="02040503050406030204" pitchFamily="18" charset="0"/>
                          </a:rPr>
                          <m:t>source</m:t>
                        </m:r>
                      </m:e>
                      <m:sub>
                        <m:r>
                          <m:rPr>
                            <m:sty m:val="p"/>
                          </m:rPr>
                          <a:rPr lang="en-US" sz="1600" b="0" i="0" smtClean="0">
                            <a:solidFill>
                              <a:srgbClr val="374151"/>
                            </a:solidFill>
                            <a:latin typeface="Cambria Math" panose="02040503050406030204" pitchFamily="18" charset="0"/>
                            <a:ea typeface="Cambria Math" panose="02040503050406030204" pitchFamily="18" charset="0"/>
                          </a:rPr>
                          <m:t>skim</m:t>
                        </m:r>
                      </m:sub>
                    </m:sSub>
                    <m:r>
                      <a:rPr lang="en-US" sz="1600" b="0" i="0" smtClean="0">
                        <a:solidFill>
                          <a:srgbClr val="374151"/>
                        </a:solidFill>
                        <a:latin typeface="Cambria Math" panose="02040503050406030204" pitchFamily="18" charset="0"/>
                        <a:ea typeface="Cambria Math" panose="02040503050406030204" pitchFamily="18" charset="0"/>
                      </a:rPr>
                      <m:t>+ </m:t>
                    </m:r>
                    <m:sSub>
                      <m:sSubPr>
                        <m:ctrlPr>
                          <a:rPr lang="en-US" sz="1600" b="0" i="1" smtClean="0">
                            <a:solidFill>
                              <a:srgbClr val="374151"/>
                            </a:solidFill>
                            <a:latin typeface="Cambria Math" panose="02040503050406030204" pitchFamily="18" charset="0"/>
                            <a:ea typeface="Cambria Math" panose="02040503050406030204" pitchFamily="18" charset="0"/>
                          </a:rPr>
                        </m:ctrlPr>
                      </m:sSubPr>
                      <m:e>
                        <m:r>
                          <a:rPr lang="en-US" sz="1600" b="0" i="1" smtClean="0">
                            <a:solidFill>
                              <a:srgbClr val="374151"/>
                            </a:solidFill>
                            <a:latin typeface="Cambria Math" panose="02040503050406030204" pitchFamily="18" charset="0"/>
                            <a:ea typeface="Cambria Math" panose="02040503050406030204" pitchFamily="18" charset="0"/>
                          </a:rPr>
                          <m:t>𝛽</m:t>
                        </m:r>
                      </m:e>
                      <m:sub>
                        <m:r>
                          <a:rPr lang="en-US" sz="1600" b="0" i="1" smtClean="0">
                            <a:solidFill>
                              <a:srgbClr val="374151"/>
                            </a:solidFill>
                            <a:latin typeface="Cambria Math" panose="02040503050406030204" pitchFamily="18" charset="0"/>
                            <a:ea typeface="Cambria Math" panose="02040503050406030204" pitchFamily="18" charset="0"/>
                          </a:rPr>
                          <m:t>2</m:t>
                        </m:r>
                      </m:sub>
                    </m:sSub>
                    <m:r>
                      <a:rPr lang="en-US" sz="1600" b="0" i="1" smtClean="0">
                        <a:solidFill>
                          <a:srgbClr val="374151"/>
                        </a:solidFill>
                        <a:latin typeface="Cambria Math" panose="02040503050406030204" pitchFamily="18" charset="0"/>
                        <a:ea typeface="Cambria Math" panose="02040503050406030204" pitchFamily="18" charset="0"/>
                      </a:rPr>
                      <m:t>∙</m:t>
                    </m:r>
                    <m:r>
                      <a:rPr lang="en-US" sz="1600" b="0" i="1" smtClean="0">
                        <a:solidFill>
                          <a:srgbClr val="374151"/>
                        </a:solidFill>
                        <a:latin typeface="Cambria Math" panose="02040503050406030204" pitchFamily="18" charset="0"/>
                        <a:ea typeface="Cambria Math" panose="02040503050406030204" pitchFamily="18" charset="0"/>
                      </a:rPr>
                      <m:t>𝑝𝑒𝑟𝑐𝑒𝑛</m:t>
                    </m:r>
                    <m:sSub>
                      <m:sSubPr>
                        <m:ctrlPr>
                          <a:rPr lang="en-US" sz="1600" b="0" i="1" smtClean="0">
                            <a:solidFill>
                              <a:srgbClr val="374151"/>
                            </a:solidFill>
                            <a:latin typeface="Cambria Math" panose="02040503050406030204" pitchFamily="18" charset="0"/>
                            <a:ea typeface="Cambria Math" panose="02040503050406030204" pitchFamily="18" charset="0"/>
                          </a:rPr>
                        </m:ctrlPr>
                      </m:sSubPr>
                      <m:e>
                        <m:r>
                          <a:rPr lang="en-US" sz="1600" b="0" i="1" smtClean="0">
                            <a:solidFill>
                              <a:srgbClr val="374151"/>
                            </a:solidFill>
                            <a:latin typeface="Cambria Math" panose="02040503050406030204" pitchFamily="18" charset="0"/>
                            <a:ea typeface="Cambria Math" panose="02040503050406030204" pitchFamily="18" charset="0"/>
                          </a:rPr>
                          <m:t>𝑡</m:t>
                        </m:r>
                      </m:e>
                      <m:sub>
                        <m:r>
                          <a:rPr lang="en-US" sz="1600" b="0" i="1" smtClean="0">
                            <a:solidFill>
                              <a:srgbClr val="374151"/>
                            </a:solidFill>
                            <a:latin typeface="Cambria Math" panose="02040503050406030204" pitchFamily="18" charset="0"/>
                            <a:ea typeface="Cambria Math" panose="02040503050406030204" pitchFamily="18" charset="0"/>
                          </a:rPr>
                          <m:t>h𝑖𝑔h</m:t>
                        </m:r>
                      </m:sub>
                    </m:sSub>
                    <m:r>
                      <a:rPr lang="en-US" sz="1600" b="0" i="0" smtClean="0">
                        <a:solidFill>
                          <a:srgbClr val="374151"/>
                        </a:solidFill>
                        <a:latin typeface="Cambria Math" panose="02040503050406030204" pitchFamily="18" charset="0"/>
                        <a:ea typeface="Cambria Math" panose="02040503050406030204" pitchFamily="18" charset="0"/>
                      </a:rPr>
                      <m:t>+</m:t>
                    </m:r>
                    <m:sSub>
                      <m:sSubPr>
                        <m:ctrlPr>
                          <a:rPr lang="en-US" sz="1600" b="0" i="1" smtClean="0">
                            <a:solidFill>
                              <a:srgbClr val="374151"/>
                            </a:solidFill>
                            <a:latin typeface="Cambria Math" panose="02040503050406030204" pitchFamily="18" charset="0"/>
                            <a:ea typeface="Cambria Math" panose="02040503050406030204" pitchFamily="18" charset="0"/>
                          </a:rPr>
                        </m:ctrlPr>
                      </m:sSubPr>
                      <m:e>
                        <m:r>
                          <a:rPr lang="el-GR" sz="1600" b="0" i="1" smtClean="0">
                            <a:solidFill>
                              <a:srgbClr val="374151"/>
                            </a:solidFill>
                            <a:latin typeface="Cambria Math" panose="02040503050406030204" pitchFamily="18" charset="0"/>
                            <a:ea typeface="Cambria Math" panose="02040503050406030204" pitchFamily="18" charset="0"/>
                          </a:rPr>
                          <m:t>𝛽</m:t>
                        </m:r>
                      </m:e>
                      <m:sub>
                        <m:r>
                          <a:rPr lang="en-US" sz="1600" b="0" i="1" smtClean="0">
                            <a:solidFill>
                              <a:srgbClr val="374151"/>
                            </a:solidFill>
                            <a:latin typeface="Cambria Math" panose="02040503050406030204" pitchFamily="18" charset="0"/>
                            <a:ea typeface="Cambria Math" panose="02040503050406030204" pitchFamily="18" charset="0"/>
                          </a:rPr>
                          <m:t>3</m:t>
                        </m:r>
                      </m:sub>
                    </m:sSub>
                    <m:r>
                      <a:rPr lang="en-US" sz="1600" b="0" i="1" smtClean="0">
                        <a:solidFill>
                          <a:srgbClr val="374151"/>
                        </a:solidFill>
                        <a:latin typeface="Cambria Math" panose="02040503050406030204" pitchFamily="18" charset="0"/>
                        <a:ea typeface="Cambria Math" panose="02040503050406030204" pitchFamily="18" charset="0"/>
                      </a:rPr>
                      <m:t>∙</m:t>
                    </m:r>
                    <m:r>
                      <a:rPr lang="en-US" sz="1600" b="0" i="1" smtClean="0">
                        <a:solidFill>
                          <a:srgbClr val="374151"/>
                        </a:solidFill>
                        <a:latin typeface="Cambria Math" panose="02040503050406030204" pitchFamily="18" charset="0"/>
                        <a:ea typeface="Cambria Math" panose="02040503050406030204" pitchFamily="18" charset="0"/>
                      </a:rPr>
                      <m:t>𝑑𝑖𝑐</m:t>
                    </m:r>
                    <m:sSub>
                      <m:sSubPr>
                        <m:ctrlPr>
                          <a:rPr lang="en-US" sz="1600" b="0" i="1" smtClean="0">
                            <a:solidFill>
                              <a:srgbClr val="374151"/>
                            </a:solidFill>
                            <a:latin typeface="Cambria Math" panose="02040503050406030204" pitchFamily="18" charset="0"/>
                            <a:ea typeface="Cambria Math" panose="02040503050406030204" pitchFamily="18" charset="0"/>
                          </a:rPr>
                        </m:ctrlPr>
                      </m:sSubPr>
                      <m:e>
                        <m:r>
                          <a:rPr lang="en-US" sz="1600" b="0" i="1" smtClean="0">
                            <a:solidFill>
                              <a:srgbClr val="374151"/>
                            </a:solidFill>
                            <a:latin typeface="Cambria Math" panose="02040503050406030204" pitchFamily="18" charset="0"/>
                            <a:ea typeface="Cambria Math" panose="02040503050406030204" pitchFamily="18" charset="0"/>
                          </a:rPr>
                          <m:t>h</m:t>
                        </m:r>
                      </m:e>
                      <m:sub>
                        <m:r>
                          <a:rPr lang="en-US" sz="1600" b="0" i="1" smtClean="0">
                            <a:solidFill>
                              <a:srgbClr val="374151"/>
                            </a:solidFill>
                            <a:latin typeface="Cambria Math" panose="02040503050406030204" pitchFamily="18" charset="0"/>
                            <a:ea typeface="Cambria Math" panose="02040503050406030204" pitchFamily="18" charset="0"/>
                          </a:rPr>
                          <m:t>h𝑖𝑔h</m:t>
                        </m:r>
                      </m:sub>
                    </m:sSub>
                    <m:r>
                      <a:rPr lang="en-US" sz="1600" b="0" i="1" smtClean="0">
                        <a:solidFill>
                          <a:srgbClr val="374151"/>
                        </a:solidFill>
                        <a:latin typeface="Cambria Math" panose="02040503050406030204" pitchFamily="18" charset="0"/>
                        <a:ea typeface="Cambria Math" panose="02040503050406030204" pitchFamily="18" charset="0"/>
                      </a:rPr>
                      <m:t>+</m:t>
                    </m:r>
                    <m:r>
                      <a:rPr lang="en-US" sz="1600" b="0" i="1" smtClean="0">
                        <a:solidFill>
                          <a:srgbClr val="374151"/>
                        </a:solidFill>
                        <a:latin typeface="Cambria Math" panose="02040503050406030204" pitchFamily="18" charset="0"/>
                        <a:ea typeface="Cambria Math" panose="02040503050406030204" pitchFamily="18" charset="0"/>
                      </a:rPr>
                      <m:t>𝜀</m:t>
                    </m:r>
                  </m:oMath>
                </a14:m>
                <a:endParaRPr lang="en-US" sz="1600" dirty="0">
                  <a:solidFill>
                    <a:srgbClr val="374151"/>
                  </a:solidFill>
                  <a:latin typeface="Söhne"/>
                </a:endParaRPr>
              </a:p>
            </p:txBody>
          </p:sp>
        </mc:Choice>
        <mc:Fallback xmlns="">
          <p:sp>
            <p:nvSpPr>
              <p:cNvPr id="11" name="TextBox 10">
                <a:extLst>
                  <a:ext uri="{FF2B5EF4-FFF2-40B4-BE49-F238E27FC236}">
                    <a16:creationId xmlns:a16="http://schemas.microsoft.com/office/drawing/2014/main" id="{AFFAD837-365E-A137-7D66-CE789C5C566C}"/>
                  </a:ext>
                </a:extLst>
              </p:cNvPr>
              <p:cNvSpPr txBox="1">
                <a:spLocks noRot="1" noChangeAspect="1" noMove="1" noResize="1" noEditPoints="1" noAdjustHandles="1" noChangeArrowheads="1" noChangeShapeType="1" noTextEdit="1"/>
              </p:cNvSpPr>
              <p:nvPr/>
            </p:nvSpPr>
            <p:spPr>
              <a:xfrm>
                <a:off x="609600" y="1295400"/>
                <a:ext cx="11384280" cy="945900"/>
              </a:xfrm>
              <a:prstGeom prst="rect">
                <a:avLst/>
              </a:prstGeom>
              <a:blipFill>
                <a:blip r:embed="rId3"/>
                <a:stretch>
                  <a:fillRect l="-446" t="-4000" b="-5333"/>
                </a:stretch>
              </a:blipFill>
            </p:spPr>
            <p:txBody>
              <a:bodyPr/>
              <a:lstStyle/>
              <a:p>
                <a:r>
                  <a:rPr lang="en-US">
                    <a:noFill/>
                  </a:rPr>
                  <a:t> </a:t>
                </a:r>
              </a:p>
            </p:txBody>
          </p:sp>
        </mc:Fallback>
      </mc:AlternateContent>
      <p:pic>
        <p:nvPicPr>
          <p:cNvPr id="7" name="Picture 6" descr="A close-up of a paper&#10;&#10;Description automatically generated">
            <a:extLst>
              <a:ext uri="{FF2B5EF4-FFF2-40B4-BE49-F238E27FC236}">
                <a16:creationId xmlns:a16="http://schemas.microsoft.com/office/drawing/2014/main" id="{DBD02CCF-F2A3-5484-983B-E69C0FE070D1}"/>
              </a:ext>
            </a:extLst>
          </p:cNvPr>
          <p:cNvPicPr>
            <a:picLocks noChangeAspect="1"/>
          </p:cNvPicPr>
          <p:nvPr/>
        </p:nvPicPr>
        <p:blipFill rotWithShape="1">
          <a:blip r:embed="rId4">
            <a:extLst>
              <a:ext uri="{28A0092B-C50C-407E-A947-70E740481C1C}">
                <a14:useLocalDpi xmlns:a14="http://schemas.microsoft.com/office/drawing/2010/main" val="0"/>
              </a:ext>
            </a:extLst>
          </a:blip>
          <a:srcRect t="1551" b="49811"/>
          <a:stretch/>
        </p:blipFill>
        <p:spPr>
          <a:xfrm>
            <a:off x="856706" y="2642682"/>
            <a:ext cx="5098045" cy="3487278"/>
          </a:xfrm>
          <a:prstGeom prst="rect">
            <a:avLst/>
          </a:prstGeom>
        </p:spPr>
      </p:pic>
      <p:pic>
        <p:nvPicPr>
          <p:cNvPr id="10" name="Picture 9" descr="A close-up of a paper&#10;&#10;Description automatically generated">
            <a:extLst>
              <a:ext uri="{FF2B5EF4-FFF2-40B4-BE49-F238E27FC236}">
                <a16:creationId xmlns:a16="http://schemas.microsoft.com/office/drawing/2014/main" id="{E9EBCB2A-9CF0-F182-79F7-90BF0A1AFDB0}"/>
              </a:ext>
            </a:extLst>
          </p:cNvPr>
          <p:cNvPicPr>
            <a:picLocks noChangeAspect="1"/>
          </p:cNvPicPr>
          <p:nvPr/>
        </p:nvPicPr>
        <p:blipFill rotWithShape="1">
          <a:blip r:embed="rId4">
            <a:extLst>
              <a:ext uri="{28A0092B-C50C-407E-A947-70E740481C1C}">
                <a14:useLocalDpi xmlns:a14="http://schemas.microsoft.com/office/drawing/2010/main" val="0"/>
              </a:ext>
            </a:extLst>
          </a:blip>
          <a:srcRect t="51220"/>
          <a:stretch/>
        </p:blipFill>
        <p:spPr>
          <a:xfrm>
            <a:off x="6499192" y="2642682"/>
            <a:ext cx="5083208" cy="3487278"/>
          </a:xfrm>
          <a:prstGeom prst="rect">
            <a:avLst/>
          </a:prstGeom>
        </p:spPr>
      </p:pic>
      <p:sp>
        <p:nvSpPr>
          <p:cNvPr id="2" name="Slide Number Placeholder 1">
            <a:extLst>
              <a:ext uri="{FF2B5EF4-FFF2-40B4-BE49-F238E27FC236}">
                <a16:creationId xmlns:a16="http://schemas.microsoft.com/office/drawing/2014/main" id="{79140C3C-BF57-D828-797B-CFE8870094F3}"/>
              </a:ext>
            </a:extLst>
          </p:cNvPr>
          <p:cNvSpPr>
            <a:spLocks noGrp="1"/>
          </p:cNvSpPr>
          <p:nvPr>
            <p:ph type="sldNum" sz="quarter" idx="12"/>
          </p:nvPr>
        </p:nvSpPr>
        <p:spPr/>
        <p:txBody>
          <a:bodyPr/>
          <a:lstStyle/>
          <a:p>
            <a:fld id="{982E0F57-8EAB-E74E-A64D-79FA073796CA}" type="slidenum">
              <a:rPr lang="en-US" smtClean="0"/>
              <a:t>12</a:t>
            </a:fld>
            <a:endParaRPr lang="en-US"/>
          </a:p>
        </p:txBody>
      </p:sp>
    </p:spTree>
    <p:extLst>
      <p:ext uri="{BB962C8B-B14F-4D97-AF65-F5344CB8AC3E}">
        <p14:creationId xmlns:p14="http://schemas.microsoft.com/office/powerpoint/2010/main" val="694731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E68DB309-F564-AA69-559E-4628B6EA8820}"/>
              </a:ext>
            </a:extLst>
          </p:cNvPr>
          <p:cNvGraphicFramePr>
            <a:graphicFrameLocks noGrp="1"/>
          </p:cNvGraphicFramePr>
          <p:nvPr>
            <p:extLst>
              <p:ext uri="{D42A27DB-BD31-4B8C-83A1-F6EECF244321}">
                <p14:modId xmlns:p14="http://schemas.microsoft.com/office/powerpoint/2010/main" val="4283035602"/>
              </p:ext>
            </p:extLst>
          </p:nvPr>
        </p:nvGraphicFramePr>
        <p:xfrm>
          <a:off x="1059117" y="1991871"/>
          <a:ext cx="10073766" cy="2379905"/>
        </p:xfrm>
        <a:graphic>
          <a:graphicData uri="http://schemas.openxmlformats.org/drawingml/2006/table">
            <a:tbl>
              <a:tblPr/>
              <a:tblGrid>
                <a:gridCol w="2651760">
                  <a:extLst>
                    <a:ext uri="{9D8B030D-6E8A-4147-A177-3AD203B41FA5}">
                      <a16:colId xmlns:a16="http://schemas.microsoft.com/office/drawing/2014/main" val="4161420501"/>
                    </a:ext>
                  </a:extLst>
                </a:gridCol>
                <a:gridCol w="1088024">
                  <a:extLst>
                    <a:ext uri="{9D8B030D-6E8A-4147-A177-3AD203B41FA5}">
                      <a16:colId xmlns:a16="http://schemas.microsoft.com/office/drawing/2014/main" val="3850125965"/>
                    </a:ext>
                  </a:extLst>
                </a:gridCol>
                <a:gridCol w="682990">
                  <a:extLst>
                    <a:ext uri="{9D8B030D-6E8A-4147-A177-3AD203B41FA5}">
                      <a16:colId xmlns:a16="http://schemas.microsoft.com/office/drawing/2014/main" val="3844963791"/>
                    </a:ext>
                  </a:extLst>
                </a:gridCol>
                <a:gridCol w="612648">
                  <a:extLst>
                    <a:ext uri="{9D8B030D-6E8A-4147-A177-3AD203B41FA5}">
                      <a16:colId xmlns:a16="http://schemas.microsoft.com/office/drawing/2014/main" val="4174814180"/>
                    </a:ext>
                  </a:extLst>
                </a:gridCol>
                <a:gridCol w="612648">
                  <a:extLst>
                    <a:ext uri="{9D8B030D-6E8A-4147-A177-3AD203B41FA5}">
                      <a16:colId xmlns:a16="http://schemas.microsoft.com/office/drawing/2014/main" val="3597828768"/>
                    </a:ext>
                  </a:extLst>
                </a:gridCol>
                <a:gridCol w="612648">
                  <a:extLst>
                    <a:ext uri="{9D8B030D-6E8A-4147-A177-3AD203B41FA5}">
                      <a16:colId xmlns:a16="http://schemas.microsoft.com/office/drawing/2014/main" val="3265128266"/>
                    </a:ext>
                  </a:extLst>
                </a:gridCol>
                <a:gridCol w="612648">
                  <a:extLst>
                    <a:ext uri="{9D8B030D-6E8A-4147-A177-3AD203B41FA5}">
                      <a16:colId xmlns:a16="http://schemas.microsoft.com/office/drawing/2014/main" val="166007662"/>
                    </a:ext>
                  </a:extLst>
                </a:gridCol>
                <a:gridCol w="640080">
                  <a:extLst>
                    <a:ext uri="{9D8B030D-6E8A-4147-A177-3AD203B41FA5}">
                      <a16:colId xmlns:a16="http://schemas.microsoft.com/office/drawing/2014/main" val="867023147"/>
                    </a:ext>
                  </a:extLst>
                </a:gridCol>
                <a:gridCol w="640080">
                  <a:extLst>
                    <a:ext uri="{9D8B030D-6E8A-4147-A177-3AD203B41FA5}">
                      <a16:colId xmlns:a16="http://schemas.microsoft.com/office/drawing/2014/main" val="2432397958"/>
                    </a:ext>
                  </a:extLst>
                </a:gridCol>
                <a:gridCol w="640080">
                  <a:extLst>
                    <a:ext uri="{9D8B030D-6E8A-4147-A177-3AD203B41FA5}">
                      <a16:colId xmlns:a16="http://schemas.microsoft.com/office/drawing/2014/main" val="1889812269"/>
                    </a:ext>
                  </a:extLst>
                </a:gridCol>
                <a:gridCol w="640080">
                  <a:extLst>
                    <a:ext uri="{9D8B030D-6E8A-4147-A177-3AD203B41FA5}">
                      <a16:colId xmlns:a16="http://schemas.microsoft.com/office/drawing/2014/main" val="3532718916"/>
                    </a:ext>
                  </a:extLst>
                </a:gridCol>
                <a:gridCol w="640080">
                  <a:extLst>
                    <a:ext uri="{9D8B030D-6E8A-4147-A177-3AD203B41FA5}">
                      <a16:colId xmlns:a16="http://schemas.microsoft.com/office/drawing/2014/main" val="539244922"/>
                    </a:ext>
                  </a:extLst>
                </a:gridCol>
              </a:tblGrid>
              <a:tr h="340793">
                <a:tc gridSpan="3">
                  <a:txBody>
                    <a:bodyPr/>
                    <a:lstStyle/>
                    <a:p>
                      <a:pPr marL="0" marR="0" algn="ctr" fontAlgn="b">
                        <a:spcBef>
                          <a:spcPts val="0"/>
                        </a:spcBef>
                        <a:spcAft>
                          <a:spcPts val="0"/>
                        </a:spcAft>
                      </a:pPr>
                      <a:r>
                        <a:rPr lang="en-US" sz="1200" b="1" i="0" u="none" strike="noStrike" kern="100" dirty="0">
                          <a:effectLst/>
                          <a:latin typeface="Calibri" panose="020F0502020204030204" pitchFamily="34" charset="0"/>
                          <a:ea typeface="DengXian" panose="02010600030101010101" pitchFamily="2" charset="-122"/>
                          <a:cs typeface="Times New Roman" panose="02020603050405020304" pitchFamily="18" charset="0"/>
                        </a:rPr>
                        <a:t> </a:t>
                      </a:r>
                      <a:endParaRPr lang="en-US" sz="1200" b="0" i="0" u="none" strike="noStrike" dirty="0">
                        <a:effectLst/>
                        <a:latin typeface="Arial" panose="020B0604020202020204" pitchFamily="34" charset="0"/>
                      </a:endParaRPr>
                    </a:p>
                  </a:txBody>
                  <a:tcPr marL="124680" marR="124680" marT="62340" marB="6234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hMerge="1">
                  <a:txBody>
                    <a:bodyPr/>
                    <a:lstStyle/>
                    <a:p>
                      <a:endParaRPr lang="en-US"/>
                    </a:p>
                  </a:txBody>
                  <a:tcPr/>
                </a:tc>
                <a:tc hMerge="1">
                  <a:txBody>
                    <a:bodyPr/>
                    <a:lstStyle/>
                    <a:p>
                      <a:endParaRPr lang="en-US"/>
                    </a:p>
                  </a:txBody>
                  <a:tcPr/>
                </a:tc>
                <a:tc gridSpan="4">
                  <a:txBody>
                    <a:bodyPr/>
                    <a:lstStyle/>
                    <a:p>
                      <a:pPr marL="0" marR="0" algn="ctr" fontAlgn="b">
                        <a:spcBef>
                          <a:spcPts val="0"/>
                        </a:spcBef>
                        <a:spcAft>
                          <a:spcPts val="0"/>
                        </a:spcAft>
                      </a:pPr>
                      <a:r>
                        <a:rPr lang="en-US" sz="1200" b="1"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Estimates</a:t>
                      </a:r>
                      <a:endParaRPr lang="en-US" sz="1200" b="0" i="0" u="none" strike="noStrike" dirty="0">
                        <a:effectLst/>
                        <a:latin typeface="Arial" panose="020B0604020202020204" pitchFamily="34" charset="0"/>
                      </a:endParaRPr>
                    </a:p>
                  </a:txBody>
                  <a:tcPr marL="124680" marR="124680" marT="62340" marB="6234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fontAlgn="b">
                        <a:spcBef>
                          <a:spcPts val="0"/>
                        </a:spcBef>
                        <a:spcAft>
                          <a:spcPts val="0"/>
                        </a:spcAft>
                      </a:pPr>
                      <a:r>
                        <a:rPr lang="en-US" sz="1200" b="1"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Contrasts</a:t>
                      </a:r>
                      <a:endParaRPr lang="en-US" sz="1200" b="0" i="0" u="none" strike="noStrike" dirty="0">
                        <a:effectLst/>
                        <a:latin typeface="Arial" panose="020B0604020202020204" pitchFamily="34" charset="0"/>
                      </a:endParaRPr>
                    </a:p>
                  </a:txBody>
                  <a:tcPr marL="124680" marR="124680" marT="62340" marB="6234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9793342"/>
                  </a:ext>
                </a:extLst>
              </a:tr>
              <a:tr h="393192">
                <a:tc>
                  <a:txBody>
                    <a:bodyPr/>
                    <a:lstStyle/>
                    <a:p>
                      <a:pPr marL="0" marR="0" algn="ctr" fontAlgn="b">
                        <a:spcBef>
                          <a:spcPts val="0"/>
                        </a:spcBef>
                        <a:spcAft>
                          <a:spcPts val="0"/>
                        </a:spcAft>
                      </a:pPr>
                      <a:r>
                        <a:rPr lang="en-US" sz="1200" b="1"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Model</a:t>
                      </a:r>
                      <a:endParaRPr lang="en-US" sz="1200" b="0" i="0" u="none" strike="noStrike" dirty="0">
                        <a:effectLst/>
                        <a:latin typeface="Arial" panose="020B0604020202020204" pitchFamily="34" charset="0"/>
                      </a:endParaRPr>
                    </a:p>
                  </a:txBody>
                  <a:tcPr marL="25109" marR="25109" marT="12988"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marR="0" algn="ctr" fontAlgn="b">
                        <a:spcBef>
                          <a:spcPts val="0"/>
                        </a:spcBef>
                        <a:spcAft>
                          <a:spcPts val="0"/>
                        </a:spcAft>
                      </a:pPr>
                      <a:r>
                        <a:rPr lang="en-US" sz="1200" b="1"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Weights</a:t>
                      </a:r>
                      <a:endParaRPr lang="en-US" sz="1200" b="0" i="0" u="none" strike="noStrike" dirty="0">
                        <a:effectLst/>
                        <a:latin typeface="Arial" panose="020B0604020202020204" pitchFamily="34" charset="0"/>
                      </a:endParaRPr>
                    </a:p>
                  </a:txBody>
                  <a:tcPr marL="25109" marR="25109" marT="12988"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marR="0" algn="ctr" fontAlgn="b">
                        <a:spcBef>
                          <a:spcPts val="0"/>
                        </a:spcBef>
                        <a:spcAft>
                          <a:spcPts val="0"/>
                        </a:spcAft>
                      </a:pPr>
                      <a:r>
                        <a:rPr lang="en-US" sz="1200" b="1"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source</a:t>
                      </a:r>
                      <a:endParaRPr lang="en-US" sz="1200" b="0" i="0" u="none" strike="noStrike" dirty="0">
                        <a:effectLst/>
                        <a:latin typeface="Arial" panose="020B0604020202020204" pitchFamily="34" charset="0"/>
                      </a:endParaRPr>
                    </a:p>
                  </a:txBody>
                  <a:tcPr marL="25109" marR="25109" marT="12988"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marR="0" algn="ctr" fontAlgn="b">
                        <a:spcBef>
                          <a:spcPts val="0"/>
                        </a:spcBef>
                        <a:spcAft>
                          <a:spcPts val="0"/>
                        </a:spcAft>
                      </a:pPr>
                      <a:r>
                        <a:rPr lang="en-US" sz="1200" b="1"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Estimate</a:t>
                      </a:r>
                      <a:endParaRPr lang="en-US" sz="1200" b="0" i="0" u="none" strike="noStrike" dirty="0">
                        <a:effectLst/>
                        <a:latin typeface="Arial" panose="020B0604020202020204" pitchFamily="34" charset="0"/>
                      </a:endParaRPr>
                    </a:p>
                  </a:txBody>
                  <a:tcPr marL="25109" marR="25109" marT="12988"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marR="0" algn="ctr" fontAlgn="b">
                        <a:spcBef>
                          <a:spcPts val="0"/>
                        </a:spcBef>
                        <a:spcAft>
                          <a:spcPts val="0"/>
                        </a:spcAft>
                      </a:pPr>
                      <a:r>
                        <a:rPr lang="en-US" sz="1200" b="1"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SE</a:t>
                      </a:r>
                      <a:endParaRPr lang="en-US" sz="1200" b="0" i="0" u="none" strike="noStrike" dirty="0">
                        <a:effectLst/>
                        <a:latin typeface="Arial" panose="020B0604020202020204" pitchFamily="34" charset="0"/>
                      </a:endParaRPr>
                    </a:p>
                  </a:txBody>
                  <a:tcPr marL="25109" marR="25109" marT="12988"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marR="0" algn="ctr" fontAlgn="b">
                        <a:spcBef>
                          <a:spcPts val="0"/>
                        </a:spcBef>
                        <a:spcAft>
                          <a:spcPts val="0"/>
                        </a:spcAft>
                      </a:pPr>
                      <a:r>
                        <a:rPr lang="en-US" sz="1200" b="1"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CI </a:t>
                      </a:r>
                      <a:endParaRPr lang="en-US" sz="1200" b="0" i="0" u="none" strike="noStrike" dirty="0">
                        <a:effectLst/>
                        <a:latin typeface="Arial" panose="020B0604020202020204" pitchFamily="34" charset="0"/>
                      </a:endParaRPr>
                    </a:p>
                    <a:p>
                      <a:pPr marL="0" marR="0" algn="ctr" fontAlgn="b">
                        <a:spcBef>
                          <a:spcPts val="0"/>
                        </a:spcBef>
                        <a:spcAft>
                          <a:spcPts val="0"/>
                        </a:spcAft>
                      </a:pPr>
                      <a:r>
                        <a:rPr lang="en-US" sz="1200" b="1"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lower</a:t>
                      </a:r>
                      <a:endParaRPr lang="en-US" sz="1200" b="0" i="0" u="none" strike="noStrike" dirty="0">
                        <a:effectLst/>
                        <a:latin typeface="Arial" panose="020B0604020202020204" pitchFamily="34" charset="0"/>
                      </a:endParaRPr>
                    </a:p>
                  </a:txBody>
                  <a:tcPr marL="25109" marR="25109" marT="12988"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marR="0" algn="ctr" fontAlgn="b">
                        <a:spcBef>
                          <a:spcPts val="0"/>
                        </a:spcBef>
                        <a:spcAft>
                          <a:spcPts val="0"/>
                        </a:spcAft>
                      </a:pPr>
                      <a:r>
                        <a:rPr lang="en-US" sz="1200" b="1"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CI </a:t>
                      </a:r>
                      <a:endParaRPr lang="en-US" sz="1200" b="0" i="0" u="none" strike="noStrike" dirty="0">
                        <a:effectLst/>
                        <a:latin typeface="Arial" panose="020B0604020202020204" pitchFamily="34" charset="0"/>
                      </a:endParaRPr>
                    </a:p>
                    <a:p>
                      <a:pPr marL="0" marR="0" algn="ctr" fontAlgn="b">
                        <a:spcBef>
                          <a:spcPts val="0"/>
                        </a:spcBef>
                        <a:spcAft>
                          <a:spcPts val="0"/>
                        </a:spcAft>
                      </a:pPr>
                      <a:r>
                        <a:rPr lang="en-US" sz="1200" b="1"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upper</a:t>
                      </a:r>
                      <a:endParaRPr lang="en-US" sz="1200" b="0" i="0" u="none" strike="noStrike" dirty="0">
                        <a:effectLst/>
                        <a:latin typeface="Arial" panose="020B0604020202020204" pitchFamily="34" charset="0"/>
                      </a:endParaRPr>
                    </a:p>
                  </a:txBody>
                  <a:tcPr marL="25109" marR="25109" marT="12988"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marR="0" algn="ctr" fontAlgn="b">
                        <a:spcBef>
                          <a:spcPts val="0"/>
                        </a:spcBef>
                        <a:spcAft>
                          <a:spcPts val="0"/>
                        </a:spcAft>
                      </a:pPr>
                      <a:r>
                        <a:rPr lang="en-US" sz="1200" b="1"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Estimate</a:t>
                      </a:r>
                      <a:endParaRPr lang="en-US" sz="1200" b="0" i="0" u="none" strike="noStrike" dirty="0">
                        <a:effectLst/>
                        <a:latin typeface="Arial" panose="020B0604020202020204" pitchFamily="34" charset="0"/>
                      </a:endParaRPr>
                    </a:p>
                  </a:txBody>
                  <a:tcPr marL="25109" marR="25109" marT="12988"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marR="0" algn="ctr" fontAlgn="b">
                        <a:spcBef>
                          <a:spcPts val="0"/>
                        </a:spcBef>
                        <a:spcAft>
                          <a:spcPts val="0"/>
                        </a:spcAft>
                      </a:pPr>
                      <a:r>
                        <a:rPr lang="en-US" sz="1200" b="1"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SE</a:t>
                      </a:r>
                      <a:endParaRPr lang="en-US" sz="1200" b="0" i="0" u="none" strike="noStrike" dirty="0">
                        <a:effectLst/>
                        <a:latin typeface="Arial" panose="020B0604020202020204" pitchFamily="34" charset="0"/>
                      </a:endParaRPr>
                    </a:p>
                  </a:txBody>
                  <a:tcPr marL="25109" marR="25109" marT="12988"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marR="0" algn="ctr" fontAlgn="b">
                        <a:spcBef>
                          <a:spcPts val="0"/>
                        </a:spcBef>
                        <a:spcAft>
                          <a:spcPts val="0"/>
                        </a:spcAft>
                      </a:pPr>
                      <a:r>
                        <a:rPr lang="en-US" sz="1200" b="1"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CI</a:t>
                      </a:r>
                      <a:endParaRPr lang="en-US" sz="1200" b="0" i="0" u="none" strike="noStrike" dirty="0">
                        <a:effectLst/>
                        <a:latin typeface="Arial" panose="020B0604020202020204" pitchFamily="34" charset="0"/>
                      </a:endParaRPr>
                    </a:p>
                    <a:p>
                      <a:pPr marL="0" marR="0" algn="ctr" fontAlgn="b">
                        <a:spcBef>
                          <a:spcPts val="0"/>
                        </a:spcBef>
                        <a:spcAft>
                          <a:spcPts val="0"/>
                        </a:spcAft>
                      </a:pPr>
                      <a:r>
                        <a:rPr lang="en-US" sz="1200" b="1"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lower</a:t>
                      </a:r>
                      <a:endParaRPr lang="en-US" sz="1200" b="0" i="0" u="none" strike="noStrike" dirty="0">
                        <a:effectLst/>
                        <a:latin typeface="Arial" panose="020B0604020202020204" pitchFamily="34" charset="0"/>
                      </a:endParaRPr>
                    </a:p>
                  </a:txBody>
                  <a:tcPr marL="25109" marR="25109" marT="12988"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marR="0" algn="ctr" fontAlgn="b">
                        <a:spcBef>
                          <a:spcPts val="0"/>
                        </a:spcBef>
                        <a:spcAft>
                          <a:spcPts val="0"/>
                        </a:spcAft>
                      </a:pPr>
                      <a:r>
                        <a:rPr lang="en-US" sz="1200" b="1"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CI</a:t>
                      </a:r>
                      <a:endParaRPr lang="en-US" sz="1200" b="0" i="0" u="none" strike="noStrike" dirty="0">
                        <a:effectLst/>
                        <a:latin typeface="Arial" panose="020B0604020202020204" pitchFamily="34" charset="0"/>
                      </a:endParaRPr>
                    </a:p>
                    <a:p>
                      <a:pPr marL="0" marR="0" algn="ctr" fontAlgn="b">
                        <a:spcBef>
                          <a:spcPts val="0"/>
                        </a:spcBef>
                        <a:spcAft>
                          <a:spcPts val="0"/>
                        </a:spcAft>
                      </a:pPr>
                      <a:r>
                        <a:rPr lang="en-US" sz="1200" b="1"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upper</a:t>
                      </a:r>
                      <a:endParaRPr lang="en-US" sz="1200" b="0" i="0" u="none" strike="noStrike" dirty="0">
                        <a:effectLst/>
                        <a:latin typeface="Arial" panose="020B0604020202020204" pitchFamily="34" charset="0"/>
                      </a:endParaRPr>
                    </a:p>
                  </a:txBody>
                  <a:tcPr marL="25109" marR="25109" marT="12988"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marR="0" algn="ctr" fontAlgn="b">
                        <a:spcBef>
                          <a:spcPts val="0"/>
                        </a:spcBef>
                        <a:spcAft>
                          <a:spcPts val="0"/>
                        </a:spcAft>
                      </a:pPr>
                      <a:r>
                        <a:rPr lang="en-US" sz="1200" b="1"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P</a:t>
                      </a:r>
                      <a:endParaRPr lang="en-US" sz="1200" b="0" i="0" u="none" strike="noStrike" dirty="0">
                        <a:effectLst/>
                        <a:latin typeface="Arial" panose="020B0604020202020204" pitchFamily="34" charset="0"/>
                      </a:endParaRPr>
                    </a:p>
                  </a:txBody>
                  <a:tcPr marL="25109" marR="25109" marT="12988"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1640332369"/>
                  </a:ext>
                </a:extLst>
              </a:tr>
              <a:tr h="274320">
                <a:tc>
                  <a:txBody>
                    <a:bodyPr/>
                    <a:lstStyle/>
                    <a:p>
                      <a:pPr marL="0" marR="0" algn="l" fontAlgn="ctr">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conc ~ source + x + factor(percent)*dich</a:t>
                      </a: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l"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equal</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skim</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40.2501</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0.5578</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39.0827</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41.4176</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4.0800</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0.6518</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2.7158</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5.4443</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&lt;.0001</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extLst>
                  <a:ext uri="{0D108BD9-81ED-4DB2-BD59-A6C34878D82A}">
                    <a16:rowId xmlns:a16="http://schemas.microsoft.com/office/drawing/2014/main" val="2994646222"/>
                  </a:ext>
                </a:extLst>
              </a:tr>
              <a:tr h="274320">
                <a:tc>
                  <a:txBody>
                    <a:bodyPr/>
                    <a:lstStyle/>
                    <a:p>
                      <a:pPr marL="0" marR="0" lvl="0" indent="0" algn="l" defTabSz="914292" rtl="0" eaLnBrk="1" fontAlgn="ctr" latinLnBrk="0" hangingPunct="1">
                        <a:lnSpc>
                          <a:spcPct val="100000"/>
                        </a:lnSpc>
                        <a:spcBef>
                          <a:spcPts val="0"/>
                        </a:spcBef>
                        <a:spcAft>
                          <a:spcPts val="0"/>
                        </a:spcAft>
                        <a:buClrTx/>
                        <a:buSzTx/>
                        <a:buFontTx/>
                        <a:buNone/>
                        <a:tabLst/>
                        <a:defRPr/>
                      </a:pPr>
                      <a:r>
                        <a:rPr kumimoji="0" lang="en-US" sz="1200" b="0" i="0" u="none" strike="noStrike" kern="1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conc ~ source + x + factor(percent)*dich</a:t>
                      </a: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l"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equal</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non-skim</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36.1701</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0.3393</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35.4599</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36.8803</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extLst>
                  <a:ext uri="{0D108BD9-81ED-4DB2-BD59-A6C34878D82A}">
                    <a16:rowId xmlns:a16="http://schemas.microsoft.com/office/drawing/2014/main" val="2791471154"/>
                  </a:ext>
                </a:extLst>
              </a:tr>
              <a:tr h="274320">
                <a:tc>
                  <a:txBody>
                    <a:bodyPr/>
                    <a:lstStyle/>
                    <a:p>
                      <a:pPr marL="0" marR="0" lvl="0" indent="0" algn="l" defTabSz="914292" rtl="0" eaLnBrk="1" fontAlgn="ctr" latinLnBrk="0" hangingPunct="1">
                        <a:lnSpc>
                          <a:spcPct val="100000"/>
                        </a:lnSpc>
                        <a:spcBef>
                          <a:spcPts val="0"/>
                        </a:spcBef>
                        <a:spcAft>
                          <a:spcPts val="0"/>
                        </a:spcAft>
                        <a:buClrTx/>
                        <a:buSzTx/>
                        <a:buFontTx/>
                        <a:buNone/>
                        <a:tabLst/>
                        <a:defRPr/>
                      </a:pPr>
                      <a:r>
                        <a:rPr kumimoji="0" lang="en-US" sz="1200" b="0" i="0" u="none" strike="noStrike" kern="1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conc ~ source + x + factor(percent)*dich</a:t>
                      </a: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l"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proportional</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skim</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40.2035</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0.5202</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39.1148</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41.2922</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4.0800</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0.6518</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2.7158</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5.4443</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&lt;.0001</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extLst>
                  <a:ext uri="{0D108BD9-81ED-4DB2-BD59-A6C34878D82A}">
                    <a16:rowId xmlns:a16="http://schemas.microsoft.com/office/drawing/2014/main" val="2503044800"/>
                  </a:ext>
                </a:extLst>
              </a:tr>
              <a:tr h="274320">
                <a:tc>
                  <a:txBody>
                    <a:bodyPr/>
                    <a:lstStyle/>
                    <a:p>
                      <a:pPr marL="0" marR="0" lvl="0" indent="0" algn="l" defTabSz="914292" rtl="0" eaLnBrk="1" fontAlgn="ctr" latinLnBrk="0" hangingPunct="1">
                        <a:lnSpc>
                          <a:spcPct val="100000"/>
                        </a:lnSpc>
                        <a:spcBef>
                          <a:spcPts val="0"/>
                        </a:spcBef>
                        <a:spcAft>
                          <a:spcPts val="0"/>
                        </a:spcAft>
                        <a:buClrTx/>
                        <a:buSzTx/>
                        <a:buFontTx/>
                        <a:buNone/>
                        <a:tabLst/>
                        <a:defRPr/>
                      </a:pPr>
                      <a:r>
                        <a:rPr kumimoji="0" lang="en-US" sz="1200" b="0" i="0" u="none" strike="noStrike" kern="1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conc ~ source + x + factor(percent)*dich</a:t>
                      </a: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l"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proportional</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non-skim</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36.1234</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0.3308</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35.4311</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36.8157</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extLst>
                  <a:ext uri="{0D108BD9-81ED-4DB2-BD59-A6C34878D82A}">
                    <a16:rowId xmlns:a16="http://schemas.microsoft.com/office/drawing/2014/main" val="1510963248"/>
                  </a:ext>
                </a:extLst>
              </a:tr>
              <a:tr h="274320">
                <a:tc>
                  <a:txBody>
                    <a:bodyPr/>
                    <a:lstStyle/>
                    <a:p>
                      <a:pPr marL="0" marR="0" lvl="0" indent="0" algn="l" defTabSz="914292" rtl="0" eaLnBrk="1" fontAlgn="ctr" latinLnBrk="0" hangingPunct="1">
                        <a:lnSpc>
                          <a:spcPct val="100000"/>
                        </a:lnSpc>
                        <a:spcBef>
                          <a:spcPts val="0"/>
                        </a:spcBef>
                        <a:spcAft>
                          <a:spcPts val="0"/>
                        </a:spcAft>
                        <a:buClrTx/>
                        <a:buSzTx/>
                        <a:buFontTx/>
                        <a:buNone/>
                        <a:tabLst/>
                        <a:defRPr/>
                      </a:pPr>
                      <a:r>
                        <a:rPr kumimoji="0" lang="en-US" sz="1200" b="0" i="0" u="none" strike="noStrike" kern="1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conc ~ source + x + factor(percent)*dich</a:t>
                      </a: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l"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outer</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skim</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40.0773</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0.5471</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38.9322</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41.2224</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4.0800</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0.6518</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2.7158</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5.4443</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&lt;.0001</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extLst>
                  <a:ext uri="{0D108BD9-81ED-4DB2-BD59-A6C34878D82A}">
                    <a16:rowId xmlns:a16="http://schemas.microsoft.com/office/drawing/2014/main" val="1042327894"/>
                  </a:ext>
                </a:extLst>
              </a:tr>
              <a:tr h="274320">
                <a:tc>
                  <a:txBody>
                    <a:bodyPr/>
                    <a:lstStyle/>
                    <a:p>
                      <a:pPr marL="0" marR="0" lvl="0" indent="0" algn="l" defTabSz="914292" rtl="0" eaLnBrk="1" fontAlgn="ctr" latinLnBrk="0" hangingPunct="1">
                        <a:lnSpc>
                          <a:spcPct val="100000"/>
                        </a:lnSpc>
                        <a:spcBef>
                          <a:spcPts val="0"/>
                        </a:spcBef>
                        <a:spcAft>
                          <a:spcPts val="0"/>
                        </a:spcAft>
                        <a:buClrTx/>
                        <a:buSzTx/>
                        <a:buFontTx/>
                        <a:buNone/>
                        <a:tabLst/>
                        <a:defRPr/>
                      </a:pPr>
                      <a:r>
                        <a:rPr kumimoji="0" lang="en-US" sz="1200" b="0" i="0" u="none" strike="noStrike" kern="1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conc ~ source + x + factor(percent)*dich</a:t>
                      </a: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l"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outer</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non-skim</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35.9973</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0.3409</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35.2837</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36.7108</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defTabSz="914292" rtl="0" eaLnBrk="1" fontAlgn="ctr" latinLnBrk="0" hangingPunct="1">
                        <a:lnSpc>
                          <a:spcPct val="107000"/>
                        </a:lnSpc>
                        <a:spcBef>
                          <a:spcPts val="0"/>
                        </a:spcBef>
                        <a:spcAft>
                          <a:spcPts val="0"/>
                        </a:spcAft>
                      </a:pPr>
                      <a:r>
                        <a:rPr lang="en-US" sz="12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a:t>
                      </a:r>
                    </a:p>
                  </a:txBody>
                  <a:tcPr marL="18415" marR="1841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extLst>
                  <a:ext uri="{0D108BD9-81ED-4DB2-BD59-A6C34878D82A}">
                    <a16:rowId xmlns:a16="http://schemas.microsoft.com/office/drawing/2014/main" val="3912761279"/>
                  </a:ext>
                </a:extLst>
              </a:tr>
            </a:tbl>
          </a:graphicData>
        </a:graphic>
      </p:graphicFrame>
      <p:sp>
        <p:nvSpPr>
          <p:cNvPr id="16" name="Title 1">
            <a:extLst>
              <a:ext uri="{FF2B5EF4-FFF2-40B4-BE49-F238E27FC236}">
                <a16:creationId xmlns:a16="http://schemas.microsoft.com/office/drawing/2014/main" id="{981FAFF8-8E6C-7B4C-1D28-12D2788648DA}"/>
              </a:ext>
            </a:extLst>
          </p:cNvPr>
          <p:cNvSpPr>
            <a:spLocks noGrp="1"/>
          </p:cNvSpPr>
          <p:nvPr>
            <p:ph type="title"/>
          </p:nvPr>
        </p:nvSpPr>
        <p:spPr/>
        <p:txBody>
          <a:bodyPr/>
          <a:lstStyle/>
          <a:p>
            <a:pPr algn="l"/>
            <a:r>
              <a:rPr lang="en-US" sz="4000" dirty="0"/>
              <a:t>Weights = </a:t>
            </a:r>
            <a:r>
              <a:rPr lang="en-US" sz="4000" dirty="0">
                <a:solidFill>
                  <a:srgbClr val="276EB8"/>
                </a:solidFill>
                <a:latin typeface="Söhne"/>
              </a:rPr>
              <a:t>"proportional" </a:t>
            </a:r>
            <a:r>
              <a:rPr lang="en-US" sz="4000" dirty="0"/>
              <a:t>vs</a:t>
            </a:r>
            <a:r>
              <a:rPr lang="en-US" sz="4000" dirty="0">
                <a:solidFill>
                  <a:srgbClr val="276EB8"/>
                </a:solidFill>
                <a:latin typeface="Söhne"/>
              </a:rPr>
              <a:t> "outer” </a:t>
            </a:r>
            <a:r>
              <a:rPr lang="en-US" sz="4000" dirty="0"/>
              <a:t>in presence of an interaction</a:t>
            </a:r>
          </a:p>
        </p:txBody>
      </p:sp>
      <p:sp>
        <p:nvSpPr>
          <p:cNvPr id="3" name="TextBox 2">
            <a:extLst>
              <a:ext uri="{FF2B5EF4-FFF2-40B4-BE49-F238E27FC236}">
                <a16:creationId xmlns:a16="http://schemas.microsoft.com/office/drawing/2014/main" id="{7802F9E0-B5E4-C721-FC12-D3F5127D0CCD}"/>
              </a:ext>
            </a:extLst>
          </p:cNvPr>
          <p:cNvSpPr txBox="1"/>
          <p:nvPr/>
        </p:nvSpPr>
        <p:spPr>
          <a:xfrm>
            <a:off x="1183764" y="5247555"/>
            <a:ext cx="4810636" cy="646331"/>
          </a:xfrm>
          <a:prstGeom prst="rect">
            <a:avLst/>
          </a:prstGeom>
          <a:noFill/>
        </p:spPr>
        <p:txBody>
          <a:bodyPr wrap="square" rtlCol="0">
            <a:spAutoFit/>
          </a:bodyPr>
          <a:lstStyle/>
          <a:p>
            <a:r>
              <a:rPr lang="en-US" b="1" dirty="0">
                <a:solidFill>
                  <a:srgbClr val="374151"/>
                </a:solidFill>
                <a:latin typeface="Söhne"/>
              </a:rPr>
              <a:t>Now outer and proportion are not the same for their EMMEANS but contrast is the same</a:t>
            </a:r>
            <a:endParaRPr lang="en-US" sz="1600" b="1" dirty="0">
              <a:solidFill>
                <a:srgbClr val="374151"/>
              </a:solidFill>
              <a:latin typeface="Söhne"/>
            </a:endParaRPr>
          </a:p>
        </p:txBody>
      </p:sp>
      <p:sp>
        <p:nvSpPr>
          <p:cNvPr id="2" name="Slide Number Placeholder 1">
            <a:extLst>
              <a:ext uri="{FF2B5EF4-FFF2-40B4-BE49-F238E27FC236}">
                <a16:creationId xmlns:a16="http://schemas.microsoft.com/office/drawing/2014/main" id="{72CC516A-8674-450D-0D49-0F69FFC96D1D}"/>
              </a:ext>
            </a:extLst>
          </p:cNvPr>
          <p:cNvSpPr>
            <a:spLocks noGrp="1"/>
          </p:cNvSpPr>
          <p:nvPr>
            <p:ph type="sldNum" sz="quarter" idx="12"/>
          </p:nvPr>
        </p:nvSpPr>
        <p:spPr/>
        <p:txBody>
          <a:bodyPr/>
          <a:lstStyle/>
          <a:p>
            <a:fld id="{982E0F57-8EAB-E74E-A64D-79FA073796CA}" type="slidenum">
              <a:rPr lang="en-US" smtClean="0"/>
              <a:t>13</a:t>
            </a:fld>
            <a:endParaRPr lang="en-US"/>
          </a:p>
        </p:txBody>
      </p:sp>
    </p:spTree>
    <p:extLst>
      <p:ext uri="{BB962C8B-B14F-4D97-AF65-F5344CB8AC3E}">
        <p14:creationId xmlns:p14="http://schemas.microsoft.com/office/powerpoint/2010/main" val="200523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AD059-7C10-8EE7-08B6-1B98F52E0861}"/>
              </a:ext>
            </a:extLst>
          </p:cNvPr>
          <p:cNvSpPr>
            <a:spLocks noGrp="1"/>
          </p:cNvSpPr>
          <p:nvPr>
            <p:ph type="title"/>
          </p:nvPr>
        </p:nvSpPr>
        <p:spPr>
          <a:xfrm>
            <a:off x="838199" y="365125"/>
            <a:ext cx="11059391" cy="1325563"/>
          </a:xfrm>
        </p:spPr>
        <p:txBody>
          <a:bodyPr/>
          <a:lstStyle/>
          <a:p>
            <a:r>
              <a:rPr lang="en-US" dirty="0"/>
              <a:t>Summary of weights (distribution of categorical covariates)</a:t>
            </a:r>
          </a:p>
        </p:txBody>
      </p:sp>
      <p:sp>
        <p:nvSpPr>
          <p:cNvPr id="3" name="Content Placeholder 2">
            <a:extLst>
              <a:ext uri="{FF2B5EF4-FFF2-40B4-BE49-F238E27FC236}">
                <a16:creationId xmlns:a16="http://schemas.microsoft.com/office/drawing/2014/main" id="{C2BE020C-A24E-2F23-9C93-237A2ABA8406}"/>
              </a:ext>
            </a:extLst>
          </p:cNvPr>
          <p:cNvSpPr>
            <a:spLocks noGrp="1"/>
          </p:cNvSpPr>
          <p:nvPr>
            <p:ph idx="1"/>
          </p:nvPr>
        </p:nvSpPr>
        <p:spPr/>
        <p:txBody>
          <a:bodyPr>
            <a:normAutofit lnSpcReduction="10000"/>
          </a:bodyPr>
          <a:lstStyle/>
          <a:p>
            <a:pPr marL="457200" indent="-457200">
              <a:spcAft>
                <a:spcPts val="1200"/>
              </a:spcAft>
              <a:buFont typeface="+mj-lt"/>
              <a:buAutoNum type="arabicPeriod"/>
            </a:pPr>
            <a:r>
              <a:rPr lang="en-US" sz="2400" dirty="0">
                <a:solidFill>
                  <a:srgbClr val="374151"/>
                </a:solidFill>
                <a:latin typeface="Söhne"/>
              </a:rPr>
              <a:t>In linear models without interactions, </a:t>
            </a:r>
            <a:r>
              <a:rPr lang="en-US" sz="2400" dirty="0" err="1">
                <a:solidFill>
                  <a:srgbClr val="374151"/>
                </a:solidFill>
                <a:latin typeface="Söhne"/>
              </a:rPr>
              <a:t>emmeans</a:t>
            </a:r>
            <a:r>
              <a:rPr lang="en-US" sz="2400" dirty="0">
                <a:solidFill>
                  <a:srgbClr val="374151"/>
                </a:solidFill>
                <a:latin typeface="Söhne"/>
              </a:rPr>
              <a:t> obtained using weights=“proportional” and weights=“outer” are the same.</a:t>
            </a:r>
            <a:br>
              <a:rPr lang="en-US" sz="2400" dirty="0">
                <a:solidFill>
                  <a:srgbClr val="374151"/>
                </a:solidFill>
                <a:latin typeface="Söhne"/>
              </a:rPr>
            </a:br>
            <a:endParaRPr lang="en-US" sz="2400" dirty="0">
              <a:solidFill>
                <a:srgbClr val="374151"/>
              </a:solidFill>
              <a:latin typeface="Söhne"/>
            </a:endParaRPr>
          </a:p>
          <a:p>
            <a:pPr marL="457200" indent="-457200">
              <a:spcAft>
                <a:spcPts val="1200"/>
              </a:spcAft>
              <a:buFont typeface="+mj-lt"/>
              <a:buAutoNum type="arabicPeriod"/>
            </a:pPr>
            <a:r>
              <a:rPr lang="en-US" sz="2400" dirty="0">
                <a:solidFill>
                  <a:srgbClr val="374151"/>
                </a:solidFill>
                <a:latin typeface="Söhne"/>
              </a:rPr>
              <a:t>The different weighting options (equal, proportional, outer) do not affect the contrasts and p values.</a:t>
            </a:r>
            <a:br>
              <a:rPr lang="en-US" sz="2400" dirty="0">
                <a:solidFill>
                  <a:srgbClr val="374151"/>
                </a:solidFill>
                <a:latin typeface="Söhne"/>
              </a:rPr>
            </a:br>
            <a:endParaRPr lang="en-US" sz="2400" dirty="0">
              <a:solidFill>
                <a:srgbClr val="374151"/>
              </a:solidFill>
              <a:latin typeface="Söhne"/>
            </a:endParaRPr>
          </a:p>
          <a:p>
            <a:pPr marL="457200" indent="-457200">
              <a:spcAft>
                <a:spcPts val="1200"/>
              </a:spcAft>
              <a:buFont typeface="+mj-lt"/>
              <a:buAutoNum type="arabicPeriod"/>
            </a:pPr>
            <a:r>
              <a:rPr lang="en-US" sz="2400" dirty="0">
                <a:solidFill>
                  <a:srgbClr val="374151"/>
                </a:solidFill>
                <a:latin typeface="Söhne"/>
              </a:rPr>
              <a:t>We should use weights=“proportional” for most of cases in our work.</a:t>
            </a:r>
            <a:br>
              <a:rPr lang="en-US" sz="2400" dirty="0">
                <a:solidFill>
                  <a:srgbClr val="374151"/>
                </a:solidFill>
                <a:latin typeface="Söhne"/>
              </a:rPr>
            </a:br>
            <a:endParaRPr lang="en-US" sz="2400" dirty="0">
              <a:solidFill>
                <a:srgbClr val="374151"/>
              </a:solidFill>
              <a:latin typeface="Söhne"/>
            </a:endParaRPr>
          </a:p>
          <a:p>
            <a:pPr marL="457200" indent="-457200">
              <a:spcAft>
                <a:spcPts val="1200"/>
              </a:spcAft>
              <a:buFont typeface="+mj-lt"/>
              <a:buAutoNum type="arabicPeriod"/>
            </a:pPr>
            <a:r>
              <a:rPr lang="en-US" sz="2400" dirty="0">
                <a:solidFill>
                  <a:srgbClr val="374151"/>
                </a:solidFill>
                <a:latin typeface="Söhne"/>
              </a:rPr>
              <a:t>We might consider using weights=“outer” when we want to standardize the EMMs to a population where the covariates are uncorrelated.</a:t>
            </a:r>
          </a:p>
          <a:p>
            <a:endParaRPr lang="en-US" dirty="0"/>
          </a:p>
        </p:txBody>
      </p:sp>
      <p:sp>
        <p:nvSpPr>
          <p:cNvPr id="4" name="Slide Number Placeholder 3">
            <a:extLst>
              <a:ext uri="{FF2B5EF4-FFF2-40B4-BE49-F238E27FC236}">
                <a16:creationId xmlns:a16="http://schemas.microsoft.com/office/drawing/2014/main" id="{97530243-A0BD-0DDB-6F2E-7A09BEAD390C}"/>
              </a:ext>
            </a:extLst>
          </p:cNvPr>
          <p:cNvSpPr>
            <a:spLocks noGrp="1"/>
          </p:cNvSpPr>
          <p:nvPr>
            <p:ph type="sldNum" sz="quarter" idx="12"/>
          </p:nvPr>
        </p:nvSpPr>
        <p:spPr/>
        <p:txBody>
          <a:bodyPr/>
          <a:lstStyle/>
          <a:p>
            <a:fld id="{982E0F57-8EAB-E74E-A64D-79FA073796CA}" type="slidenum">
              <a:rPr lang="en-US" smtClean="0"/>
              <a:t>14</a:t>
            </a:fld>
            <a:endParaRPr lang="en-US"/>
          </a:p>
        </p:txBody>
      </p:sp>
    </p:spTree>
    <p:extLst>
      <p:ext uri="{BB962C8B-B14F-4D97-AF65-F5344CB8AC3E}">
        <p14:creationId xmlns:p14="http://schemas.microsoft.com/office/powerpoint/2010/main" val="1056435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BDE26AA1-166A-0756-A5A3-CF10BB39C091}"/>
              </a:ext>
            </a:extLst>
          </p:cNvPr>
          <p:cNvPicPr>
            <a:picLocks noChangeAspect="1"/>
          </p:cNvPicPr>
          <p:nvPr/>
        </p:nvPicPr>
        <p:blipFill>
          <a:blip r:embed="rId2"/>
          <a:stretch>
            <a:fillRect/>
          </a:stretch>
        </p:blipFill>
        <p:spPr>
          <a:xfrm>
            <a:off x="182550" y="1122432"/>
            <a:ext cx="3814867" cy="2960680"/>
          </a:xfrm>
          <a:prstGeom prst="rect">
            <a:avLst/>
          </a:prstGeom>
        </p:spPr>
      </p:pic>
      <p:sp>
        <p:nvSpPr>
          <p:cNvPr id="2" name="Title 1">
            <a:extLst>
              <a:ext uri="{FF2B5EF4-FFF2-40B4-BE49-F238E27FC236}">
                <a16:creationId xmlns:a16="http://schemas.microsoft.com/office/drawing/2014/main" id="{6648D653-CAC7-9799-F62F-71F2FB856FAF}"/>
              </a:ext>
            </a:extLst>
          </p:cNvPr>
          <p:cNvSpPr>
            <a:spLocks noGrp="1"/>
          </p:cNvSpPr>
          <p:nvPr>
            <p:ph type="title"/>
          </p:nvPr>
        </p:nvSpPr>
        <p:spPr>
          <a:xfrm>
            <a:off x="171917" y="-64008"/>
            <a:ext cx="10515600" cy="1325563"/>
          </a:xfrm>
        </p:spPr>
        <p:txBody>
          <a:bodyPr>
            <a:normAutofit/>
          </a:bodyPr>
          <a:lstStyle/>
          <a:p>
            <a:r>
              <a:rPr lang="en-US" sz="3200" dirty="0"/>
              <a:t>R code – linear model (identity link) without interactions</a:t>
            </a:r>
          </a:p>
        </p:txBody>
      </p:sp>
      <p:sp>
        <p:nvSpPr>
          <p:cNvPr id="4" name="Slide Number Placeholder 3">
            <a:extLst>
              <a:ext uri="{FF2B5EF4-FFF2-40B4-BE49-F238E27FC236}">
                <a16:creationId xmlns:a16="http://schemas.microsoft.com/office/drawing/2014/main" id="{5F1B6885-3F9C-B336-2CFB-1A1A8AA55B97}"/>
              </a:ext>
            </a:extLst>
          </p:cNvPr>
          <p:cNvSpPr>
            <a:spLocks noGrp="1"/>
          </p:cNvSpPr>
          <p:nvPr>
            <p:ph type="sldNum" sz="quarter" idx="12"/>
          </p:nvPr>
        </p:nvSpPr>
        <p:spPr/>
        <p:txBody>
          <a:bodyPr/>
          <a:lstStyle/>
          <a:p>
            <a:fld id="{982E0F57-8EAB-E74E-A64D-79FA073796CA}" type="slidenum">
              <a:rPr lang="en-US" smtClean="0"/>
              <a:t>15</a:t>
            </a:fld>
            <a:endParaRPr lang="en-US"/>
          </a:p>
        </p:txBody>
      </p:sp>
      <p:pic>
        <p:nvPicPr>
          <p:cNvPr id="8" name="Picture 7" descr="A screenshot of a computer&#10;&#10;Description automatically generated">
            <a:extLst>
              <a:ext uri="{FF2B5EF4-FFF2-40B4-BE49-F238E27FC236}">
                <a16:creationId xmlns:a16="http://schemas.microsoft.com/office/drawing/2014/main" id="{5BA96602-CCDA-F1A2-D38D-6850F1558717}"/>
              </a:ext>
            </a:extLst>
          </p:cNvPr>
          <p:cNvPicPr>
            <a:picLocks noChangeAspect="1"/>
          </p:cNvPicPr>
          <p:nvPr/>
        </p:nvPicPr>
        <p:blipFill rotWithShape="1">
          <a:blip r:embed="rId3"/>
          <a:srcRect b="49769"/>
          <a:stretch/>
        </p:blipFill>
        <p:spPr>
          <a:xfrm>
            <a:off x="4111293" y="1122433"/>
            <a:ext cx="3838394" cy="2169408"/>
          </a:xfrm>
          <a:prstGeom prst="rect">
            <a:avLst/>
          </a:prstGeom>
        </p:spPr>
      </p:pic>
      <p:pic>
        <p:nvPicPr>
          <p:cNvPr id="10" name="Picture 9" descr="A screenshot of a computer program&#10;&#10;Description automatically generated">
            <a:extLst>
              <a:ext uri="{FF2B5EF4-FFF2-40B4-BE49-F238E27FC236}">
                <a16:creationId xmlns:a16="http://schemas.microsoft.com/office/drawing/2014/main" id="{4BEF5EED-DAE4-D397-0203-86FD7DF814B7}"/>
              </a:ext>
            </a:extLst>
          </p:cNvPr>
          <p:cNvPicPr>
            <a:picLocks noChangeAspect="1"/>
          </p:cNvPicPr>
          <p:nvPr/>
        </p:nvPicPr>
        <p:blipFill>
          <a:blip r:embed="rId4"/>
          <a:stretch>
            <a:fillRect/>
          </a:stretch>
        </p:blipFill>
        <p:spPr>
          <a:xfrm>
            <a:off x="8120301" y="1122432"/>
            <a:ext cx="3785363" cy="4318909"/>
          </a:xfrm>
          <a:prstGeom prst="rect">
            <a:avLst/>
          </a:prstGeom>
        </p:spPr>
      </p:pic>
    </p:spTree>
    <p:extLst>
      <p:ext uri="{BB962C8B-B14F-4D97-AF65-F5344CB8AC3E}">
        <p14:creationId xmlns:p14="http://schemas.microsoft.com/office/powerpoint/2010/main" val="2241932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E271E6-97B6-1D14-7072-678BC0744D1F}"/>
              </a:ext>
            </a:extLst>
          </p:cNvPr>
          <p:cNvSpPr>
            <a:spLocks noGrp="1"/>
          </p:cNvSpPr>
          <p:nvPr>
            <p:ph type="sldNum" sz="quarter" idx="12"/>
          </p:nvPr>
        </p:nvSpPr>
        <p:spPr/>
        <p:txBody>
          <a:bodyPr/>
          <a:lstStyle/>
          <a:p>
            <a:fld id="{982E0F57-8EAB-E74E-A64D-79FA073796CA}" type="slidenum">
              <a:rPr lang="en-US" smtClean="0"/>
              <a:t>16</a:t>
            </a:fld>
            <a:endParaRPr lang="en-US"/>
          </a:p>
        </p:txBody>
      </p:sp>
      <p:sp>
        <p:nvSpPr>
          <p:cNvPr id="5" name="Title 1">
            <a:extLst>
              <a:ext uri="{FF2B5EF4-FFF2-40B4-BE49-F238E27FC236}">
                <a16:creationId xmlns:a16="http://schemas.microsoft.com/office/drawing/2014/main" id="{EA74757B-CE96-BECA-73A3-10EE1488DC67}"/>
              </a:ext>
            </a:extLst>
          </p:cNvPr>
          <p:cNvSpPr txBox="1">
            <a:spLocks/>
          </p:cNvSpPr>
          <p:nvPr/>
        </p:nvSpPr>
        <p:spPr>
          <a:xfrm>
            <a:off x="171917" y="-640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R code – linear model (identity link) with interactions</a:t>
            </a:r>
          </a:p>
        </p:txBody>
      </p:sp>
      <p:pic>
        <p:nvPicPr>
          <p:cNvPr id="7" name="Picture 6" descr="A screenshot of a computer&#10;&#10;Description automatically generated">
            <a:extLst>
              <a:ext uri="{FF2B5EF4-FFF2-40B4-BE49-F238E27FC236}">
                <a16:creationId xmlns:a16="http://schemas.microsoft.com/office/drawing/2014/main" id="{D621F0F4-CC59-25C4-7737-F65DB3D4AB5C}"/>
              </a:ext>
            </a:extLst>
          </p:cNvPr>
          <p:cNvPicPr>
            <a:picLocks/>
          </p:cNvPicPr>
          <p:nvPr/>
        </p:nvPicPr>
        <p:blipFill>
          <a:blip r:embed="rId2"/>
          <a:stretch>
            <a:fillRect/>
          </a:stretch>
        </p:blipFill>
        <p:spPr>
          <a:xfrm>
            <a:off x="256758" y="1175563"/>
            <a:ext cx="3730780" cy="2962656"/>
          </a:xfrm>
          <a:prstGeom prst="rect">
            <a:avLst/>
          </a:prstGeom>
        </p:spPr>
      </p:pic>
      <p:pic>
        <p:nvPicPr>
          <p:cNvPr id="9" name="Picture 8">
            <a:extLst>
              <a:ext uri="{FF2B5EF4-FFF2-40B4-BE49-F238E27FC236}">
                <a16:creationId xmlns:a16="http://schemas.microsoft.com/office/drawing/2014/main" id="{2BF0EC2E-D76B-4F08-D03C-AB868ACE50A9}"/>
              </a:ext>
            </a:extLst>
          </p:cNvPr>
          <p:cNvPicPr>
            <a:picLocks noChangeAspect="1"/>
          </p:cNvPicPr>
          <p:nvPr/>
        </p:nvPicPr>
        <p:blipFill>
          <a:blip r:embed="rId3"/>
          <a:stretch>
            <a:fillRect/>
          </a:stretch>
        </p:blipFill>
        <p:spPr>
          <a:xfrm>
            <a:off x="8177614" y="1175563"/>
            <a:ext cx="3757628" cy="4315968"/>
          </a:xfrm>
          <a:prstGeom prst="rect">
            <a:avLst/>
          </a:prstGeom>
        </p:spPr>
      </p:pic>
      <p:pic>
        <p:nvPicPr>
          <p:cNvPr id="11" name="Picture 10">
            <a:extLst>
              <a:ext uri="{FF2B5EF4-FFF2-40B4-BE49-F238E27FC236}">
                <a16:creationId xmlns:a16="http://schemas.microsoft.com/office/drawing/2014/main" id="{6663F341-BE12-E697-738B-D53D4A3187B7}"/>
              </a:ext>
            </a:extLst>
          </p:cNvPr>
          <p:cNvPicPr>
            <a:picLocks noChangeAspect="1"/>
          </p:cNvPicPr>
          <p:nvPr/>
        </p:nvPicPr>
        <p:blipFill>
          <a:blip r:embed="rId4"/>
          <a:stretch>
            <a:fillRect/>
          </a:stretch>
        </p:blipFill>
        <p:spPr>
          <a:xfrm>
            <a:off x="4134356" y="1175563"/>
            <a:ext cx="3896440" cy="4315968"/>
          </a:xfrm>
          <a:prstGeom prst="rect">
            <a:avLst/>
          </a:prstGeom>
        </p:spPr>
      </p:pic>
    </p:spTree>
    <p:extLst>
      <p:ext uri="{BB962C8B-B14F-4D97-AF65-F5344CB8AC3E}">
        <p14:creationId xmlns:p14="http://schemas.microsoft.com/office/powerpoint/2010/main" val="4118781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2F733-ED81-7E44-A88E-6F3065EB9248}"/>
              </a:ext>
            </a:extLst>
          </p:cNvPr>
          <p:cNvSpPr>
            <a:spLocks noGrp="1"/>
          </p:cNvSpPr>
          <p:nvPr>
            <p:ph type="title"/>
          </p:nvPr>
        </p:nvSpPr>
        <p:spPr/>
        <p:txBody>
          <a:bodyPr/>
          <a:lstStyle/>
          <a:p>
            <a:r>
              <a:rPr lang="en-US" b="1" dirty="0"/>
              <a:t>Adjusted Proportions – Expected means with dichotomous outcomes</a:t>
            </a:r>
          </a:p>
        </p:txBody>
      </p:sp>
      <p:sp>
        <p:nvSpPr>
          <p:cNvPr id="3" name="Content Placeholder 2">
            <a:extLst>
              <a:ext uri="{FF2B5EF4-FFF2-40B4-BE49-F238E27FC236}">
                <a16:creationId xmlns:a16="http://schemas.microsoft.com/office/drawing/2014/main" id="{652AFFE4-137A-C3A7-C3CA-72301185FD7A}"/>
              </a:ext>
            </a:extLst>
          </p:cNvPr>
          <p:cNvSpPr>
            <a:spLocks noGrp="1"/>
          </p:cNvSpPr>
          <p:nvPr>
            <p:ph idx="1"/>
          </p:nvPr>
        </p:nvSpPr>
        <p:spPr/>
        <p:txBody>
          <a:bodyPr/>
          <a:lstStyle/>
          <a:p>
            <a:pPr marL="0" indent="0">
              <a:buNone/>
            </a:pPr>
            <a:r>
              <a:rPr lang="en-US" dirty="0"/>
              <a:t>Issues</a:t>
            </a:r>
          </a:p>
          <a:p>
            <a:r>
              <a:rPr lang="en-US" dirty="0"/>
              <a:t>Getting Expected means on the logit scale – easy to do, not easy to interpret</a:t>
            </a:r>
          </a:p>
          <a:p>
            <a:r>
              <a:rPr lang="en-US" dirty="0"/>
              <a:t>Getting Expected means on the probability scale – two different quantities</a:t>
            </a:r>
          </a:p>
          <a:p>
            <a:pPr lvl="1"/>
            <a:r>
              <a:rPr lang="en-US" dirty="0"/>
              <a:t>Take the mean on logit scale with mean of covariates, then </a:t>
            </a:r>
            <a:r>
              <a:rPr lang="en-US" dirty="0" err="1"/>
              <a:t>backtransform</a:t>
            </a:r>
            <a:r>
              <a:rPr lang="en-US" dirty="0"/>
              <a:t> to probability scale</a:t>
            </a:r>
          </a:p>
          <a:p>
            <a:pPr lvl="1"/>
            <a:r>
              <a:rPr lang="en-US" dirty="0" err="1"/>
              <a:t>Backtransform</a:t>
            </a:r>
            <a:r>
              <a:rPr lang="en-US" dirty="0"/>
              <a:t> to probability scale for some values of covariates, then take the mean on the probability scale</a:t>
            </a:r>
          </a:p>
          <a:p>
            <a:endParaRPr lang="en-US" dirty="0"/>
          </a:p>
        </p:txBody>
      </p:sp>
      <p:sp>
        <p:nvSpPr>
          <p:cNvPr id="4" name="Slide Number Placeholder 3">
            <a:extLst>
              <a:ext uri="{FF2B5EF4-FFF2-40B4-BE49-F238E27FC236}">
                <a16:creationId xmlns:a16="http://schemas.microsoft.com/office/drawing/2014/main" id="{068C898F-D2A8-0726-0541-7D4913534F1C}"/>
              </a:ext>
            </a:extLst>
          </p:cNvPr>
          <p:cNvSpPr>
            <a:spLocks noGrp="1"/>
          </p:cNvSpPr>
          <p:nvPr>
            <p:ph type="sldNum" sz="quarter" idx="12"/>
          </p:nvPr>
        </p:nvSpPr>
        <p:spPr/>
        <p:txBody>
          <a:bodyPr/>
          <a:lstStyle/>
          <a:p>
            <a:fld id="{982E0F57-8EAB-E74E-A64D-79FA073796CA}" type="slidenum">
              <a:rPr lang="en-US" smtClean="0"/>
              <a:t>17</a:t>
            </a:fld>
            <a:endParaRPr lang="en-US"/>
          </a:p>
        </p:txBody>
      </p:sp>
    </p:spTree>
    <p:extLst>
      <p:ext uri="{BB962C8B-B14F-4D97-AF65-F5344CB8AC3E}">
        <p14:creationId xmlns:p14="http://schemas.microsoft.com/office/powerpoint/2010/main" val="3577884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54FFABF-8B56-2963-3E66-795BB78F2F2B}"/>
                  </a:ext>
                </a:extLst>
              </p:cNvPr>
              <p:cNvSpPr>
                <a:spLocks noGrp="1"/>
              </p:cNvSpPr>
              <p:nvPr>
                <p:ph idx="1"/>
              </p:nvPr>
            </p:nvSpPr>
            <p:spPr>
              <a:xfrm>
                <a:off x="0" y="-30948"/>
                <a:ext cx="12192000" cy="1842777"/>
              </a:xfrm>
            </p:spPr>
            <p:txBody>
              <a:bodyPr>
                <a:normAutofit/>
              </a:bodyPr>
              <a:lstStyle/>
              <a:p>
                <a:pPr marL="0" indent="0">
                  <a:buNone/>
                </a:pPr>
                <a:r>
                  <a:rPr lang="en-CN" sz="2400" dirty="0"/>
                  <a:t>Difference between type=“response” and regrid=“response” in EMMEANS</a:t>
                </a:r>
              </a:p>
              <a:p>
                <a:r>
                  <a:rPr lang="en-CN" sz="1800" dirty="0"/>
                  <a:t>Logistic regression model fit to a simulated example: </a:t>
                </a:r>
                <a:endParaRPr lang="en-US" sz="1800" b="0"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func>
                        <m:funcPr>
                          <m:ctrlPr>
                            <a:rPr lang="en-US" sz="1600" b="0" i="1" smtClean="0">
                              <a:latin typeface="Cambria Math" panose="02040503050406030204" pitchFamily="18" charset="0"/>
                            </a:rPr>
                          </m:ctrlPr>
                        </m:funcPr>
                        <m:fName>
                          <m:r>
                            <m:rPr>
                              <m:sty m:val="p"/>
                            </m:rPr>
                            <a:rPr lang="en-US" sz="1600" b="0" i="0" smtClean="0">
                              <a:latin typeface="Cambria Math" panose="02040503050406030204" pitchFamily="18" charset="0"/>
                            </a:rPr>
                            <m:t>log</m:t>
                          </m:r>
                        </m:fName>
                        <m:e>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𝑝</m:t>
                                  </m:r>
                                </m:num>
                                <m:den>
                                  <m:r>
                                    <a:rPr lang="en-US" sz="1600" b="0" i="1" smtClean="0">
                                      <a:latin typeface="Cambria Math" panose="02040503050406030204" pitchFamily="18" charset="0"/>
                                    </a:rPr>
                                    <m:t>1−</m:t>
                                  </m:r>
                                  <m:r>
                                    <a:rPr lang="en-US" sz="1600" b="0" i="1" smtClean="0">
                                      <a:latin typeface="Cambria Math" panose="02040503050406030204" pitchFamily="18" charset="0"/>
                                    </a:rPr>
                                    <m:t>𝑝</m:t>
                                  </m:r>
                                </m:den>
                              </m:f>
                            </m:e>
                          </m:d>
                        </m:e>
                      </m:func>
                      <m:r>
                        <a:rPr lang="en-US" sz="1600" b="0" i="1" smtClean="0">
                          <a:latin typeface="Cambria Math" panose="02040503050406030204" pitchFamily="18" charset="0"/>
                        </a:rPr>
                        <m:t>=0.1408+0.7651∗</m:t>
                      </m:r>
                      <m:r>
                        <a:rPr lang="en-US" sz="1600" b="0" i="1" smtClean="0">
                          <a:latin typeface="Cambria Math" panose="02040503050406030204" pitchFamily="18" charset="0"/>
                        </a:rPr>
                        <m:t>𝑐𝑜</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𝑣</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−1.949∗</m:t>
                      </m:r>
                      <m:r>
                        <a:rPr lang="en-US" sz="1600" b="0" i="1" smtClean="0">
                          <a:latin typeface="Cambria Math" panose="02040503050406030204" pitchFamily="18" charset="0"/>
                        </a:rPr>
                        <m:t>𝑐𝑜</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𝑣</m:t>
                          </m:r>
                        </m:e>
                        <m:sub>
                          <m:r>
                            <a:rPr lang="en-US" sz="1600" b="0" i="1" smtClean="0">
                              <a:latin typeface="Cambria Math" panose="02040503050406030204" pitchFamily="18" charset="0"/>
                            </a:rPr>
                            <m:t>2</m:t>
                          </m:r>
                        </m:sub>
                      </m:sSub>
                    </m:oMath>
                  </m:oMathPara>
                </a14:m>
                <a:endParaRPr lang="en-US" sz="1400" b="0" dirty="0"/>
              </a:p>
              <a:p>
                <a:r>
                  <a:rPr lang="en-US" sz="1800" dirty="0"/>
                  <a:t>C</a:t>
                </a:r>
                <a:r>
                  <a:rPr lang="en-CN" sz="1800" dirty="0"/>
                  <a:t>ovariate 1 and covariate 2 are both dichotomous. </a:t>
                </a:r>
              </a:p>
              <a:p>
                <a:endParaRPr lang="en-CN" sz="2400" dirty="0"/>
              </a:p>
            </p:txBody>
          </p:sp>
        </mc:Choice>
        <mc:Fallback xmlns="">
          <p:sp>
            <p:nvSpPr>
              <p:cNvPr id="3" name="Content Placeholder 2">
                <a:extLst>
                  <a:ext uri="{FF2B5EF4-FFF2-40B4-BE49-F238E27FC236}">
                    <a16:creationId xmlns:a16="http://schemas.microsoft.com/office/drawing/2014/main" id="{454FFABF-8B56-2963-3E66-795BB78F2F2B}"/>
                  </a:ext>
                </a:extLst>
              </p:cNvPr>
              <p:cNvSpPr>
                <a:spLocks noGrp="1" noRot="1" noChangeAspect="1" noMove="1" noResize="1" noEditPoints="1" noAdjustHandles="1" noChangeArrowheads="1" noChangeShapeType="1" noTextEdit="1"/>
              </p:cNvSpPr>
              <p:nvPr>
                <p:ph idx="1"/>
              </p:nvPr>
            </p:nvSpPr>
            <p:spPr>
              <a:xfrm>
                <a:off x="0" y="-30948"/>
                <a:ext cx="12192000" cy="1842777"/>
              </a:xfrm>
              <a:blipFill>
                <a:blip r:embed="rId3"/>
                <a:stretch>
                  <a:fillRect l="-832" t="-4110"/>
                </a:stretch>
              </a:blipFill>
            </p:spPr>
            <p:txBody>
              <a:bodyPr/>
              <a:lstStyle/>
              <a:p>
                <a:r>
                  <a:rPr lang="en-CN">
                    <a:noFill/>
                  </a:rPr>
                  <a:t> </a:t>
                </a:r>
              </a:p>
            </p:txBody>
          </p:sp>
        </mc:Fallback>
      </mc:AlternateContent>
      <p:graphicFrame>
        <p:nvGraphicFramePr>
          <p:cNvPr id="4" name="Table 3">
            <a:extLst>
              <a:ext uri="{FF2B5EF4-FFF2-40B4-BE49-F238E27FC236}">
                <a16:creationId xmlns:a16="http://schemas.microsoft.com/office/drawing/2014/main" id="{3DAE6A13-70A6-DECE-6A46-51F2B65A1B08}"/>
              </a:ext>
            </a:extLst>
          </p:cNvPr>
          <p:cNvGraphicFramePr>
            <a:graphicFrameLocks noGrp="1"/>
          </p:cNvGraphicFramePr>
          <p:nvPr>
            <p:extLst>
              <p:ext uri="{D42A27DB-BD31-4B8C-83A1-F6EECF244321}">
                <p14:modId xmlns:p14="http://schemas.microsoft.com/office/powerpoint/2010/main" val="1167125678"/>
              </p:ext>
            </p:extLst>
          </p:nvPr>
        </p:nvGraphicFramePr>
        <p:xfrm>
          <a:off x="0" y="1706337"/>
          <a:ext cx="7089884" cy="2576711"/>
        </p:xfrm>
        <a:graphic>
          <a:graphicData uri="http://schemas.openxmlformats.org/drawingml/2006/table">
            <a:tbl>
              <a:tblPr firstRow="1" bandRow="1">
                <a:tableStyleId>{F5AB1C69-6EDB-4FF4-983F-18BD219EF322}</a:tableStyleId>
              </a:tblPr>
              <a:tblGrid>
                <a:gridCol w="1772471">
                  <a:extLst>
                    <a:ext uri="{9D8B030D-6E8A-4147-A177-3AD203B41FA5}">
                      <a16:colId xmlns:a16="http://schemas.microsoft.com/office/drawing/2014/main" val="3351120727"/>
                    </a:ext>
                  </a:extLst>
                </a:gridCol>
                <a:gridCol w="1772471">
                  <a:extLst>
                    <a:ext uri="{9D8B030D-6E8A-4147-A177-3AD203B41FA5}">
                      <a16:colId xmlns:a16="http://schemas.microsoft.com/office/drawing/2014/main" val="2431988325"/>
                    </a:ext>
                  </a:extLst>
                </a:gridCol>
                <a:gridCol w="1772471">
                  <a:extLst>
                    <a:ext uri="{9D8B030D-6E8A-4147-A177-3AD203B41FA5}">
                      <a16:colId xmlns:a16="http://schemas.microsoft.com/office/drawing/2014/main" val="4270580923"/>
                    </a:ext>
                  </a:extLst>
                </a:gridCol>
                <a:gridCol w="1772471">
                  <a:extLst>
                    <a:ext uri="{9D8B030D-6E8A-4147-A177-3AD203B41FA5}">
                      <a16:colId xmlns:a16="http://schemas.microsoft.com/office/drawing/2014/main" val="2314852166"/>
                    </a:ext>
                  </a:extLst>
                </a:gridCol>
              </a:tblGrid>
              <a:tr h="991043">
                <a:tc>
                  <a:txBody>
                    <a:bodyPr/>
                    <a:lstStyle/>
                    <a:p>
                      <a:r>
                        <a:rPr lang="en-CN" dirty="0"/>
                        <a:t>Covariate 1</a:t>
                      </a:r>
                    </a:p>
                  </a:txBody>
                  <a:tcPr/>
                </a:tc>
                <a:tc>
                  <a:txBody>
                    <a:bodyPr/>
                    <a:lstStyle/>
                    <a:p>
                      <a:pPr marL="0" algn="l" defTabSz="914400" rtl="0" eaLnBrk="1" latinLnBrk="0" hangingPunct="1"/>
                      <a:r>
                        <a:rPr lang="en-CN" sz="1800" b="1" kern="1200" dirty="0">
                          <a:solidFill>
                            <a:schemeClr val="lt1"/>
                          </a:solidFill>
                          <a:latin typeface="+mn-lt"/>
                          <a:ea typeface="+mn-ea"/>
                          <a:cs typeface="+mn-cs"/>
                        </a:rPr>
                        <a:t>Covariate 2</a:t>
                      </a:r>
                    </a:p>
                  </a:txBody>
                  <a:tcPr/>
                </a:tc>
                <a:tc>
                  <a:txBody>
                    <a:bodyPr/>
                    <a:lstStyle/>
                    <a:p>
                      <a:pPr marL="0" algn="l" defTabSz="914400" rtl="0" eaLnBrk="1" latinLnBrk="0" hangingPunct="1"/>
                      <a:r>
                        <a:rPr lang="en-US" sz="1800" b="1" kern="1200" dirty="0">
                          <a:solidFill>
                            <a:schemeClr val="lt1"/>
                          </a:solidFill>
                          <a:latin typeface="+mn-lt"/>
                          <a:ea typeface="+mn-ea"/>
                          <a:cs typeface="+mn-cs"/>
                        </a:rPr>
                        <a:t>Predictions on the link (logit) scale </a:t>
                      </a:r>
                      <a:endParaRPr lang="en-CN" sz="1800" b="1" kern="1200" dirty="0">
                        <a:solidFill>
                          <a:schemeClr val="lt1"/>
                        </a:solidFill>
                        <a:latin typeface="+mn-lt"/>
                        <a:ea typeface="+mn-ea"/>
                        <a:cs typeface="+mn-cs"/>
                      </a:endParaRPr>
                    </a:p>
                  </a:txBody>
                  <a:tcPr/>
                </a:tc>
                <a:tc>
                  <a:txBody>
                    <a:bodyPr/>
                    <a:lstStyle/>
                    <a:p>
                      <a:r>
                        <a:rPr lang="en-CN" dirty="0"/>
                        <a:t>Predictions on the response scale</a:t>
                      </a:r>
                    </a:p>
                  </a:txBody>
                  <a:tcPr/>
                </a:tc>
                <a:extLst>
                  <a:ext uri="{0D108BD9-81ED-4DB2-BD59-A6C34878D82A}">
                    <a16:rowId xmlns:a16="http://schemas.microsoft.com/office/drawing/2014/main" val="3034231449"/>
                  </a:ext>
                </a:extLst>
              </a:tr>
              <a:tr h="396417">
                <a:tc>
                  <a:txBody>
                    <a:bodyPr/>
                    <a:lstStyle/>
                    <a:p>
                      <a:r>
                        <a:rPr lang="en-CN" dirty="0"/>
                        <a:t>0</a:t>
                      </a:r>
                    </a:p>
                  </a:txBody>
                  <a:tcPr/>
                </a:tc>
                <a:tc>
                  <a:txBody>
                    <a:bodyPr/>
                    <a:lstStyle/>
                    <a:p>
                      <a:r>
                        <a:rPr lang="en-CN" dirty="0"/>
                        <a:t>0</a:t>
                      </a:r>
                    </a:p>
                  </a:txBody>
                  <a:tcPr/>
                </a:tc>
                <a:tc>
                  <a:txBody>
                    <a:bodyPr/>
                    <a:lstStyle/>
                    <a:p>
                      <a:r>
                        <a:rPr lang="en-CN" dirty="0"/>
                        <a:t>0.1408</a:t>
                      </a:r>
                    </a:p>
                  </a:txBody>
                  <a:tcPr/>
                </a:tc>
                <a:tc>
                  <a:txBody>
                    <a:bodyPr/>
                    <a:lstStyle/>
                    <a:p>
                      <a:r>
                        <a:rPr lang="en-CN" dirty="0"/>
                        <a:t>0.5352</a:t>
                      </a:r>
                    </a:p>
                  </a:txBody>
                  <a:tcPr/>
                </a:tc>
                <a:extLst>
                  <a:ext uri="{0D108BD9-81ED-4DB2-BD59-A6C34878D82A}">
                    <a16:rowId xmlns:a16="http://schemas.microsoft.com/office/drawing/2014/main" val="1685781715"/>
                  </a:ext>
                </a:extLst>
              </a:tr>
              <a:tr h="396417">
                <a:tc>
                  <a:txBody>
                    <a:bodyPr/>
                    <a:lstStyle/>
                    <a:p>
                      <a:r>
                        <a:rPr lang="en-CN" dirty="0"/>
                        <a:t>0</a:t>
                      </a:r>
                    </a:p>
                  </a:txBody>
                  <a:tcPr/>
                </a:tc>
                <a:tc>
                  <a:txBody>
                    <a:bodyPr/>
                    <a:lstStyle/>
                    <a:p>
                      <a:r>
                        <a:rPr lang="en-CN" dirty="0"/>
                        <a:t>1</a:t>
                      </a:r>
                    </a:p>
                  </a:txBody>
                  <a:tcPr/>
                </a:tc>
                <a:tc>
                  <a:txBody>
                    <a:bodyPr/>
                    <a:lstStyle/>
                    <a:p>
                      <a:r>
                        <a:rPr lang="en-CN" dirty="0"/>
                        <a:t>-1.8082</a:t>
                      </a:r>
                    </a:p>
                  </a:txBody>
                  <a:tcPr/>
                </a:tc>
                <a:tc>
                  <a:txBody>
                    <a:bodyPr/>
                    <a:lstStyle/>
                    <a:p>
                      <a:r>
                        <a:rPr lang="en-CN" dirty="0"/>
                        <a:t>0.1409</a:t>
                      </a:r>
                    </a:p>
                  </a:txBody>
                  <a:tcPr/>
                </a:tc>
                <a:extLst>
                  <a:ext uri="{0D108BD9-81ED-4DB2-BD59-A6C34878D82A}">
                    <a16:rowId xmlns:a16="http://schemas.microsoft.com/office/drawing/2014/main" val="1686282641"/>
                  </a:ext>
                </a:extLst>
              </a:tr>
              <a:tr h="396417">
                <a:tc>
                  <a:txBody>
                    <a:bodyPr/>
                    <a:lstStyle/>
                    <a:p>
                      <a:r>
                        <a:rPr lang="en-CN" dirty="0"/>
                        <a:t>1</a:t>
                      </a:r>
                    </a:p>
                  </a:txBody>
                  <a:tcPr/>
                </a:tc>
                <a:tc>
                  <a:txBody>
                    <a:bodyPr/>
                    <a:lstStyle/>
                    <a:p>
                      <a:r>
                        <a:rPr lang="en-CN" dirty="0"/>
                        <a:t>0</a:t>
                      </a:r>
                    </a:p>
                  </a:txBody>
                  <a:tcPr/>
                </a:tc>
                <a:tc>
                  <a:txBody>
                    <a:bodyPr/>
                    <a:lstStyle/>
                    <a:p>
                      <a:r>
                        <a:rPr lang="en-CN" dirty="0"/>
                        <a:t>0.9059</a:t>
                      </a:r>
                    </a:p>
                  </a:txBody>
                  <a:tcPr/>
                </a:tc>
                <a:tc>
                  <a:txBody>
                    <a:bodyPr/>
                    <a:lstStyle/>
                    <a:p>
                      <a:r>
                        <a:rPr lang="en-CN" dirty="0"/>
                        <a:t>0.7122</a:t>
                      </a:r>
                    </a:p>
                  </a:txBody>
                  <a:tcPr/>
                </a:tc>
                <a:extLst>
                  <a:ext uri="{0D108BD9-81ED-4DB2-BD59-A6C34878D82A}">
                    <a16:rowId xmlns:a16="http://schemas.microsoft.com/office/drawing/2014/main" val="3718939505"/>
                  </a:ext>
                </a:extLst>
              </a:tr>
              <a:tr h="396417">
                <a:tc>
                  <a:txBody>
                    <a:bodyPr/>
                    <a:lstStyle/>
                    <a:p>
                      <a:r>
                        <a:rPr lang="en-CN" dirty="0"/>
                        <a:t>1</a:t>
                      </a:r>
                    </a:p>
                  </a:txBody>
                  <a:tcPr/>
                </a:tc>
                <a:tc>
                  <a:txBody>
                    <a:bodyPr/>
                    <a:lstStyle/>
                    <a:p>
                      <a:r>
                        <a:rPr lang="en-CN" dirty="0"/>
                        <a:t>1</a:t>
                      </a:r>
                    </a:p>
                  </a:txBody>
                  <a:tcPr/>
                </a:tc>
                <a:tc>
                  <a:txBody>
                    <a:bodyPr/>
                    <a:lstStyle/>
                    <a:p>
                      <a:r>
                        <a:rPr lang="en-CN" dirty="0"/>
                        <a:t>-1.0431</a:t>
                      </a:r>
                    </a:p>
                  </a:txBody>
                  <a:tcPr/>
                </a:tc>
                <a:tc>
                  <a:txBody>
                    <a:bodyPr/>
                    <a:lstStyle/>
                    <a:p>
                      <a:r>
                        <a:rPr lang="en-CN" dirty="0"/>
                        <a:t>0.2605</a:t>
                      </a:r>
                    </a:p>
                  </a:txBody>
                  <a:tcPr/>
                </a:tc>
                <a:extLst>
                  <a:ext uri="{0D108BD9-81ED-4DB2-BD59-A6C34878D82A}">
                    <a16:rowId xmlns:a16="http://schemas.microsoft.com/office/drawing/2014/main" val="1445793168"/>
                  </a:ext>
                </a:extLst>
              </a:tr>
            </a:tbl>
          </a:graphicData>
        </a:graphic>
      </p:graphicFrame>
      <p:pic>
        <p:nvPicPr>
          <p:cNvPr id="12" name="Picture 11" descr="A close-up of a computer code&#10;&#10;Description automatically generated">
            <a:extLst>
              <a:ext uri="{FF2B5EF4-FFF2-40B4-BE49-F238E27FC236}">
                <a16:creationId xmlns:a16="http://schemas.microsoft.com/office/drawing/2014/main" id="{08EFB66A-82D8-897A-94EB-4F50AF9B3BFE}"/>
              </a:ext>
            </a:extLst>
          </p:cNvPr>
          <p:cNvPicPr>
            <a:picLocks noChangeAspect="1"/>
          </p:cNvPicPr>
          <p:nvPr/>
        </p:nvPicPr>
        <p:blipFill>
          <a:blip r:embed="rId4"/>
          <a:stretch>
            <a:fillRect/>
          </a:stretch>
        </p:blipFill>
        <p:spPr>
          <a:xfrm>
            <a:off x="7089884" y="2866175"/>
            <a:ext cx="4991100" cy="1231900"/>
          </a:xfrm>
          <a:prstGeom prst="rect">
            <a:avLst/>
          </a:prstGeom>
        </p:spPr>
      </p:pic>
      <p:sp>
        <p:nvSpPr>
          <p:cNvPr id="13" name="TextBox 12">
            <a:extLst>
              <a:ext uri="{FF2B5EF4-FFF2-40B4-BE49-F238E27FC236}">
                <a16:creationId xmlns:a16="http://schemas.microsoft.com/office/drawing/2014/main" id="{752F0F42-9607-4C4C-054D-52BDE1D834C7}"/>
              </a:ext>
            </a:extLst>
          </p:cNvPr>
          <p:cNvSpPr txBox="1"/>
          <p:nvPr/>
        </p:nvSpPr>
        <p:spPr>
          <a:xfrm>
            <a:off x="7917245" y="3975211"/>
            <a:ext cx="3447393" cy="646331"/>
          </a:xfrm>
          <a:prstGeom prst="rect">
            <a:avLst/>
          </a:prstGeom>
          <a:noFill/>
        </p:spPr>
        <p:txBody>
          <a:bodyPr wrap="square" rtlCol="0">
            <a:spAutoFit/>
          </a:bodyPr>
          <a:lstStyle/>
          <a:p>
            <a:r>
              <a:rPr lang="en-CN" dirty="0"/>
              <a:t>(0.5352+0.1409)/2=0.338</a:t>
            </a:r>
          </a:p>
          <a:p>
            <a:r>
              <a:rPr lang="en-CN" dirty="0"/>
              <a:t>(0.7122+0.2605)/2=0.486</a:t>
            </a:r>
          </a:p>
        </p:txBody>
      </p:sp>
      <p:sp>
        <p:nvSpPr>
          <p:cNvPr id="15" name="TextBox 14">
            <a:extLst>
              <a:ext uri="{FF2B5EF4-FFF2-40B4-BE49-F238E27FC236}">
                <a16:creationId xmlns:a16="http://schemas.microsoft.com/office/drawing/2014/main" id="{1AB9CD12-4810-89ED-DACD-CED13326B160}"/>
              </a:ext>
            </a:extLst>
          </p:cNvPr>
          <p:cNvSpPr txBox="1"/>
          <p:nvPr/>
        </p:nvSpPr>
        <p:spPr>
          <a:xfrm>
            <a:off x="7089884" y="1706337"/>
            <a:ext cx="5102116" cy="1200329"/>
          </a:xfrm>
          <a:prstGeom prst="rect">
            <a:avLst/>
          </a:prstGeom>
          <a:noFill/>
        </p:spPr>
        <p:txBody>
          <a:bodyPr wrap="square" rtlCol="0">
            <a:spAutoFit/>
          </a:bodyPr>
          <a:lstStyle/>
          <a:p>
            <a:r>
              <a:rPr lang="en-CN" dirty="0"/>
              <a:t>When use the option </a:t>
            </a:r>
            <a:r>
              <a:rPr lang="en-CN" b="1" dirty="0"/>
              <a:t>regrid=“response”, </a:t>
            </a:r>
            <a:r>
              <a:rPr lang="en-US" sz="1800" dirty="0">
                <a:solidFill>
                  <a:srgbClr val="000000"/>
                </a:solidFill>
                <a:latin typeface="Palatino Linotype" panose="02040502050505030304" pitchFamily="18" charset="0"/>
              </a:rPr>
              <a:t>the predictions are already on the </a:t>
            </a:r>
            <a:r>
              <a:rPr lang="en-US" sz="1800" u="sng" dirty="0">
                <a:solidFill>
                  <a:srgbClr val="000000"/>
                </a:solidFill>
                <a:latin typeface="Palatino Linotype" panose="02040502050505030304" pitchFamily="18" charset="0"/>
              </a:rPr>
              <a:t>response scale </a:t>
            </a:r>
            <a:r>
              <a:rPr lang="en-US" sz="1800" dirty="0">
                <a:solidFill>
                  <a:srgbClr val="000000"/>
                </a:solidFill>
                <a:latin typeface="Palatino Linotype" panose="02040502050505030304" pitchFamily="18" charset="0"/>
              </a:rPr>
              <a:t>so that the EMMs will be the arithmetic means of those response-scale predictions</a:t>
            </a:r>
            <a:endParaRPr lang="en-CN" dirty="0"/>
          </a:p>
        </p:txBody>
      </p:sp>
      <p:sp>
        <p:nvSpPr>
          <p:cNvPr id="17" name="TextBox 16">
            <a:extLst>
              <a:ext uri="{FF2B5EF4-FFF2-40B4-BE49-F238E27FC236}">
                <a16:creationId xmlns:a16="http://schemas.microsoft.com/office/drawing/2014/main" id="{769D70E7-4666-0F27-DA52-CD8F1C9A4FD0}"/>
              </a:ext>
            </a:extLst>
          </p:cNvPr>
          <p:cNvSpPr txBox="1"/>
          <p:nvPr/>
        </p:nvSpPr>
        <p:spPr>
          <a:xfrm>
            <a:off x="176049" y="4328897"/>
            <a:ext cx="6992006" cy="923330"/>
          </a:xfrm>
          <a:prstGeom prst="rect">
            <a:avLst/>
          </a:prstGeom>
          <a:noFill/>
        </p:spPr>
        <p:txBody>
          <a:bodyPr wrap="square">
            <a:spAutoFit/>
          </a:bodyPr>
          <a:lstStyle/>
          <a:p>
            <a:r>
              <a:rPr lang="en-US" sz="1800" dirty="0">
                <a:solidFill>
                  <a:srgbClr val="000000"/>
                </a:solidFill>
                <a:latin typeface="Palatino Linotype" panose="02040502050505030304" pitchFamily="18" charset="0"/>
              </a:rPr>
              <a:t>With </a:t>
            </a:r>
            <a:r>
              <a:rPr lang="en-US" sz="1800" b="1" dirty="0">
                <a:solidFill>
                  <a:srgbClr val="000000"/>
                </a:solidFill>
                <a:latin typeface="Palatino Linotype" panose="02040502050505030304" pitchFamily="18" charset="0"/>
              </a:rPr>
              <a:t>⁠type = "response"</a:t>
            </a:r>
            <a:r>
              <a:rPr lang="en-US" sz="1800" dirty="0">
                <a:solidFill>
                  <a:srgbClr val="000000"/>
                </a:solidFill>
                <a:latin typeface="Palatino Linotype" panose="02040502050505030304" pitchFamily="18" charset="0"/>
              </a:rPr>
              <a:t>⁠, EMMs are computed by averaging together predictions on the </a:t>
            </a:r>
            <a:r>
              <a:rPr lang="en-US" sz="1800" u="sng" dirty="0">
                <a:solidFill>
                  <a:srgbClr val="000000"/>
                </a:solidFill>
                <a:latin typeface="Palatino Linotype" panose="02040502050505030304" pitchFamily="18" charset="0"/>
              </a:rPr>
              <a:t>link scale </a:t>
            </a:r>
            <a:r>
              <a:rPr lang="en-US" sz="1800" dirty="0">
                <a:solidFill>
                  <a:srgbClr val="000000"/>
                </a:solidFill>
                <a:latin typeface="Palatino Linotype" panose="02040502050505030304" pitchFamily="18" charset="0"/>
              </a:rPr>
              <a:t>and then back-transforming to the response scale.</a:t>
            </a:r>
            <a:endParaRPr lang="en-CN" dirty="0"/>
          </a:p>
        </p:txBody>
      </p:sp>
      <p:pic>
        <p:nvPicPr>
          <p:cNvPr id="19" name="Picture 18" descr="A close-up of a computer code&#10;&#10;Description automatically generated">
            <a:extLst>
              <a:ext uri="{FF2B5EF4-FFF2-40B4-BE49-F238E27FC236}">
                <a16:creationId xmlns:a16="http://schemas.microsoft.com/office/drawing/2014/main" id="{C96F9DEF-AD59-6815-13E9-0FD1CC5FF886}"/>
              </a:ext>
            </a:extLst>
          </p:cNvPr>
          <p:cNvPicPr>
            <a:picLocks noChangeAspect="1"/>
          </p:cNvPicPr>
          <p:nvPr/>
        </p:nvPicPr>
        <p:blipFill>
          <a:blip r:embed="rId5"/>
          <a:stretch>
            <a:fillRect/>
          </a:stretch>
        </p:blipFill>
        <p:spPr>
          <a:xfrm>
            <a:off x="176049" y="5298076"/>
            <a:ext cx="5041900" cy="1282700"/>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4399AA1-FED1-02DD-7E96-5F95ADDCA908}"/>
                  </a:ext>
                </a:extLst>
              </p:cNvPr>
              <p:cNvSpPr txBox="1"/>
              <p:nvPr/>
            </p:nvSpPr>
            <p:spPr>
              <a:xfrm>
                <a:off x="4996755" y="5118368"/>
                <a:ext cx="4342599" cy="1642116"/>
              </a:xfrm>
              <a:prstGeom prst="rect">
                <a:avLst/>
              </a:prstGeom>
              <a:noFill/>
            </p:spPr>
            <p:txBody>
              <a:bodyPr wrap="none" lIns="0" tIns="0" rIns="0" bIns="0" rtlCol="0">
                <a:spAutoFit/>
              </a:bodyPr>
              <a:lstStyle/>
              <a:p>
                <a:r>
                  <a:rPr lang="en-US" dirty="0">
                    <a:latin typeface="Cambria Math" panose="02040503050406030204" pitchFamily="18" charset="0"/>
                  </a:rPr>
                  <a:t>For cov1=0:</a:t>
                </a:r>
                <a:endParaRPr lang="en-US" b="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𝑝</m:t>
                                  </m:r>
                                </m:num>
                                <m:den>
                                  <m:r>
                                    <a:rPr lang="en-US" b="0" i="1" smtClean="0">
                                      <a:latin typeface="Cambria Math" panose="02040503050406030204" pitchFamily="18" charset="0"/>
                                    </a:rPr>
                                    <m:t>1−</m:t>
                                  </m:r>
                                  <m:r>
                                    <a:rPr lang="en-US" b="0" i="1" smtClean="0">
                                      <a:latin typeface="Cambria Math" panose="02040503050406030204" pitchFamily="18" charset="0"/>
                                    </a:rPr>
                                    <m:t>𝑝</m:t>
                                  </m:r>
                                </m:den>
                              </m:f>
                            </m:e>
                          </m:d>
                        </m:e>
                      </m:fun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0.1408−1.8082</m:t>
                          </m:r>
                        </m:num>
                        <m:den>
                          <m:r>
                            <a:rPr lang="en-US" b="0" i="1" smtClean="0">
                              <a:latin typeface="Cambria Math" panose="02040503050406030204" pitchFamily="18" charset="0"/>
                            </a:rPr>
                            <m:t>2</m:t>
                          </m:r>
                        </m:den>
                      </m:f>
                      <m:r>
                        <a:rPr lang="en-US" b="0" i="1" smtClean="0">
                          <a:latin typeface="Cambria Math" panose="02040503050406030204" pitchFamily="18" charset="0"/>
                        </a:rPr>
                        <m:t>=−0.8337</m:t>
                      </m:r>
                    </m:oMath>
                  </m:oMathPara>
                </a14:m>
                <a:endParaRPr lang="en-US" b="0" dirty="0"/>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𝑝</m:t>
                          </m:r>
                        </m:num>
                        <m:den>
                          <m:r>
                            <a:rPr lang="en-US" b="0" i="1" smtClean="0">
                              <a:latin typeface="Cambria Math" panose="02040503050406030204" pitchFamily="18" charset="0"/>
                            </a:rPr>
                            <m:t>1−</m:t>
                          </m:r>
                          <m:r>
                            <a:rPr lang="en-US" b="0" i="1" smtClean="0">
                              <a:latin typeface="Cambria Math" panose="02040503050406030204" pitchFamily="18" charset="0"/>
                            </a:rPr>
                            <m:t>𝑝</m:t>
                          </m:r>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−0.8337</m:t>
                          </m:r>
                        </m:sup>
                      </m:sSup>
                      <m:r>
                        <a:rPr lang="en-US" b="0" i="1" smtClean="0">
                          <a:latin typeface="Cambria Math" panose="02040503050406030204" pitchFamily="18" charset="0"/>
                        </a:rPr>
                        <m:t>=0.4344</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=0.303</m:t>
                      </m:r>
                    </m:oMath>
                  </m:oMathPara>
                </a14:m>
                <a:endParaRPr lang="en-CN" dirty="0"/>
              </a:p>
            </p:txBody>
          </p:sp>
        </mc:Choice>
        <mc:Fallback xmlns="">
          <p:sp>
            <p:nvSpPr>
              <p:cNvPr id="20" name="TextBox 19">
                <a:extLst>
                  <a:ext uri="{FF2B5EF4-FFF2-40B4-BE49-F238E27FC236}">
                    <a16:creationId xmlns:a16="http://schemas.microsoft.com/office/drawing/2014/main" id="{84399AA1-FED1-02DD-7E96-5F95ADDCA908}"/>
                  </a:ext>
                </a:extLst>
              </p:cNvPr>
              <p:cNvSpPr txBox="1">
                <a:spLocks noRot="1" noChangeAspect="1" noMove="1" noResize="1" noEditPoints="1" noAdjustHandles="1" noChangeArrowheads="1" noChangeShapeType="1" noTextEdit="1"/>
              </p:cNvSpPr>
              <p:nvPr/>
            </p:nvSpPr>
            <p:spPr>
              <a:xfrm>
                <a:off x="4996755" y="5118368"/>
                <a:ext cx="4342599" cy="1642116"/>
              </a:xfrm>
              <a:prstGeom prst="rect">
                <a:avLst/>
              </a:prstGeom>
              <a:blipFill>
                <a:blip r:embed="rId6"/>
                <a:stretch>
                  <a:fillRect l="-3207" t="-4615" b="-3077"/>
                </a:stretch>
              </a:blipFill>
            </p:spPr>
            <p:txBody>
              <a:bodyPr/>
              <a:lstStyle/>
              <a:p>
                <a:r>
                  <a:rPr lang="en-CN">
                    <a:noFill/>
                  </a:rPr>
                  <a:t> </a:t>
                </a:r>
              </a:p>
            </p:txBody>
          </p:sp>
        </mc:Fallback>
      </mc:AlternateContent>
      <p:cxnSp>
        <p:nvCxnSpPr>
          <p:cNvPr id="22" name="Curved Connector 21">
            <a:extLst>
              <a:ext uri="{FF2B5EF4-FFF2-40B4-BE49-F238E27FC236}">
                <a16:creationId xmlns:a16="http://schemas.microsoft.com/office/drawing/2014/main" id="{9E57863A-C36A-D397-CC55-B065BF8E5C95}"/>
              </a:ext>
            </a:extLst>
          </p:cNvPr>
          <p:cNvCxnSpPr/>
          <p:nvPr/>
        </p:nvCxnSpPr>
        <p:spPr>
          <a:xfrm>
            <a:off x="6096000" y="2866175"/>
            <a:ext cx="1821245" cy="123190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a:extLst>
              <a:ext uri="{FF2B5EF4-FFF2-40B4-BE49-F238E27FC236}">
                <a16:creationId xmlns:a16="http://schemas.microsoft.com/office/drawing/2014/main" id="{8162B302-26DE-B845-FE21-5A8855D86C48}"/>
              </a:ext>
            </a:extLst>
          </p:cNvPr>
          <p:cNvCxnSpPr>
            <a:cxnSpLocks/>
          </p:cNvCxnSpPr>
          <p:nvPr/>
        </p:nvCxnSpPr>
        <p:spPr>
          <a:xfrm>
            <a:off x="6096000" y="3312882"/>
            <a:ext cx="1821245" cy="83104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urved Connector 24">
            <a:extLst>
              <a:ext uri="{FF2B5EF4-FFF2-40B4-BE49-F238E27FC236}">
                <a16:creationId xmlns:a16="http://schemas.microsoft.com/office/drawing/2014/main" id="{0EA05321-3875-8491-768F-2AB054256566}"/>
              </a:ext>
            </a:extLst>
          </p:cNvPr>
          <p:cNvCxnSpPr>
            <a:cxnSpLocks/>
          </p:cNvCxnSpPr>
          <p:nvPr/>
        </p:nvCxnSpPr>
        <p:spPr>
          <a:xfrm>
            <a:off x="6096000" y="3655114"/>
            <a:ext cx="1821245" cy="746685"/>
          </a:xfrm>
          <a:prstGeom prst="curved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7" name="Curved Connector 26">
            <a:extLst>
              <a:ext uri="{FF2B5EF4-FFF2-40B4-BE49-F238E27FC236}">
                <a16:creationId xmlns:a16="http://schemas.microsoft.com/office/drawing/2014/main" id="{B371F38E-C90F-9390-8E31-47312BA92ADB}"/>
              </a:ext>
            </a:extLst>
          </p:cNvPr>
          <p:cNvCxnSpPr>
            <a:cxnSpLocks/>
          </p:cNvCxnSpPr>
          <p:nvPr/>
        </p:nvCxnSpPr>
        <p:spPr>
          <a:xfrm>
            <a:off x="6121620" y="4047646"/>
            <a:ext cx="1795625" cy="388798"/>
          </a:xfrm>
          <a:prstGeom prst="curvedConnector3">
            <a:avLst/>
          </a:prstGeom>
          <a:ln>
            <a:tailEnd type="triangle"/>
          </a:ln>
        </p:spPr>
        <p:style>
          <a:lnRef idx="1">
            <a:schemeClr val="accent2"/>
          </a:lnRef>
          <a:fillRef idx="0">
            <a:schemeClr val="accent2"/>
          </a:fillRef>
          <a:effectRef idx="0">
            <a:schemeClr val="accent2"/>
          </a:effectRef>
          <a:fontRef idx="minor">
            <a:schemeClr val="tx1"/>
          </a:fontRef>
        </p:style>
      </p:cxnSp>
      <p:sp>
        <p:nvSpPr>
          <p:cNvPr id="2" name="Oval 1">
            <a:extLst>
              <a:ext uri="{FF2B5EF4-FFF2-40B4-BE49-F238E27FC236}">
                <a16:creationId xmlns:a16="http://schemas.microsoft.com/office/drawing/2014/main" id="{0A879B92-1282-FA55-416B-ED31B482C754}"/>
              </a:ext>
            </a:extLst>
          </p:cNvPr>
          <p:cNvSpPr/>
          <p:nvPr/>
        </p:nvSpPr>
        <p:spPr>
          <a:xfrm>
            <a:off x="9745915" y="2779775"/>
            <a:ext cx="1821245" cy="42869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7F7AFA68-F73A-D261-1F1A-FDFC4FAD2E0B}"/>
              </a:ext>
            </a:extLst>
          </p:cNvPr>
          <p:cNvSpPr/>
          <p:nvPr/>
        </p:nvSpPr>
        <p:spPr>
          <a:xfrm>
            <a:off x="2825456" y="5151663"/>
            <a:ext cx="1821245" cy="42869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4999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2515D0-6C10-71CE-6B01-4F3E90515AFB}"/>
              </a:ext>
            </a:extLst>
          </p:cNvPr>
          <p:cNvSpPr>
            <a:spLocks noGrp="1"/>
          </p:cNvSpPr>
          <p:nvPr>
            <p:ph idx="1"/>
          </p:nvPr>
        </p:nvSpPr>
        <p:spPr/>
        <p:txBody>
          <a:bodyPr>
            <a:normAutofit/>
          </a:bodyPr>
          <a:lstStyle/>
          <a:p>
            <a:pPr marL="0" indent="0">
              <a:buNone/>
            </a:pPr>
            <a:r>
              <a:rPr lang="en-US" sz="4500" dirty="0"/>
              <a:t>Adjusted proportions in SAS vs R</a:t>
            </a:r>
          </a:p>
        </p:txBody>
      </p:sp>
      <p:sp>
        <p:nvSpPr>
          <p:cNvPr id="4" name="Slide Number Placeholder 3">
            <a:extLst>
              <a:ext uri="{FF2B5EF4-FFF2-40B4-BE49-F238E27FC236}">
                <a16:creationId xmlns:a16="http://schemas.microsoft.com/office/drawing/2014/main" id="{E3DDAD9E-4690-1C6B-9354-53180B061E7D}"/>
              </a:ext>
            </a:extLst>
          </p:cNvPr>
          <p:cNvSpPr>
            <a:spLocks noGrp="1"/>
          </p:cNvSpPr>
          <p:nvPr>
            <p:ph type="sldNum" sz="quarter" idx="12"/>
          </p:nvPr>
        </p:nvSpPr>
        <p:spPr/>
        <p:txBody>
          <a:bodyPr/>
          <a:lstStyle/>
          <a:p>
            <a:fld id="{982E0F57-8EAB-E74E-A64D-79FA073796CA}" type="slidenum">
              <a:rPr lang="en-US" smtClean="0"/>
              <a:t>19</a:t>
            </a:fld>
            <a:endParaRPr lang="en-US"/>
          </a:p>
        </p:txBody>
      </p:sp>
    </p:spTree>
    <p:extLst>
      <p:ext uri="{BB962C8B-B14F-4D97-AF65-F5344CB8AC3E}">
        <p14:creationId xmlns:p14="http://schemas.microsoft.com/office/powerpoint/2010/main" val="2984266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E2579-AA49-B258-D258-1AA59839917F}"/>
              </a:ext>
            </a:extLst>
          </p:cNvPr>
          <p:cNvSpPr>
            <a:spLocks noGrp="1"/>
          </p:cNvSpPr>
          <p:nvPr>
            <p:ph type="title"/>
          </p:nvPr>
        </p:nvSpPr>
        <p:spPr>
          <a:xfrm>
            <a:off x="609600" y="217980"/>
            <a:ext cx="11241911" cy="1325563"/>
          </a:xfrm>
        </p:spPr>
        <p:txBody>
          <a:bodyPr>
            <a:normAutofit/>
          </a:bodyPr>
          <a:lstStyle/>
          <a:p>
            <a:r>
              <a:rPr lang="en-US" sz="4000" dirty="0"/>
              <a:t>Why do we want Adjusted Means (or Adjusted proportions)?</a:t>
            </a:r>
          </a:p>
        </p:txBody>
      </p:sp>
      <p:sp>
        <p:nvSpPr>
          <p:cNvPr id="3" name="Content Placeholder 2">
            <a:extLst>
              <a:ext uri="{FF2B5EF4-FFF2-40B4-BE49-F238E27FC236}">
                <a16:creationId xmlns:a16="http://schemas.microsoft.com/office/drawing/2014/main" id="{AE238E5C-9FDA-D311-9274-F1A5B876AEB0}"/>
              </a:ext>
            </a:extLst>
          </p:cNvPr>
          <p:cNvSpPr>
            <a:spLocks noGrp="1"/>
          </p:cNvSpPr>
          <p:nvPr>
            <p:ph idx="1"/>
          </p:nvPr>
        </p:nvSpPr>
        <p:spPr>
          <a:xfrm>
            <a:off x="609600" y="1612690"/>
            <a:ext cx="10744200" cy="5027330"/>
          </a:xfrm>
        </p:spPr>
        <p:txBody>
          <a:bodyPr>
            <a:normAutofit fontScale="92500" lnSpcReduction="10000"/>
          </a:bodyPr>
          <a:lstStyle/>
          <a:p>
            <a:pPr marL="0" indent="0">
              <a:buNone/>
            </a:pPr>
            <a:r>
              <a:rPr lang="en-US" sz="1800" dirty="0">
                <a:effectLst/>
                <a:latin typeface="CMSS10"/>
              </a:rPr>
              <a:t>After fitting a </a:t>
            </a:r>
            <a:r>
              <a:rPr lang="en-US" sz="1800" dirty="0">
                <a:latin typeface="CMSS10"/>
              </a:rPr>
              <a:t>regression model, it is often of interest present the adjusted means (or adjusted proportions) of the outcome of interest by the different categories of a primary categorical predictor variable after controlling for covariates</a:t>
            </a:r>
          </a:p>
          <a:p>
            <a:pPr marL="0" indent="0">
              <a:buNone/>
            </a:pPr>
            <a:endParaRPr lang="en-US" sz="1800" dirty="0">
              <a:latin typeface="CMSS10"/>
            </a:endParaRPr>
          </a:p>
          <a:p>
            <a:pPr marL="0" indent="0">
              <a:buNone/>
            </a:pPr>
            <a:r>
              <a:rPr lang="en-US" sz="1800" dirty="0">
                <a:latin typeface="CMSS10"/>
              </a:rPr>
              <a:t>Y~N(mu, sigma^2)</a:t>
            </a:r>
          </a:p>
          <a:p>
            <a:pPr marL="0" indent="0">
              <a:buNone/>
            </a:pPr>
            <a:r>
              <a:rPr lang="en-US" sz="1800" dirty="0">
                <a:latin typeface="CMSS10"/>
              </a:rPr>
              <a:t>        mu  = b0 + b1 </a:t>
            </a:r>
            <a:r>
              <a:rPr lang="en-US" sz="1800" b="1" dirty="0">
                <a:latin typeface="CMSS10"/>
              </a:rPr>
              <a:t>Exposure</a:t>
            </a:r>
            <a:r>
              <a:rPr lang="en-US" sz="1800" dirty="0">
                <a:latin typeface="CMSS10"/>
              </a:rPr>
              <a:t> + b2 Race + b3 Sex + b4 Age  </a:t>
            </a:r>
            <a:r>
              <a:rPr lang="en-US" sz="1800" b="1" dirty="0">
                <a:latin typeface="CMSS10"/>
              </a:rPr>
              <a:t>(Linear model with identity link scale)</a:t>
            </a:r>
          </a:p>
          <a:p>
            <a:pPr marL="0" indent="0">
              <a:buNone/>
            </a:pPr>
            <a:endParaRPr lang="en-US" sz="1800" b="1" dirty="0">
              <a:latin typeface="CMSS10"/>
            </a:endParaRPr>
          </a:p>
          <a:p>
            <a:pPr marL="0" indent="0">
              <a:buNone/>
            </a:pPr>
            <a:r>
              <a:rPr lang="en-US" sz="1800" dirty="0" err="1">
                <a:latin typeface="CMSS10"/>
              </a:rPr>
              <a:t>Y~Bin</a:t>
            </a:r>
            <a:r>
              <a:rPr lang="en-US" sz="1800" dirty="0">
                <a:latin typeface="CMSS10"/>
              </a:rPr>
              <a:t>(pi)</a:t>
            </a:r>
          </a:p>
          <a:p>
            <a:pPr marL="0" indent="0">
              <a:buNone/>
            </a:pPr>
            <a:r>
              <a:rPr lang="en-US" sz="1800" dirty="0">
                <a:latin typeface="CMSS10"/>
              </a:rPr>
              <a:t>       logit(pi) = log(pi/(1-pi)) = b0 + b1 </a:t>
            </a:r>
            <a:r>
              <a:rPr lang="en-US" sz="1800" b="1" dirty="0">
                <a:latin typeface="CMSS10"/>
              </a:rPr>
              <a:t>Exposure</a:t>
            </a:r>
            <a:r>
              <a:rPr lang="en-US" sz="1800" dirty="0">
                <a:latin typeface="CMSS10"/>
              </a:rPr>
              <a:t> + b2 Race + b3 Sex + b4 Age </a:t>
            </a:r>
            <a:r>
              <a:rPr lang="en-US" sz="1800" b="1" dirty="0">
                <a:latin typeface="CMSS10"/>
              </a:rPr>
              <a:t>(Logistic model with logit link scale)</a:t>
            </a:r>
          </a:p>
          <a:p>
            <a:pPr marL="0" indent="0">
              <a:buNone/>
            </a:pPr>
            <a:endParaRPr lang="en-US" sz="1800" dirty="0">
              <a:latin typeface="CMSS10"/>
            </a:endParaRPr>
          </a:p>
          <a:p>
            <a:r>
              <a:rPr lang="en-US" sz="1800" dirty="0">
                <a:effectLst/>
                <a:latin typeface="CMSS10"/>
              </a:rPr>
              <a:t>The expected means [E(</a:t>
            </a:r>
            <a:r>
              <a:rPr lang="en-US" sz="1800" dirty="0" err="1">
                <a:effectLst/>
                <a:latin typeface="CMSS10"/>
              </a:rPr>
              <a:t>Y|Exposure</a:t>
            </a:r>
            <a:r>
              <a:rPr lang="en-US" sz="1800" dirty="0">
                <a:effectLst/>
                <a:latin typeface="CMSS10"/>
              </a:rPr>
              <a:t> = </a:t>
            </a:r>
            <a:r>
              <a:rPr lang="en-US" sz="1800" b="1" dirty="0">
                <a:effectLst/>
                <a:latin typeface="CMSS10"/>
              </a:rPr>
              <a:t>0</a:t>
            </a:r>
            <a:r>
              <a:rPr lang="en-US" sz="1800" dirty="0">
                <a:effectLst/>
                <a:latin typeface="CMSS10"/>
              </a:rPr>
              <a:t>, Race, Sex, Age) and E(</a:t>
            </a:r>
            <a:r>
              <a:rPr lang="en-US" sz="1800" dirty="0" err="1">
                <a:effectLst/>
                <a:latin typeface="CMSS10"/>
              </a:rPr>
              <a:t>Y|Exposure</a:t>
            </a:r>
            <a:r>
              <a:rPr lang="en-US" sz="1800" dirty="0">
                <a:effectLst/>
                <a:latin typeface="CMSS10"/>
              </a:rPr>
              <a:t> = </a:t>
            </a:r>
            <a:r>
              <a:rPr lang="en-US" sz="1800" b="1" dirty="0">
                <a:effectLst/>
                <a:latin typeface="CMSS10"/>
              </a:rPr>
              <a:t>1</a:t>
            </a:r>
            <a:r>
              <a:rPr lang="en-US" sz="1800" dirty="0">
                <a:effectLst/>
                <a:latin typeface="CMSS10"/>
              </a:rPr>
              <a:t>, Race, Sex, Age)] help facilitate interpretation of the results comparing groups AFTER control for covariates.</a:t>
            </a:r>
            <a:endParaRPr lang="en-US" sz="1800" dirty="0">
              <a:latin typeface="CMSS10"/>
            </a:endParaRPr>
          </a:p>
          <a:p>
            <a:pPr lvl="1"/>
            <a:r>
              <a:rPr lang="en-US" sz="1400" dirty="0">
                <a:effectLst/>
                <a:latin typeface="CMSS10"/>
              </a:rPr>
              <a:t>LSMEANS – “Least Squares Means”  AND %</a:t>
            </a:r>
            <a:r>
              <a:rPr lang="en-US" sz="1400" dirty="0">
                <a:latin typeface="CMSS10"/>
              </a:rPr>
              <a:t>Margins Macro </a:t>
            </a:r>
            <a:r>
              <a:rPr lang="en-US" sz="1400" b="1" dirty="0">
                <a:latin typeface="CMSS10"/>
              </a:rPr>
              <a:t>in SAS</a:t>
            </a:r>
            <a:endParaRPr lang="en-US" sz="1400" b="1" dirty="0">
              <a:effectLst/>
              <a:latin typeface="CMSS10"/>
            </a:endParaRPr>
          </a:p>
          <a:p>
            <a:pPr lvl="1"/>
            <a:r>
              <a:rPr lang="en-US" sz="1400" dirty="0">
                <a:latin typeface="CMSS10"/>
              </a:rPr>
              <a:t>EMMEANS – “Estimated marginal means”  </a:t>
            </a:r>
            <a:r>
              <a:rPr lang="en-US" sz="1400" b="1" dirty="0">
                <a:latin typeface="CMSS10"/>
              </a:rPr>
              <a:t>in R</a:t>
            </a:r>
            <a:r>
              <a:rPr lang="en-US" sz="1400" dirty="0">
                <a:latin typeface="CMSS10"/>
              </a:rPr>
              <a:t> </a:t>
            </a:r>
          </a:p>
          <a:p>
            <a:r>
              <a:rPr lang="en-US" sz="1800" b="1" dirty="0">
                <a:latin typeface="CMSS10"/>
              </a:rPr>
              <a:t>Issues </a:t>
            </a:r>
          </a:p>
          <a:p>
            <a:pPr lvl="1"/>
            <a:r>
              <a:rPr lang="en-US" sz="1800" dirty="0">
                <a:effectLst/>
                <a:latin typeface="CMSS10"/>
              </a:rPr>
              <a:t>What should the distribution of the covariates (</a:t>
            </a:r>
            <a:r>
              <a:rPr lang="en-US" sz="1800" dirty="0" err="1">
                <a:effectLst/>
                <a:latin typeface="CMSS10"/>
              </a:rPr>
              <a:t>eg.</a:t>
            </a:r>
            <a:r>
              <a:rPr lang="en-US" sz="1800" dirty="0">
                <a:effectLst/>
                <a:latin typeface="CMSS10"/>
              </a:rPr>
              <a:t> Race, Sex, Age) be fixed to when taking the expectation </a:t>
            </a:r>
          </a:p>
          <a:p>
            <a:pPr lvl="1"/>
            <a:r>
              <a:rPr lang="en-US" sz="1800" dirty="0">
                <a:latin typeface="CMSS10"/>
              </a:rPr>
              <a:t>What scale should expectation be taken on? &lt;- logit or probability - relevant for logistic not linear model.</a:t>
            </a:r>
            <a:endParaRPr lang="en-US" sz="1800" dirty="0">
              <a:effectLst/>
              <a:latin typeface="CMSS10"/>
            </a:endParaRPr>
          </a:p>
          <a:p>
            <a:pPr marL="0" indent="0">
              <a:buNone/>
            </a:pPr>
            <a:endParaRPr lang="en-US" dirty="0"/>
          </a:p>
        </p:txBody>
      </p:sp>
      <p:sp>
        <p:nvSpPr>
          <p:cNvPr id="4" name="Slide Number Placeholder 3">
            <a:extLst>
              <a:ext uri="{FF2B5EF4-FFF2-40B4-BE49-F238E27FC236}">
                <a16:creationId xmlns:a16="http://schemas.microsoft.com/office/drawing/2014/main" id="{A87FB175-68A8-0C28-A2EB-44B441BFB542}"/>
              </a:ext>
            </a:extLst>
          </p:cNvPr>
          <p:cNvSpPr>
            <a:spLocks noGrp="1"/>
          </p:cNvSpPr>
          <p:nvPr>
            <p:ph type="sldNum" sz="quarter" idx="12"/>
          </p:nvPr>
        </p:nvSpPr>
        <p:spPr/>
        <p:txBody>
          <a:bodyPr/>
          <a:lstStyle/>
          <a:p>
            <a:fld id="{982E0F57-8EAB-E74E-A64D-79FA073796CA}" type="slidenum">
              <a:rPr lang="en-US" smtClean="0"/>
              <a:t>2</a:t>
            </a:fld>
            <a:endParaRPr lang="en-US" dirty="0"/>
          </a:p>
        </p:txBody>
      </p:sp>
    </p:spTree>
    <p:extLst>
      <p:ext uri="{BB962C8B-B14F-4D97-AF65-F5344CB8AC3E}">
        <p14:creationId xmlns:p14="http://schemas.microsoft.com/office/powerpoint/2010/main" val="2055762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D7FBD9D-D744-262C-2C5C-DD51E2250F0F}"/>
              </a:ext>
            </a:extLst>
          </p:cNvPr>
          <p:cNvGraphicFramePr>
            <a:graphicFrameLocks noGrp="1"/>
          </p:cNvGraphicFramePr>
          <p:nvPr>
            <p:ph idx="1"/>
          </p:nvPr>
        </p:nvGraphicFramePr>
        <p:xfrm>
          <a:off x="20193" y="572361"/>
          <a:ext cx="5846682" cy="1999239"/>
        </p:xfrm>
        <a:graphic>
          <a:graphicData uri="http://schemas.openxmlformats.org/drawingml/2006/table">
            <a:tbl>
              <a:tblPr firstRow="1" firstCol="1" bandRow="1">
                <a:tableStyleId>{793D81CF-94F2-401A-BA57-92F5A7B2D0C5}</a:tableStyleId>
              </a:tblPr>
              <a:tblGrid>
                <a:gridCol w="665607">
                  <a:extLst>
                    <a:ext uri="{9D8B030D-6E8A-4147-A177-3AD203B41FA5}">
                      <a16:colId xmlns:a16="http://schemas.microsoft.com/office/drawing/2014/main" val="1470717152"/>
                    </a:ext>
                  </a:extLst>
                </a:gridCol>
                <a:gridCol w="485347">
                  <a:extLst>
                    <a:ext uri="{9D8B030D-6E8A-4147-A177-3AD203B41FA5}">
                      <a16:colId xmlns:a16="http://schemas.microsoft.com/office/drawing/2014/main" val="285998822"/>
                    </a:ext>
                  </a:extLst>
                </a:gridCol>
                <a:gridCol w="550066">
                  <a:extLst>
                    <a:ext uri="{9D8B030D-6E8A-4147-A177-3AD203B41FA5}">
                      <a16:colId xmlns:a16="http://schemas.microsoft.com/office/drawing/2014/main" val="3445280729"/>
                    </a:ext>
                  </a:extLst>
                </a:gridCol>
                <a:gridCol w="414830">
                  <a:extLst>
                    <a:ext uri="{9D8B030D-6E8A-4147-A177-3AD203B41FA5}">
                      <a16:colId xmlns:a16="http://schemas.microsoft.com/office/drawing/2014/main" val="1474006866"/>
                    </a:ext>
                  </a:extLst>
                </a:gridCol>
                <a:gridCol w="475782">
                  <a:extLst>
                    <a:ext uri="{9D8B030D-6E8A-4147-A177-3AD203B41FA5}">
                      <a16:colId xmlns:a16="http://schemas.microsoft.com/office/drawing/2014/main" val="4080441542"/>
                    </a:ext>
                  </a:extLst>
                </a:gridCol>
                <a:gridCol w="610251">
                  <a:extLst>
                    <a:ext uri="{9D8B030D-6E8A-4147-A177-3AD203B41FA5}">
                      <a16:colId xmlns:a16="http://schemas.microsoft.com/office/drawing/2014/main" val="2006974341"/>
                    </a:ext>
                  </a:extLst>
                </a:gridCol>
                <a:gridCol w="643238">
                  <a:extLst>
                    <a:ext uri="{9D8B030D-6E8A-4147-A177-3AD203B41FA5}">
                      <a16:colId xmlns:a16="http://schemas.microsoft.com/office/drawing/2014/main" val="3881958374"/>
                    </a:ext>
                  </a:extLst>
                </a:gridCol>
                <a:gridCol w="616109">
                  <a:extLst>
                    <a:ext uri="{9D8B030D-6E8A-4147-A177-3AD203B41FA5}">
                      <a16:colId xmlns:a16="http://schemas.microsoft.com/office/drawing/2014/main" val="295146140"/>
                    </a:ext>
                  </a:extLst>
                </a:gridCol>
                <a:gridCol w="398226">
                  <a:extLst>
                    <a:ext uri="{9D8B030D-6E8A-4147-A177-3AD203B41FA5}">
                      <a16:colId xmlns:a16="http://schemas.microsoft.com/office/drawing/2014/main" val="3092926634"/>
                    </a:ext>
                  </a:extLst>
                </a:gridCol>
                <a:gridCol w="453565">
                  <a:extLst>
                    <a:ext uri="{9D8B030D-6E8A-4147-A177-3AD203B41FA5}">
                      <a16:colId xmlns:a16="http://schemas.microsoft.com/office/drawing/2014/main" val="2079495738"/>
                    </a:ext>
                  </a:extLst>
                </a:gridCol>
                <a:gridCol w="533661">
                  <a:extLst>
                    <a:ext uri="{9D8B030D-6E8A-4147-A177-3AD203B41FA5}">
                      <a16:colId xmlns:a16="http://schemas.microsoft.com/office/drawing/2014/main" val="4102152264"/>
                    </a:ext>
                  </a:extLst>
                </a:gridCol>
              </a:tblGrid>
              <a:tr h="181749">
                <a:tc>
                  <a:txBody>
                    <a:bodyPr/>
                    <a:lstStyle/>
                    <a:p>
                      <a:r>
                        <a:rPr lang="en-CN" sz="1000" kern="100" dirty="0">
                          <a:effectLst/>
                        </a:rPr>
                        <a:t> </a:t>
                      </a:r>
                      <a:endParaRPr lang="en-CN"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CN" sz="1000" kern="100" dirty="0">
                          <a:effectLst/>
                        </a:rPr>
                        <a:t> </a:t>
                      </a:r>
                      <a:endParaRPr lang="en-CN"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5">
                  <a:txBody>
                    <a:bodyPr/>
                    <a:lstStyle/>
                    <a:p>
                      <a:r>
                        <a:rPr lang="en-US" sz="1000" b="1" kern="100" dirty="0">
                          <a:effectLst/>
                        </a:rPr>
                        <a:t>Estimates</a:t>
                      </a:r>
                      <a:endParaRPr lang="en-CN" sz="1000" b="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CN"/>
                    </a:p>
                  </a:txBody>
                  <a:tcPr/>
                </a:tc>
                <a:tc hMerge="1">
                  <a:txBody>
                    <a:bodyPr/>
                    <a:lstStyle/>
                    <a:p>
                      <a:endParaRPr lang="en-CN"/>
                    </a:p>
                  </a:txBody>
                  <a:tcPr/>
                </a:tc>
                <a:tc hMerge="1">
                  <a:txBody>
                    <a:bodyPr/>
                    <a:lstStyle/>
                    <a:p>
                      <a:endParaRPr lang="en-CN"/>
                    </a:p>
                  </a:txBody>
                  <a:tcPr/>
                </a:tc>
                <a:tc hMerge="1">
                  <a:txBody>
                    <a:bodyPr/>
                    <a:lstStyle/>
                    <a:p>
                      <a:endParaRPr lang="en-CN"/>
                    </a:p>
                  </a:txBody>
                  <a:tcPr/>
                </a:tc>
                <a:tc gridSpan="4">
                  <a:txBody>
                    <a:bodyPr/>
                    <a:lstStyle/>
                    <a:p>
                      <a:r>
                        <a:rPr lang="en-US" sz="1000" b="1" kern="100" dirty="0">
                          <a:effectLst/>
                        </a:rPr>
                        <a:t>Contrast</a:t>
                      </a:r>
                      <a:endParaRPr lang="en-CN" sz="1000" b="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CN"/>
                    </a:p>
                  </a:txBody>
                  <a:tcPr/>
                </a:tc>
                <a:tc hMerge="1">
                  <a:txBody>
                    <a:bodyPr/>
                    <a:lstStyle/>
                    <a:p>
                      <a:endParaRPr lang="en-CN"/>
                    </a:p>
                  </a:txBody>
                  <a:tcPr/>
                </a:tc>
                <a:tc hMerge="1">
                  <a:txBody>
                    <a:bodyPr/>
                    <a:lstStyle/>
                    <a:p>
                      <a:endParaRPr lang="en-CN"/>
                    </a:p>
                  </a:txBody>
                  <a:tcPr/>
                </a:tc>
                <a:extLst>
                  <a:ext uri="{0D108BD9-81ED-4DB2-BD59-A6C34878D82A}">
                    <a16:rowId xmlns:a16="http://schemas.microsoft.com/office/drawing/2014/main" val="1975161850"/>
                  </a:ext>
                </a:extLst>
              </a:tr>
              <a:tr h="363498">
                <a:tc>
                  <a:txBody>
                    <a:bodyPr/>
                    <a:lstStyle/>
                    <a:p>
                      <a:r>
                        <a:rPr lang="en-CN" sz="1000" kern="100" dirty="0">
                          <a:solidFill>
                            <a:schemeClr val="tx1"/>
                          </a:solidFill>
                          <a:effectLst/>
                        </a:rPr>
                        <a:t> </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Weights=</a:t>
                      </a:r>
                    </a:p>
                  </a:txBody>
                  <a:tcPr marL="68580" marR="68580" marT="0" marB="0"/>
                </a:tc>
                <a:tc>
                  <a:txBody>
                    <a:bodyPr/>
                    <a:lstStyle/>
                    <a:p>
                      <a:r>
                        <a:rPr lang="en-US" sz="1000" b="1" kern="100" dirty="0">
                          <a:solidFill>
                            <a:schemeClr val="tx1"/>
                          </a:solidFill>
                          <a:effectLst/>
                        </a:rPr>
                        <a:t>Source</a:t>
                      </a:r>
                      <a:endParaRPr lang="en-CN" sz="10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000" b="1" kern="100" dirty="0">
                          <a:solidFill>
                            <a:schemeClr val="tx1"/>
                          </a:solidFill>
                          <a:effectLst/>
                        </a:rPr>
                        <a:t>Prob</a:t>
                      </a:r>
                      <a:endParaRPr lang="en-CN" sz="10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000" b="1" kern="100" dirty="0">
                          <a:solidFill>
                            <a:schemeClr val="tx1"/>
                          </a:solidFill>
                          <a:effectLst/>
                        </a:rPr>
                        <a:t>SE</a:t>
                      </a:r>
                      <a:endParaRPr lang="en-CN" sz="10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000" b="1" kern="100" dirty="0">
                          <a:solidFill>
                            <a:schemeClr val="tx1"/>
                          </a:solidFill>
                          <a:effectLst/>
                        </a:rPr>
                        <a:t>Lower CI</a:t>
                      </a:r>
                      <a:endParaRPr lang="en-CN" sz="10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000" b="1" kern="100" dirty="0">
                          <a:solidFill>
                            <a:schemeClr val="tx1"/>
                          </a:solidFill>
                          <a:effectLst/>
                        </a:rPr>
                        <a:t>Upper CI</a:t>
                      </a:r>
                      <a:endParaRPr lang="en-CN" sz="10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000" b="1" kern="100" dirty="0">
                          <a:solidFill>
                            <a:schemeClr val="tx1"/>
                          </a:solidFill>
                          <a:effectLst/>
                        </a:rPr>
                        <a:t>Estimate</a:t>
                      </a:r>
                      <a:endParaRPr lang="en-CN" sz="10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000" b="1" kern="100" dirty="0">
                          <a:solidFill>
                            <a:schemeClr val="tx1"/>
                          </a:solidFill>
                          <a:effectLst/>
                        </a:rPr>
                        <a:t>SE</a:t>
                      </a:r>
                      <a:endParaRPr lang="en-CN" sz="10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000" b="1" kern="100" dirty="0">
                          <a:solidFill>
                            <a:schemeClr val="tx1"/>
                          </a:solidFill>
                          <a:effectLst/>
                        </a:rPr>
                        <a:t>Z</a:t>
                      </a:r>
                      <a:endParaRPr lang="en-CN" sz="10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000" b="1" kern="100" dirty="0">
                          <a:solidFill>
                            <a:schemeClr val="tx1"/>
                          </a:solidFill>
                          <a:effectLst/>
                        </a:rPr>
                        <a:t>P</a:t>
                      </a:r>
                      <a:endParaRPr lang="en-CN" sz="10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87984218"/>
                  </a:ext>
                </a:extLst>
              </a:tr>
              <a:tr h="363498">
                <a:tc rowSpan="4">
                  <a:txBody>
                    <a:bodyPr/>
                    <a:lstStyle/>
                    <a:p>
                      <a:r>
                        <a:rPr lang="en-US" sz="1000" kern="100" dirty="0">
                          <a:solidFill>
                            <a:schemeClr val="tx1"/>
                          </a:solidFill>
                          <a:effectLst/>
                        </a:rPr>
                        <a:t>Default</a:t>
                      </a:r>
                    </a:p>
                    <a:p>
                      <a:r>
                        <a:rPr lang="en-US"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(on the link scale)</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r>
                        <a:rPr lang="en-US" sz="1000" kern="100" dirty="0">
                          <a:solidFill>
                            <a:schemeClr val="tx1"/>
                          </a:solidFill>
                          <a:effectLst/>
                        </a:rPr>
                        <a:t>Equal</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000" kern="100" dirty="0">
                          <a:solidFill>
                            <a:schemeClr val="tx1"/>
                          </a:solidFill>
                          <a:effectLst/>
                        </a:rPr>
                        <a:t>Non-skim</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000" kern="100" dirty="0">
                          <a:solidFill>
                            <a:schemeClr val="tx1"/>
                          </a:solidFill>
                          <a:effectLst/>
                        </a:rPr>
                        <a:t>-0.86</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000" kern="100" dirty="0">
                          <a:solidFill>
                            <a:schemeClr val="tx1"/>
                          </a:solidFill>
                          <a:effectLst/>
                        </a:rPr>
                        <a:t>2.10</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000" kern="100" dirty="0">
                          <a:solidFill>
                            <a:schemeClr val="tx1"/>
                          </a:solidFill>
                          <a:effectLst/>
                        </a:rPr>
                        <a:t>-4.97</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000" kern="100" dirty="0">
                          <a:solidFill>
                            <a:schemeClr val="tx1"/>
                          </a:solidFill>
                          <a:effectLst/>
                        </a:rPr>
                        <a:t>3.26</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r>
                        <a:rPr lang="en-US" sz="1000" kern="100" dirty="0">
                          <a:solidFill>
                            <a:schemeClr val="tx1"/>
                          </a:solidFill>
                          <a:effectLst/>
                        </a:rPr>
                        <a:t>6.97</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r>
                        <a:rPr lang="en-US" sz="1000" kern="100" dirty="0">
                          <a:solidFill>
                            <a:schemeClr val="tx1"/>
                          </a:solidFill>
                          <a:effectLst/>
                        </a:rPr>
                        <a:t>4.31</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r>
                        <a:rPr lang="en-US" sz="1000" kern="100" dirty="0">
                          <a:solidFill>
                            <a:schemeClr val="tx1"/>
                          </a:solidFill>
                          <a:effectLst/>
                        </a:rPr>
                        <a:t>1.62</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r>
                        <a:rPr lang="en-US" sz="1000" kern="100" dirty="0">
                          <a:solidFill>
                            <a:schemeClr val="tx1"/>
                          </a:solidFill>
                          <a:effectLst/>
                        </a:rPr>
                        <a:t>0.1053</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37377544"/>
                  </a:ext>
                </a:extLst>
              </a:tr>
              <a:tr h="363498">
                <a:tc vMerge="1">
                  <a:txBody>
                    <a:bodyPr/>
                    <a:lstStyle/>
                    <a:p>
                      <a:endParaRPr lang="en-CN"/>
                    </a:p>
                  </a:txBody>
                  <a:tcPr/>
                </a:tc>
                <a:tc vMerge="1">
                  <a:txBody>
                    <a:bodyPr/>
                    <a:lstStyle/>
                    <a:p>
                      <a:endParaRPr lang="en-CN"/>
                    </a:p>
                  </a:txBody>
                  <a:tcPr/>
                </a:tc>
                <a:tc>
                  <a:txBody>
                    <a:bodyPr/>
                    <a:lstStyle/>
                    <a:p>
                      <a:r>
                        <a:rPr lang="en-US" sz="1000" kern="100" dirty="0">
                          <a:solidFill>
                            <a:schemeClr val="tx1"/>
                          </a:solidFill>
                          <a:effectLst/>
                        </a:rPr>
                        <a:t>Skim</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000" kern="100" dirty="0">
                          <a:solidFill>
                            <a:schemeClr val="tx1"/>
                          </a:solidFill>
                          <a:effectLst/>
                        </a:rPr>
                        <a:t>6.11</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000" kern="100" dirty="0">
                          <a:solidFill>
                            <a:schemeClr val="tx1"/>
                          </a:solidFill>
                          <a:effectLst/>
                        </a:rPr>
                        <a:t>4.11</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000" kern="100" dirty="0">
                          <a:solidFill>
                            <a:schemeClr val="tx1"/>
                          </a:solidFill>
                          <a:effectLst/>
                        </a:rPr>
                        <a:t>-1.95</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000" kern="100" dirty="0">
                          <a:solidFill>
                            <a:schemeClr val="tx1"/>
                          </a:solidFill>
                          <a:effectLst/>
                        </a:rPr>
                        <a:t>14.18</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CN"/>
                    </a:p>
                  </a:txBody>
                  <a:tcPr/>
                </a:tc>
                <a:tc vMerge="1">
                  <a:txBody>
                    <a:bodyPr/>
                    <a:lstStyle/>
                    <a:p>
                      <a:endParaRPr lang="en-CN"/>
                    </a:p>
                  </a:txBody>
                  <a:tcPr/>
                </a:tc>
                <a:tc vMerge="1">
                  <a:txBody>
                    <a:bodyPr/>
                    <a:lstStyle/>
                    <a:p>
                      <a:endParaRPr lang="en-CN"/>
                    </a:p>
                  </a:txBody>
                  <a:tcPr/>
                </a:tc>
                <a:tc vMerge="1">
                  <a:txBody>
                    <a:bodyPr/>
                    <a:lstStyle/>
                    <a:p>
                      <a:endParaRPr lang="en-CN"/>
                    </a:p>
                  </a:txBody>
                  <a:tcPr/>
                </a:tc>
                <a:extLst>
                  <a:ext uri="{0D108BD9-81ED-4DB2-BD59-A6C34878D82A}">
                    <a16:rowId xmlns:a16="http://schemas.microsoft.com/office/drawing/2014/main" val="2259323180"/>
                  </a:ext>
                </a:extLst>
              </a:tr>
              <a:tr h="363498">
                <a:tc vMerge="1">
                  <a:txBody>
                    <a:bodyPr/>
                    <a:lstStyle/>
                    <a:p>
                      <a:endParaRPr lang="en-CN"/>
                    </a:p>
                  </a:txBody>
                  <a:tcPr/>
                </a:tc>
                <a:tc rowSpan="2">
                  <a:txBody>
                    <a:bodyPr/>
                    <a:lstStyle/>
                    <a:p>
                      <a:r>
                        <a:rPr lang="en-US" sz="1000" kern="100" dirty="0">
                          <a:solidFill>
                            <a:schemeClr val="tx1"/>
                          </a:solidFill>
                          <a:effectLst/>
                        </a:rPr>
                        <a:t>Prop</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000" kern="100" dirty="0">
                          <a:solidFill>
                            <a:schemeClr val="tx1"/>
                          </a:solidFill>
                          <a:effectLst/>
                        </a:rPr>
                        <a:t>Non-skim</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000" kern="100">
                          <a:solidFill>
                            <a:schemeClr val="tx1"/>
                          </a:solidFill>
                          <a:effectLst/>
                        </a:rPr>
                        <a:t>-0.85</a:t>
                      </a:r>
                      <a:endParaRPr lang="en-CN" sz="10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000" kern="100" dirty="0">
                          <a:solidFill>
                            <a:schemeClr val="tx1"/>
                          </a:solidFill>
                          <a:effectLst/>
                        </a:rPr>
                        <a:t>1.73</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000" kern="100" dirty="0">
                          <a:solidFill>
                            <a:schemeClr val="tx1"/>
                          </a:solidFill>
                          <a:effectLst/>
                        </a:rPr>
                        <a:t>-4.24</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000" kern="100" dirty="0">
                          <a:solidFill>
                            <a:schemeClr val="tx1"/>
                          </a:solidFill>
                          <a:effectLst/>
                        </a:rPr>
                        <a:t>2.53</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r>
                        <a:rPr lang="en-US" sz="1000" kern="100" dirty="0">
                          <a:solidFill>
                            <a:schemeClr val="tx1"/>
                          </a:solidFill>
                          <a:effectLst/>
                        </a:rPr>
                        <a:t>6.97</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r>
                        <a:rPr lang="en-US" sz="1000" kern="100" dirty="0">
                          <a:solidFill>
                            <a:schemeClr val="tx1"/>
                          </a:solidFill>
                          <a:effectLst/>
                        </a:rPr>
                        <a:t>4.31</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r>
                        <a:rPr lang="en-US" sz="1000" kern="100" dirty="0">
                          <a:solidFill>
                            <a:schemeClr val="tx1"/>
                          </a:solidFill>
                          <a:effectLst/>
                        </a:rPr>
                        <a:t>1.62</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r>
                        <a:rPr lang="en-US" sz="1000" kern="100" dirty="0">
                          <a:solidFill>
                            <a:schemeClr val="tx1"/>
                          </a:solidFill>
                          <a:effectLst/>
                        </a:rPr>
                        <a:t>0.1053</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60127959"/>
                  </a:ext>
                </a:extLst>
              </a:tr>
              <a:tr h="363498">
                <a:tc vMerge="1">
                  <a:txBody>
                    <a:bodyPr/>
                    <a:lstStyle/>
                    <a:p>
                      <a:endParaRPr lang="en-CN"/>
                    </a:p>
                  </a:txBody>
                  <a:tcPr/>
                </a:tc>
                <a:tc vMerge="1">
                  <a:txBody>
                    <a:bodyPr/>
                    <a:lstStyle/>
                    <a:p>
                      <a:endParaRPr lang="en-CN"/>
                    </a:p>
                  </a:txBody>
                  <a:tcPr/>
                </a:tc>
                <a:tc>
                  <a:txBody>
                    <a:bodyPr/>
                    <a:lstStyle/>
                    <a:p>
                      <a:r>
                        <a:rPr lang="en-US" sz="1000" kern="100">
                          <a:solidFill>
                            <a:schemeClr val="tx1"/>
                          </a:solidFill>
                          <a:effectLst/>
                        </a:rPr>
                        <a:t>Skim</a:t>
                      </a:r>
                      <a:endParaRPr lang="en-CN" sz="10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000" kern="100" dirty="0">
                          <a:solidFill>
                            <a:schemeClr val="tx1"/>
                          </a:solidFill>
                          <a:effectLst/>
                        </a:rPr>
                        <a:t>6.12</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000" kern="100" dirty="0">
                          <a:solidFill>
                            <a:schemeClr val="tx1"/>
                          </a:solidFill>
                          <a:effectLst/>
                        </a:rPr>
                        <a:t>3.86</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000" kern="100" dirty="0">
                          <a:solidFill>
                            <a:schemeClr val="tx1"/>
                          </a:solidFill>
                          <a:effectLst/>
                        </a:rPr>
                        <a:t>-1.45</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000" kern="100" dirty="0">
                          <a:solidFill>
                            <a:schemeClr val="tx1"/>
                          </a:solidFill>
                          <a:effectLst/>
                        </a:rPr>
                        <a:t>13.68</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CN"/>
                    </a:p>
                  </a:txBody>
                  <a:tcPr/>
                </a:tc>
                <a:tc vMerge="1">
                  <a:txBody>
                    <a:bodyPr/>
                    <a:lstStyle/>
                    <a:p>
                      <a:endParaRPr lang="en-CN"/>
                    </a:p>
                  </a:txBody>
                  <a:tcPr/>
                </a:tc>
                <a:tc vMerge="1">
                  <a:txBody>
                    <a:bodyPr/>
                    <a:lstStyle/>
                    <a:p>
                      <a:endParaRPr lang="en-CN"/>
                    </a:p>
                  </a:txBody>
                  <a:tcPr/>
                </a:tc>
                <a:tc vMerge="1">
                  <a:txBody>
                    <a:bodyPr/>
                    <a:lstStyle/>
                    <a:p>
                      <a:endParaRPr lang="en-CN"/>
                    </a:p>
                  </a:txBody>
                  <a:tcPr/>
                </a:tc>
                <a:extLst>
                  <a:ext uri="{0D108BD9-81ED-4DB2-BD59-A6C34878D82A}">
                    <a16:rowId xmlns:a16="http://schemas.microsoft.com/office/drawing/2014/main" val="4270956554"/>
                  </a:ext>
                </a:extLst>
              </a:tr>
            </a:tbl>
          </a:graphicData>
        </a:graphic>
      </p:graphicFrame>
      <p:graphicFrame>
        <p:nvGraphicFramePr>
          <p:cNvPr id="5" name="Table 4">
            <a:extLst>
              <a:ext uri="{FF2B5EF4-FFF2-40B4-BE49-F238E27FC236}">
                <a16:creationId xmlns:a16="http://schemas.microsoft.com/office/drawing/2014/main" id="{A51B51E4-B5C9-7BDB-746B-78C5574207BC}"/>
              </a:ext>
            </a:extLst>
          </p:cNvPr>
          <p:cNvGraphicFramePr>
            <a:graphicFrameLocks noGrp="1"/>
          </p:cNvGraphicFramePr>
          <p:nvPr>
            <p:extLst>
              <p:ext uri="{D42A27DB-BD31-4B8C-83A1-F6EECF244321}">
                <p14:modId xmlns:p14="http://schemas.microsoft.com/office/powerpoint/2010/main" val="1121841863"/>
              </p:ext>
            </p:extLst>
          </p:nvPr>
        </p:nvGraphicFramePr>
        <p:xfrm>
          <a:off x="6311318" y="572360"/>
          <a:ext cx="5846681" cy="1999240"/>
        </p:xfrm>
        <a:graphic>
          <a:graphicData uri="http://schemas.openxmlformats.org/drawingml/2006/table">
            <a:tbl>
              <a:tblPr firstRow="1" firstCol="1" bandRow="1">
                <a:tableStyleId>{B301B821-A1FF-4177-AEE7-76D212191A09}</a:tableStyleId>
              </a:tblPr>
              <a:tblGrid>
                <a:gridCol w="993143">
                  <a:extLst>
                    <a:ext uri="{9D8B030D-6E8A-4147-A177-3AD203B41FA5}">
                      <a16:colId xmlns:a16="http://schemas.microsoft.com/office/drawing/2014/main" val="669841126"/>
                    </a:ext>
                  </a:extLst>
                </a:gridCol>
                <a:gridCol w="491479">
                  <a:extLst>
                    <a:ext uri="{9D8B030D-6E8A-4147-A177-3AD203B41FA5}">
                      <a16:colId xmlns:a16="http://schemas.microsoft.com/office/drawing/2014/main" val="2779747328"/>
                    </a:ext>
                  </a:extLst>
                </a:gridCol>
                <a:gridCol w="602360">
                  <a:extLst>
                    <a:ext uri="{9D8B030D-6E8A-4147-A177-3AD203B41FA5}">
                      <a16:colId xmlns:a16="http://schemas.microsoft.com/office/drawing/2014/main" val="1553143349"/>
                    </a:ext>
                  </a:extLst>
                </a:gridCol>
                <a:gridCol w="394646">
                  <a:extLst>
                    <a:ext uri="{9D8B030D-6E8A-4147-A177-3AD203B41FA5}">
                      <a16:colId xmlns:a16="http://schemas.microsoft.com/office/drawing/2014/main" val="2203488672"/>
                    </a:ext>
                  </a:extLst>
                </a:gridCol>
                <a:gridCol w="610501">
                  <a:extLst>
                    <a:ext uri="{9D8B030D-6E8A-4147-A177-3AD203B41FA5}">
                      <a16:colId xmlns:a16="http://schemas.microsoft.com/office/drawing/2014/main" val="3479272149"/>
                    </a:ext>
                  </a:extLst>
                </a:gridCol>
                <a:gridCol w="596838">
                  <a:extLst>
                    <a:ext uri="{9D8B030D-6E8A-4147-A177-3AD203B41FA5}">
                      <a16:colId xmlns:a16="http://schemas.microsoft.com/office/drawing/2014/main" val="1032167412"/>
                    </a:ext>
                  </a:extLst>
                </a:gridCol>
                <a:gridCol w="511715">
                  <a:extLst>
                    <a:ext uri="{9D8B030D-6E8A-4147-A177-3AD203B41FA5}">
                      <a16:colId xmlns:a16="http://schemas.microsoft.com/office/drawing/2014/main" val="3870261272"/>
                    </a:ext>
                  </a:extLst>
                </a:gridCol>
                <a:gridCol w="355817">
                  <a:extLst>
                    <a:ext uri="{9D8B030D-6E8A-4147-A177-3AD203B41FA5}">
                      <a16:colId xmlns:a16="http://schemas.microsoft.com/office/drawing/2014/main" val="2547021663"/>
                    </a:ext>
                  </a:extLst>
                </a:gridCol>
                <a:gridCol w="517995">
                  <a:extLst>
                    <a:ext uri="{9D8B030D-6E8A-4147-A177-3AD203B41FA5}">
                      <a16:colId xmlns:a16="http://schemas.microsoft.com/office/drawing/2014/main" val="1259049828"/>
                    </a:ext>
                  </a:extLst>
                </a:gridCol>
                <a:gridCol w="413691">
                  <a:extLst>
                    <a:ext uri="{9D8B030D-6E8A-4147-A177-3AD203B41FA5}">
                      <a16:colId xmlns:a16="http://schemas.microsoft.com/office/drawing/2014/main" val="799383378"/>
                    </a:ext>
                  </a:extLst>
                </a:gridCol>
                <a:gridCol w="358496">
                  <a:extLst>
                    <a:ext uri="{9D8B030D-6E8A-4147-A177-3AD203B41FA5}">
                      <a16:colId xmlns:a16="http://schemas.microsoft.com/office/drawing/2014/main" val="3681976271"/>
                    </a:ext>
                  </a:extLst>
                </a:gridCol>
              </a:tblGrid>
              <a:tr h="185053">
                <a:tc>
                  <a:txBody>
                    <a:bodyPr/>
                    <a:lstStyle/>
                    <a:p>
                      <a:pPr algn="ctr">
                        <a:lnSpc>
                          <a:spcPct val="107000"/>
                        </a:lnSpc>
                        <a:spcBef>
                          <a:spcPts val="145"/>
                        </a:spcBef>
                        <a:spcAft>
                          <a:spcPts val="145"/>
                        </a:spcAft>
                      </a:pPr>
                      <a:endParaRPr lang="en-CN" sz="1000" b="1" dirty="0">
                        <a:effectLst/>
                        <a:latin typeface="+mn-lt"/>
                        <a:ea typeface="DengXian" panose="02010600030101010101" pitchFamily="2" charset="-122"/>
                        <a:cs typeface="Times New Roman" panose="02020603050405020304" pitchFamily="18" charset="0"/>
                      </a:endParaRPr>
                    </a:p>
                  </a:txBody>
                  <a:tcPr marL="18415" marR="18415" marT="0" marB="0" anchor="b"/>
                </a:tc>
                <a:tc gridSpan="5">
                  <a:txBody>
                    <a:bodyPr/>
                    <a:lstStyle/>
                    <a:p>
                      <a:pPr algn="ctr">
                        <a:lnSpc>
                          <a:spcPct val="107000"/>
                        </a:lnSpc>
                        <a:spcBef>
                          <a:spcPts val="145"/>
                        </a:spcBef>
                        <a:spcAft>
                          <a:spcPts val="145"/>
                        </a:spcAft>
                      </a:pPr>
                      <a:r>
                        <a:rPr lang="en-CN" sz="1000" b="1" dirty="0">
                          <a:effectLst/>
                        </a:rPr>
                        <a:t>Estimates</a:t>
                      </a:r>
                      <a:endParaRPr lang="en-CN" sz="1000" b="1" dirty="0">
                        <a:effectLst/>
                        <a:latin typeface="+mn-lt"/>
                        <a:ea typeface="DengXian" panose="02010600030101010101" pitchFamily="2" charset="-122"/>
                        <a:cs typeface="Times New Roman" panose="02020603050405020304" pitchFamily="18" charset="0"/>
                      </a:endParaRPr>
                    </a:p>
                  </a:txBody>
                  <a:tcPr marL="18415" marR="18415" marT="0" marB="0" anchor="b"/>
                </a:tc>
                <a:tc hMerge="1">
                  <a:txBody>
                    <a:bodyPr/>
                    <a:lstStyle/>
                    <a:p>
                      <a:pPr algn="ctr">
                        <a:lnSpc>
                          <a:spcPct val="107000"/>
                        </a:lnSpc>
                        <a:spcBef>
                          <a:spcPts val="145"/>
                        </a:spcBef>
                        <a:spcAft>
                          <a:spcPts val="145"/>
                        </a:spcAft>
                      </a:pP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nchor="b"/>
                </a:tc>
                <a:tc hMerge="1">
                  <a:txBody>
                    <a:bodyPr/>
                    <a:lstStyle/>
                    <a:p>
                      <a:pPr algn="ctr">
                        <a:lnSpc>
                          <a:spcPct val="107000"/>
                        </a:lnSpc>
                        <a:spcBef>
                          <a:spcPts val="145"/>
                        </a:spcBef>
                        <a:spcAft>
                          <a:spcPts val="145"/>
                        </a:spcAft>
                      </a:pP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nchor="b"/>
                </a:tc>
                <a:tc hMerge="1">
                  <a:txBody>
                    <a:bodyPr/>
                    <a:lstStyle/>
                    <a:p>
                      <a:pPr algn="ctr">
                        <a:lnSpc>
                          <a:spcPct val="107000"/>
                        </a:lnSpc>
                        <a:spcBef>
                          <a:spcPts val="145"/>
                        </a:spcBef>
                        <a:spcAft>
                          <a:spcPts val="145"/>
                        </a:spcAft>
                      </a:pP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nchor="b"/>
                </a:tc>
                <a:tc hMerge="1">
                  <a:txBody>
                    <a:bodyPr/>
                    <a:lstStyle/>
                    <a:p>
                      <a:pPr algn="ctr">
                        <a:lnSpc>
                          <a:spcPct val="107000"/>
                        </a:lnSpc>
                        <a:spcBef>
                          <a:spcPts val="145"/>
                        </a:spcBef>
                        <a:spcAft>
                          <a:spcPts val="145"/>
                        </a:spcAft>
                      </a:pP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nchor="b"/>
                </a:tc>
                <a:tc gridSpan="5">
                  <a:txBody>
                    <a:bodyPr/>
                    <a:lstStyle/>
                    <a:p>
                      <a:pPr algn="ctr">
                        <a:lnSpc>
                          <a:spcPct val="107000"/>
                        </a:lnSpc>
                        <a:spcBef>
                          <a:spcPts val="145"/>
                        </a:spcBef>
                        <a:spcAft>
                          <a:spcPts val="145"/>
                        </a:spcAft>
                      </a:pPr>
                      <a:r>
                        <a:rPr lang="en-CN" sz="1000" b="1" dirty="0">
                          <a:effectLst/>
                        </a:rPr>
                        <a:t>Contrast</a:t>
                      </a:r>
                      <a:endParaRPr lang="en-CN" sz="1000" b="1" dirty="0">
                        <a:effectLst/>
                        <a:latin typeface="+mn-lt"/>
                        <a:ea typeface="DengXian" panose="02010600030101010101" pitchFamily="2" charset="-122"/>
                        <a:cs typeface="Times New Roman" panose="02020603050405020304" pitchFamily="18" charset="0"/>
                      </a:endParaRPr>
                    </a:p>
                  </a:txBody>
                  <a:tcPr marL="18415" marR="18415" marT="0" marB="0" anchor="b"/>
                </a:tc>
                <a:tc hMerge="1">
                  <a:txBody>
                    <a:bodyPr/>
                    <a:lstStyle/>
                    <a:p>
                      <a:pPr algn="ctr">
                        <a:lnSpc>
                          <a:spcPct val="107000"/>
                        </a:lnSpc>
                        <a:spcBef>
                          <a:spcPts val="145"/>
                        </a:spcBef>
                        <a:spcAft>
                          <a:spcPts val="145"/>
                        </a:spcAft>
                      </a:pP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nchor="b"/>
                </a:tc>
                <a:tc hMerge="1">
                  <a:txBody>
                    <a:bodyPr/>
                    <a:lstStyle/>
                    <a:p>
                      <a:pPr algn="ctr">
                        <a:lnSpc>
                          <a:spcPct val="107000"/>
                        </a:lnSpc>
                        <a:spcBef>
                          <a:spcPts val="145"/>
                        </a:spcBef>
                        <a:spcAft>
                          <a:spcPts val="145"/>
                        </a:spcAft>
                      </a:pP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nchor="b"/>
                </a:tc>
                <a:tc hMerge="1">
                  <a:txBody>
                    <a:bodyPr/>
                    <a:lstStyle/>
                    <a:p>
                      <a:pPr algn="ctr">
                        <a:lnSpc>
                          <a:spcPct val="107000"/>
                        </a:lnSpc>
                        <a:spcBef>
                          <a:spcPts val="145"/>
                        </a:spcBef>
                        <a:spcAft>
                          <a:spcPts val="145"/>
                        </a:spcAft>
                      </a:pP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nchor="b"/>
                </a:tc>
                <a:tc hMerge="1">
                  <a:txBody>
                    <a:bodyPr/>
                    <a:lstStyle/>
                    <a:p>
                      <a:pPr algn="ctr">
                        <a:lnSpc>
                          <a:spcPct val="107000"/>
                        </a:lnSpc>
                        <a:spcBef>
                          <a:spcPts val="145"/>
                        </a:spcBef>
                        <a:spcAft>
                          <a:spcPts val="145"/>
                        </a:spcAft>
                      </a:pP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nchor="b"/>
                </a:tc>
                <a:extLst>
                  <a:ext uri="{0D108BD9-81ED-4DB2-BD59-A6C34878D82A}">
                    <a16:rowId xmlns:a16="http://schemas.microsoft.com/office/drawing/2014/main" val="2258697075"/>
                  </a:ext>
                </a:extLst>
              </a:tr>
              <a:tr h="378703">
                <a:tc>
                  <a:txBody>
                    <a:bodyPr/>
                    <a:lstStyle/>
                    <a:p>
                      <a:pPr algn="ctr">
                        <a:lnSpc>
                          <a:spcPct val="107000"/>
                        </a:lnSpc>
                        <a:spcBef>
                          <a:spcPts val="145"/>
                        </a:spcBef>
                        <a:spcAft>
                          <a:spcPts val="145"/>
                        </a:spcAft>
                      </a:pPr>
                      <a:endParaRPr lang="en-CN" sz="1000" dirty="0">
                        <a:effectLst/>
                        <a:latin typeface="+mn-lt"/>
                        <a:ea typeface="DengXian" panose="02010600030101010101" pitchFamily="2" charset="-122"/>
                        <a:cs typeface="Times New Roman" panose="02020603050405020304" pitchFamily="18" charset="0"/>
                      </a:endParaRPr>
                    </a:p>
                  </a:txBody>
                  <a:tcPr marL="18415" marR="18415" marT="0" marB="0" anchor="b"/>
                </a:tc>
                <a:tc>
                  <a:txBody>
                    <a:bodyPr/>
                    <a:lstStyle/>
                    <a:p>
                      <a:pPr algn="ctr">
                        <a:lnSpc>
                          <a:spcPct val="107000"/>
                        </a:lnSpc>
                        <a:spcBef>
                          <a:spcPts val="145"/>
                        </a:spcBef>
                        <a:spcAft>
                          <a:spcPts val="145"/>
                        </a:spcAft>
                      </a:pPr>
                      <a:r>
                        <a:rPr lang="en-US" sz="1000" b="1" dirty="0">
                          <a:effectLst/>
                        </a:rPr>
                        <a:t>source</a:t>
                      </a:r>
                      <a:endParaRPr lang="en-CN" sz="1000" b="1" dirty="0">
                        <a:effectLst/>
                        <a:latin typeface="+mn-lt"/>
                        <a:ea typeface="DengXian" panose="02010600030101010101" pitchFamily="2" charset="-122"/>
                        <a:cs typeface="Times New Roman" panose="02020603050405020304" pitchFamily="18" charset="0"/>
                      </a:endParaRPr>
                    </a:p>
                  </a:txBody>
                  <a:tcPr marL="18415" marR="18415" marT="0" marB="0" anchor="b"/>
                </a:tc>
                <a:tc>
                  <a:txBody>
                    <a:bodyPr/>
                    <a:lstStyle/>
                    <a:p>
                      <a:pPr algn="ctr">
                        <a:lnSpc>
                          <a:spcPct val="107000"/>
                        </a:lnSpc>
                        <a:spcBef>
                          <a:spcPts val="145"/>
                        </a:spcBef>
                        <a:spcAft>
                          <a:spcPts val="145"/>
                        </a:spcAft>
                      </a:pPr>
                      <a:r>
                        <a:rPr lang="en-US" sz="1000" b="1" dirty="0">
                          <a:effectLst/>
                        </a:rPr>
                        <a:t>Estimate</a:t>
                      </a:r>
                      <a:endParaRPr lang="en-CN" sz="1000" b="1" dirty="0">
                        <a:effectLst/>
                        <a:latin typeface="+mn-lt"/>
                        <a:ea typeface="DengXian" panose="02010600030101010101" pitchFamily="2" charset="-122"/>
                        <a:cs typeface="Times New Roman" panose="02020603050405020304" pitchFamily="18" charset="0"/>
                      </a:endParaRPr>
                    </a:p>
                  </a:txBody>
                  <a:tcPr marL="18415" marR="18415" marT="0" marB="0" anchor="b"/>
                </a:tc>
                <a:tc>
                  <a:txBody>
                    <a:bodyPr/>
                    <a:lstStyle/>
                    <a:p>
                      <a:pPr algn="ctr">
                        <a:lnSpc>
                          <a:spcPct val="107000"/>
                        </a:lnSpc>
                        <a:spcBef>
                          <a:spcPts val="145"/>
                        </a:spcBef>
                        <a:spcAft>
                          <a:spcPts val="145"/>
                        </a:spcAft>
                      </a:pPr>
                      <a:r>
                        <a:rPr lang="en-US" sz="1000" b="1" dirty="0">
                          <a:effectLst/>
                        </a:rPr>
                        <a:t>SE</a:t>
                      </a:r>
                      <a:endParaRPr lang="en-CN" sz="1000" b="1" dirty="0">
                        <a:effectLst/>
                        <a:latin typeface="+mn-lt"/>
                        <a:ea typeface="DengXian" panose="02010600030101010101" pitchFamily="2" charset="-122"/>
                        <a:cs typeface="Times New Roman" panose="02020603050405020304" pitchFamily="18" charset="0"/>
                      </a:endParaRPr>
                    </a:p>
                  </a:txBody>
                  <a:tcPr marL="18415" marR="18415" marT="0" marB="0" anchor="b"/>
                </a:tc>
                <a:tc>
                  <a:txBody>
                    <a:bodyPr/>
                    <a:lstStyle/>
                    <a:p>
                      <a:pPr algn="ctr">
                        <a:lnSpc>
                          <a:spcPct val="107000"/>
                        </a:lnSpc>
                        <a:spcBef>
                          <a:spcPts val="145"/>
                        </a:spcBef>
                        <a:spcAft>
                          <a:spcPts val="145"/>
                        </a:spcAft>
                      </a:pPr>
                      <a:r>
                        <a:rPr lang="en-US" sz="1000" b="1" dirty="0">
                          <a:effectLst/>
                        </a:rPr>
                        <a:t>CI lower</a:t>
                      </a:r>
                      <a:endParaRPr lang="en-CN" sz="1000" b="1" dirty="0">
                        <a:effectLst/>
                        <a:latin typeface="+mn-lt"/>
                        <a:ea typeface="DengXian" panose="02010600030101010101" pitchFamily="2" charset="-122"/>
                        <a:cs typeface="Times New Roman" panose="02020603050405020304" pitchFamily="18" charset="0"/>
                      </a:endParaRPr>
                    </a:p>
                  </a:txBody>
                  <a:tcPr marL="18415" marR="18415" marT="0" marB="0" anchor="b"/>
                </a:tc>
                <a:tc>
                  <a:txBody>
                    <a:bodyPr/>
                    <a:lstStyle/>
                    <a:p>
                      <a:pPr algn="ctr">
                        <a:lnSpc>
                          <a:spcPct val="107000"/>
                        </a:lnSpc>
                        <a:spcBef>
                          <a:spcPts val="145"/>
                        </a:spcBef>
                        <a:spcAft>
                          <a:spcPts val="145"/>
                        </a:spcAft>
                      </a:pPr>
                      <a:r>
                        <a:rPr lang="en-US" sz="1000" b="1" dirty="0">
                          <a:effectLst/>
                        </a:rPr>
                        <a:t>CI upper</a:t>
                      </a:r>
                      <a:endParaRPr lang="en-CN" sz="1000" b="1" dirty="0">
                        <a:effectLst/>
                        <a:latin typeface="+mn-lt"/>
                        <a:ea typeface="DengXian" panose="02010600030101010101" pitchFamily="2" charset="-122"/>
                        <a:cs typeface="Times New Roman" panose="02020603050405020304" pitchFamily="18" charset="0"/>
                      </a:endParaRPr>
                    </a:p>
                  </a:txBody>
                  <a:tcPr marL="18415" marR="18415" marT="0" marB="0" anchor="b"/>
                </a:tc>
                <a:tc>
                  <a:txBody>
                    <a:bodyPr/>
                    <a:lstStyle/>
                    <a:p>
                      <a:pPr algn="ctr">
                        <a:lnSpc>
                          <a:spcPct val="107000"/>
                        </a:lnSpc>
                        <a:spcBef>
                          <a:spcPts val="145"/>
                        </a:spcBef>
                        <a:spcAft>
                          <a:spcPts val="145"/>
                        </a:spcAft>
                      </a:pPr>
                      <a:r>
                        <a:rPr lang="en-US" sz="1000" b="1" dirty="0">
                          <a:effectLst/>
                        </a:rPr>
                        <a:t>Estimate</a:t>
                      </a:r>
                      <a:endParaRPr lang="en-CN" sz="1000" b="1" dirty="0">
                        <a:effectLst/>
                        <a:latin typeface="+mn-lt"/>
                        <a:ea typeface="DengXian" panose="02010600030101010101" pitchFamily="2" charset="-122"/>
                        <a:cs typeface="Times New Roman" panose="02020603050405020304" pitchFamily="18" charset="0"/>
                      </a:endParaRPr>
                    </a:p>
                  </a:txBody>
                  <a:tcPr marL="18415" marR="18415" marT="0" marB="0" anchor="b"/>
                </a:tc>
                <a:tc>
                  <a:txBody>
                    <a:bodyPr/>
                    <a:lstStyle/>
                    <a:p>
                      <a:pPr algn="ctr">
                        <a:lnSpc>
                          <a:spcPct val="107000"/>
                        </a:lnSpc>
                        <a:spcBef>
                          <a:spcPts val="145"/>
                        </a:spcBef>
                        <a:spcAft>
                          <a:spcPts val="145"/>
                        </a:spcAft>
                      </a:pPr>
                      <a:r>
                        <a:rPr lang="en-US" sz="1000" b="1" dirty="0">
                          <a:effectLst/>
                        </a:rPr>
                        <a:t>SE</a:t>
                      </a:r>
                      <a:endParaRPr lang="en-CN" sz="1000" b="1" dirty="0">
                        <a:effectLst/>
                        <a:latin typeface="+mn-lt"/>
                        <a:ea typeface="DengXian" panose="02010600030101010101" pitchFamily="2" charset="-122"/>
                        <a:cs typeface="Times New Roman" panose="02020603050405020304" pitchFamily="18" charset="0"/>
                      </a:endParaRPr>
                    </a:p>
                  </a:txBody>
                  <a:tcPr marL="18415" marR="18415" marT="0" marB="0" anchor="b"/>
                </a:tc>
                <a:tc>
                  <a:txBody>
                    <a:bodyPr/>
                    <a:lstStyle/>
                    <a:p>
                      <a:pPr algn="ctr">
                        <a:lnSpc>
                          <a:spcPct val="107000"/>
                        </a:lnSpc>
                        <a:spcBef>
                          <a:spcPts val="145"/>
                        </a:spcBef>
                        <a:spcAft>
                          <a:spcPts val="145"/>
                        </a:spcAft>
                      </a:pPr>
                      <a:r>
                        <a:rPr lang="en-US" sz="1000" b="1" dirty="0">
                          <a:effectLst/>
                        </a:rPr>
                        <a:t>CI lower</a:t>
                      </a:r>
                      <a:endParaRPr lang="en-CN" sz="1000" b="1" dirty="0">
                        <a:effectLst/>
                        <a:latin typeface="+mn-lt"/>
                        <a:ea typeface="DengXian" panose="02010600030101010101" pitchFamily="2" charset="-122"/>
                        <a:cs typeface="Times New Roman" panose="02020603050405020304" pitchFamily="18" charset="0"/>
                      </a:endParaRPr>
                    </a:p>
                  </a:txBody>
                  <a:tcPr marL="18415" marR="18415" marT="0" marB="0" anchor="b"/>
                </a:tc>
                <a:tc>
                  <a:txBody>
                    <a:bodyPr/>
                    <a:lstStyle/>
                    <a:p>
                      <a:pPr algn="ctr">
                        <a:lnSpc>
                          <a:spcPct val="107000"/>
                        </a:lnSpc>
                        <a:spcBef>
                          <a:spcPts val="145"/>
                        </a:spcBef>
                        <a:spcAft>
                          <a:spcPts val="145"/>
                        </a:spcAft>
                      </a:pPr>
                      <a:r>
                        <a:rPr lang="en-US" sz="1000" b="1" dirty="0">
                          <a:effectLst/>
                        </a:rPr>
                        <a:t>CI upper</a:t>
                      </a:r>
                      <a:endParaRPr lang="en-CN" sz="1000" b="1" dirty="0">
                        <a:effectLst/>
                        <a:latin typeface="+mn-lt"/>
                        <a:ea typeface="DengXian" panose="02010600030101010101" pitchFamily="2" charset="-122"/>
                        <a:cs typeface="Times New Roman" panose="02020603050405020304" pitchFamily="18" charset="0"/>
                      </a:endParaRPr>
                    </a:p>
                  </a:txBody>
                  <a:tcPr marL="18415" marR="18415" marT="0" marB="0" anchor="b"/>
                </a:tc>
                <a:tc>
                  <a:txBody>
                    <a:bodyPr/>
                    <a:lstStyle/>
                    <a:p>
                      <a:pPr algn="ctr">
                        <a:lnSpc>
                          <a:spcPct val="107000"/>
                        </a:lnSpc>
                        <a:spcBef>
                          <a:spcPts val="145"/>
                        </a:spcBef>
                        <a:spcAft>
                          <a:spcPts val="145"/>
                        </a:spcAft>
                      </a:pPr>
                      <a:r>
                        <a:rPr lang="en-US" sz="1000" b="1" dirty="0">
                          <a:effectLst/>
                        </a:rPr>
                        <a:t>P</a:t>
                      </a:r>
                      <a:endParaRPr lang="en-CN" sz="1000" b="1" dirty="0">
                        <a:effectLst/>
                        <a:latin typeface="+mn-lt"/>
                        <a:ea typeface="DengXian" panose="02010600030101010101" pitchFamily="2" charset="-122"/>
                        <a:cs typeface="Times New Roman" panose="02020603050405020304" pitchFamily="18" charset="0"/>
                      </a:endParaRPr>
                    </a:p>
                  </a:txBody>
                  <a:tcPr marL="18415" marR="18415" marT="0" marB="0" anchor="b"/>
                </a:tc>
                <a:extLst>
                  <a:ext uri="{0D108BD9-81ED-4DB2-BD59-A6C34878D82A}">
                    <a16:rowId xmlns:a16="http://schemas.microsoft.com/office/drawing/2014/main" val="825324887"/>
                  </a:ext>
                </a:extLst>
              </a:tr>
              <a:tr h="358871">
                <a:tc rowSpan="2">
                  <a:txBody>
                    <a:bodyPr/>
                    <a:lstStyle/>
                    <a:p>
                      <a:pPr>
                        <a:lnSpc>
                          <a:spcPct val="107000"/>
                        </a:lnSpc>
                        <a:spcBef>
                          <a:spcPts val="145"/>
                        </a:spcBef>
                        <a:spcAft>
                          <a:spcPts val="145"/>
                        </a:spcAft>
                      </a:pPr>
                      <a:r>
                        <a:rPr lang="en-US" sz="950" dirty="0" err="1">
                          <a:effectLst/>
                        </a:rPr>
                        <a:t>Genmod</a:t>
                      </a:r>
                      <a:r>
                        <a:rPr lang="en-US" sz="950" dirty="0">
                          <a:effectLst/>
                        </a:rPr>
                        <a:t> </a:t>
                      </a:r>
                      <a:r>
                        <a:rPr lang="en-US" sz="950" dirty="0" err="1">
                          <a:effectLst/>
                        </a:rPr>
                        <a:t>lsmeans</a:t>
                      </a:r>
                      <a:r>
                        <a:rPr lang="en-US" sz="950" dirty="0">
                          <a:effectLst/>
                        </a:rPr>
                        <a:t> </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950" dirty="0">
                          <a:effectLst/>
                        </a:rPr>
                        <a:t>non-skim</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950" dirty="0">
                          <a:effectLst/>
                        </a:rPr>
                        <a:t>-0.8575</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950" dirty="0">
                          <a:effectLst/>
                        </a:rPr>
                        <a:t>2.0994</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950" dirty="0">
                          <a:effectLst/>
                        </a:rPr>
                        <a:t>-4.9723</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950" dirty="0">
                          <a:effectLst/>
                        </a:rPr>
                        <a:t>3.2572</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rowSpan="2">
                  <a:txBody>
                    <a:bodyPr/>
                    <a:lstStyle/>
                    <a:p>
                      <a:pPr algn="r">
                        <a:lnSpc>
                          <a:spcPct val="107000"/>
                        </a:lnSpc>
                        <a:spcBef>
                          <a:spcPts val="145"/>
                        </a:spcBef>
                        <a:spcAft>
                          <a:spcPts val="145"/>
                        </a:spcAft>
                      </a:pPr>
                      <a:r>
                        <a:rPr lang="en-US" sz="800" dirty="0">
                          <a:effectLst/>
                        </a:rPr>
                        <a:t>6.9724</a:t>
                      </a:r>
                      <a:endParaRPr lang="en-CN" sz="8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rowSpan="2">
                  <a:txBody>
                    <a:bodyPr/>
                    <a:lstStyle/>
                    <a:p>
                      <a:pPr algn="r">
                        <a:lnSpc>
                          <a:spcPct val="107000"/>
                        </a:lnSpc>
                        <a:spcBef>
                          <a:spcPts val="145"/>
                        </a:spcBef>
                        <a:spcAft>
                          <a:spcPts val="145"/>
                        </a:spcAft>
                      </a:pPr>
                      <a:r>
                        <a:rPr lang="en-US" sz="800" dirty="0">
                          <a:effectLst/>
                        </a:rPr>
                        <a:t>4.3057</a:t>
                      </a:r>
                      <a:endParaRPr lang="en-CN" sz="8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rowSpan="2">
                  <a:txBody>
                    <a:bodyPr/>
                    <a:lstStyle/>
                    <a:p>
                      <a:pPr algn="r">
                        <a:lnSpc>
                          <a:spcPct val="107000"/>
                        </a:lnSpc>
                        <a:spcBef>
                          <a:spcPts val="145"/>
                        </a:spcBef>
                        <a:spcAft>
                          <a:spcPts val="145"/>
                        </a:spcAft>
                      </a:pPr>
                      <a:r>
                        <a:rPr lang="en-US" sz="800" dirty="0">
                          <a:effectLst/>
                        </a:rPr>
                        <a:t>-1.4666</a:t>
                      </a:r>
                      <a:endParaRPr lang="en-CN" sz="8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rowSpan="2">
                  <a:txBody>
                    <a:bodyPr/>
                    <a:lstStyle/>
                    <a:p>
                      <a:pPr algn="r">
                        <a:lnSpc>
                          <a:spcPct val="107000"/>
                        </a:lnSpc>
                        <a:spcBef>
                          <a:spcPts val="145"/>
                        </a:spcBef>
                        <a:spcAft>
                          <a:spcPts val="145"/>
                        </a:spcAft>
                      </a:pPr>
                      <a:r>
                        <a:rPr lang="en-US" sz="800" dirty="0">
                          <a:effectLst/>
                        </a:rPr>
                        <a:t>15.4114</a:t>
                      </a:r>
                      <a:endParaRPr lang="en-CN" sz="8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rowSpan="2">
                  <a:txBody>
                    <a:bodyPr/>
                    <a:lstStyle/>
                    <a:p>
                      <a:pPr algn="r">
                        <a:lnSpc>
                          <a:spcPct val="107000"/>
                        </a:lnSpc>
                        <a:spcBef>
                          <a:spcPts val="145"/>
                        </a:spcBef>
                        <a:spcAft>
                          <a:spcPts val="145"/>
                        </a:spcAft>
                      </a:pPr>
                      <a:r>
                        <a:rPr lang="en-US" sz="800" dirty="0">
                          <a:effectLst/>
                        </a:rPr>
                        <a:t>0.1054</a:t>
                      </a:r>
                      <a:endParaRPr lang="en-CN" sz="8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extLst>
                  <a:ext uri="{0D108BD9-81ED-4DB2-BD59-A6C34878D82A}">
                    <a16:rowId xmlns:a16="http://schemas.microsoft.com/office/drawing/2014/main" val="3262740292"/>
                  </a:ext>
                </a:extLst>
              </a:tr>
              <a:tr h="358871">
                <a:tc vMerge="1">
                  <a:txBody>
                    <a:bodyPr/>
                    <a:lstStyle/>
                    <a:p>
                      <a:pPr>
                        <a:lnSpc>
                          <a:spcPct val="107000"/>
                        </a:lnSpc>
                        <a:spcBef>
                          <a:spcPts val="145"/>
                        </a:spcBef>
                        <a:spcAft>
                          <a:spcPts val="145"/>
                        </a:spcAft>
                      </a:pP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950">
                          <a:effectLst/>
                        </a:rPr>
                        <a:t>skim</a:t>
                      </a:r>
                      <a:endParaRPr lang="en-CN" sz="100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950">
                          <a:effectLst/>
                        </a:rPr>
                        <a:t>6.1149</a:t>
                      </a:r>
                      <a:endParaRPr lang="en-CN" sz="100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950">
                          <a:effectLst/>
                        </a:rPr>
                        <a:t>4.1139</a:t>
                      </a:r>
                      <a:endParaRPr lang="en-CN" sz="100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950">
                          <a:effectLst/>
                        </a:rPr>
                        <a:t>-1.9483</a:t>
                      </a:r>
                      <a:endParaRPr lang="en-CN" sz="100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950" dirty="0">
                          <a:effectLst/>
                        </a:rPr>
                        <a:t>14.1780</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6.9724</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4.3057</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-1.4666</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15.4114</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0.1054</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extLst>
                  <a:ext uri="{0D108BD9-81ED-4DB2-BD59-A6C34878D82A}">
                    <a16:rowId xmlns:a16="http://schemas.microsoft.com/office/drawing/2014/main" val="736115860"/>
                  </a:ext>
                </a:extLst>
              </a:tr>
              <a:tr h="358871">
                <a:tc rowSpan="2">
                  <a:txBody>
                    <a:bodyPr/>
                    <a:lstStyle/>
                    <a:p>
                      <a:pPr>
                        <a:lnSpc>
                          <a:spcPct val="107000"/>
                        </a:lnSpc>
                        <a:spcBef>
                          <a:spcPts val="145"/>
                        </a:spcBef>
                        <a:spcAft>
                          <a:spcPts val="145"/>
                        </a:spcAft>
                      </a:pPr>
                      <a:r>
                        <a:rPr lang="en-US" sz="950" dirty="0" err="1">
                          <a:effectLst/>
                        </a:rPr>
                        <a:t>Genmod</a:t>
                      </a:r>
                      <a:r>
                        <a:rPr lang="en-US" sz="950" dirty="0">
                          <a:effectLst/>
                        </a:rPr>
                        <a:t> </a:t>
                      </a:r>
                    </a:p>
                    <a:p>
                      <a:pPr>
                        <a:lnSpc>
                          <a:spcPct val="107000"/>
                        </a:lnSpc>
                        <a:spcBef>
                          <a:spcPts val="145"/>
                        </a:spcBef>
                        <a:spcAft>
                          <a:spcPts val="145"/>
                        </a:spcAft>
                      </a:pPr>
                      <a:r>
                        <a:rPr lang="en-US" sz="950" dirty="0" err="1">
                          <a:effectLst/>
                        </a:rPr>
                        <a:t>lsmeans</a:t>
                      </a:r>
                      <a:r>
                        <a:rPr lang="en-US" sz="950" dirty="0">
                          <a:effectLst/>
                        </a:rPr>
                        <a:t> om</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950">
                          <a:effectLst/>
                        </a:rPr>
                        <a:t>non-skim</a:t>
                      </a:r>
                      <a:endParaRPr lang="en-CN" sz="100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950" dirty="0">
                          <a:effectLst/>
                        </a:rPr>
                        <a:t>-0.8549</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950" dirty="0">
                          <a:effectLst/>
                        </a:rPr>
                        <a:t>1.7258</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950" dirty="0">
                          <a:effectLst/>
                        </a:rPr>
                        <a:t>-4.2375</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950" dirty="0">
                          <a:effectLst/>
                        </a:rPr>
                        <a:t>2.5276</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rowSpan="2">
                  <a:txBody>
                    <a:bodyPr/>
                    <a:lstStyle/>
                    <a:p>
                      <a:pPr algn="r">
                        <a:lnSpc>
                          <a:spcPct val="107000"/>
                        </a:lnSpc>
                        <a:spcBef>
                          <a:spcPts val="145"/>
                        </a:spcBef>
                        <a:spcAft>
                          <a:spcPts val="145"/>
                        </a:spcAft>
                      </a:pPr>
                      <a:r>
                        <a:rPr lang="en-US" sz="800" dirty="0">
                          <a:effectLst/>
                        </a:rPr>
                        <a:t> 6.9724</a:t>
                      </a:r>
                      <a:endParaRPr lang="en-CN" sz="8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rowSpan="2">
                  <a:txBody>
                    <a:bodyPr/>
                    <a:lstStyle/>
                    <a:p>
                      <a:pPr algn="r">
                        <a:lnSpc>
                          <a:spcPct val="107000"/>
                        </a:lnSpc>
                        <a:spcBef>
                          <a:spcPts val="145"/>
                        </a:spcBef>
                        <a:spcAft>
                          <a:spcPts val="145"/>
                        </a:spcAft>
                      </a:pPr>
                      <a:r>
                        <a:rPr lang="en-US" sz="800" dirty="0">
                          <a:effectLst/>
                        </a:rPr>
                        <a:t> 4.3057</a:t>
                      </a:r>
                      <a:endParaRPr lang="en-CN" sz="8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rowSpan="2">
                  <a:txBody>
                    <a:bodyPr/>
                    <a:lstStyle/>
                    <a:p>
                      <a:pPr algn="r">
                        <a:lnSpc>
                          <a:spcPct val="107000"/>
                        </a:lnSpc>
                        <a:spcBef>
                          <a:spcPts val="145"/>
                        </a:spcBef>
                        <a:spcAft>
                          <a:spcPts val="145"/>
                        </a:spcAft>
                      </a:pPr>
                      <a:r>
                        <a:rPr lang="en-US" sz="800" dirty="0">
                          <a:effectLst/>
                        </a:rPr>
                        <a:t> -1.4666</a:t>
                      </a:r>
                      <a:endParaRPr lang="en-CN" sz="8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rowSpan="2">
                  <a:txBody>
                    <a:bodyPr/>
                    <a:lstStyle/>
                    <a:p>
                      <a:pPr algn="r">
                        <a:lnSpc>
                          <a:spcPct val="107000"/>
                        </a:lnSpc>
                        <a:spcBef>
                          <a:spcPts val="145"/>
                        </a:spcBef>
                        <a:spcAft>
                          <a:spcPts val="145"/>
                        </a:spcAft>
                      </a:pPr>
                      <a:r>
                        <a:rPr lang="en-US" sz="800" dirty="0">
                          <a:effectLst/>
                        </a:rPr>
                        <a:t> 15.4114</a:t>
                      </a:r>
                      <a:endParaRPr lang="en-CN" sz="8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rowSpan="2">
                  <a:txBody>
                    <a:bodyPr/>
                    <a:lstStyle/>
                    <a:p>
                      <a:pPr algn="r">
                        <a:lnSpc>
                          <a:spcPct val="107000"/>
                        </a:lnSpc>
                        <a:spcBef>
                          <a:spcPts val="145"/>
                        </a:spcBef>
                        <a:spcAft>
                          <a:spcPts val="145"/>
                        </a:spcAft>
                      </a:pPr>
                      <a:r>
                        <a:rPr lang="en-US" sz="800" dirty="0">
                          <a:effectLst/>
                        </a:rPr>
                        <a:t> 0.1054</a:t>
                      </a:r>
                      <a:endParaRPr lang="en-CN" sz="8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extLst>
                  <a:ext uri="{0D108BD9-81ED-4DB2-BD59-A6C34878D82A}">
                    <a16:rowId xmlns:a16="http://schemas.microsoft.com/office/drawing/2014/main" val="3783443025"/>
                  </a:ext>
                </a:extLst>
              </a:tr>
              <a:tr h="358871">
                <a:tc vMerge="1">
                  <a:txBody>
                    <a:bodyPr/>
                    <a:lstStyle/>
                    <a:p>
                      <a:pPr>
                        <a:lnSpc>
                          <a:spcPct val="107000"/>
                        </a:lnSpc>
                        <a:spcBef>
                          <a:spcPts val="145"/>
                        </a:spcBef>
                        <a:spcAft>
                          <a:spcPts val="145"/>
                        </a:spcAft>
                      </a:pP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950">
                          <a:effectLst/>
                        </a:rPr>
                        <a:t>skim</a:t>
                      </a:r>
                      <a:endParaRPr lang="en-CN" sz="100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950">
                          <a:effectLst/>
                        </a:rPr>
                        <a:t>6.1175</a:t>
                      </a:r>
                      <a:endParaRPr lang="en-CN" sz="100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950">
                          <a:effectLst/>
                        </a:rPr>
                        <a:t>3.8601</a:t>
                      </a:r>
                      <a:endParaRPr lang="en-CN" sz="100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950">
                          <a:effectLst/>
                        </a:rPr>
                        <a:t>-1.4482</a:t>
                      </a:r>
                      <a:endParaRPr lang="en-CN" sz="100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950" dirty="0">
                          <a:effectLst/>
                        </a:rPr>
                        <a:t>13.6832</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6.9724</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4.3057</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-1.4666</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15.4114</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0.1054</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extLst>
                  <a:ext uri="{0D108BD9-81ED-4DB2-BD59-A6C34878D82A}">
                    <a16:rowId xmlns:a16="http://schemas.microsoft.com/office/drawing/2014/main" val="1794969779"/>
                  </a:ext>
                </a:extLst>
              </a:tr>
            </a:tbl>
          </a:graphicData>
        </a:graphic>
      </p:graphicFrame>
      <p:graphicFrame>
        <p:nvGraphicFramePr>
          <p:cNvPr id="6" name="Table 5">
            <a:extLst>
              <a:ext uri="{FF2B5EF4-FFF2-40B4-BE49-F238E27FC236}">
                <a16:creationId xmlns:a16="http://schemas.microsoft.com/office/drawing/2014/main" id="{F6E89623-25DE-9125-9F47-015B0F252207}"/>
              </a:ext>
            </a:extLst>
          </p:cNvPr>
          <p:cNvGraphicFramePr>
            <a:graphicFrameLocks noGrp="1"/>
          </p:cNvGraphicFramePr>
          <p:nvPr>
            <p:extLst>
              <p:ext uri="{D42A27DB-BD31-4B8C-83A1-F6EECF244321}">
                <p14:modId xmlns:p14="http://schemas.microsoft.com/office/powerpoint/2010/main" val="3598663809"/>
              </p:ext>
            </p:extLst>
          </p:nvPr>
        </p:nvGraphicFramePr>
        <p:xfrm>
          <a:off x="20193" y="2678107"/>
          <a:ext cx="5846681" cy="1453992"/>
        </p:xfrm>
        <a:graphic>
          <a:graphicData uri="http://schemas.openxmlformats.org/drawingml/2006/table">
            <a:tbl>
              <a:tblPr firstCol="1" bandRow="1">
                <a:tableStyleId>{793D81CF-94F2-401A-BA57-92F5A7B2D0C5}</a:tableStyleId>
              </a:tblPr>
              <a:tblGrid>
                <a:gridCol w="729615">
                  <a:extLst>
                    <a:ext uri="{9D8B030D-6E8A-4147-A177-3AD203B41FA5}">
                      <a16:colId xmlns:a16="http://schemas.microsoft.com/office/drawing/2014/main" val="284044889"/>
                    </a:ext>
                  </a:extLst>
                </a:gridCol>
                <a:gridCol w="443098">
                  <a:extLst>
                    <a:ext uri="{9D8B030D-6E8A-4147-A177-3AD203B41FA5}">
                      <a16:colId xmlns:a16="http://schemas.microsoft.com/office/drawing/2014/main" val="2949480465"/>
                    </a:ext>
                  </a:extLst>
                </a:gridCol>
                <a:gridCol w="560465">
                  <a:extLst>
                    <a:ext uri="{9D8B030D-6E8A-4147-A177-3AD203B41FA5}">
                      <a16:colId xmlns:a16="http://schemas.microsoft.com/office/drawing/2014/main" val="2462640148"/>
                    </a:ext>
                  </a:extLst>
                </a:gridCol>
                <a:gridCol w="422673">
                  <a:extLst>
                    <a:ext uri="{9D8B030D-6E8A-4147-A177-3AD203B41FA5}">
                      <a16:colId xmlns:a16="http://schemas.microsoft.com/office/drawing/2014/main" val="1494532463"/>
                    </a:ext>
                  </a:extLst>
                </a:gridCol>
                <a:gridCol w="420327">
                  <a:extLst>
                    <a:ext uri="{9D8B030D-6E8A-4147-A177-3AD203B41FA5}">
                      <a16:colId xmlns:a16="http://schemas.microsoft.com/office/drawing/2014/main" val="4145327996"/>
                    </a:ext>
                  </a:extLst>
                </a:gridCol>
                <a:gridCol w="607985">
                  <a:extLst>
                    <a:ext uri="{9D8B030D-6E8A-4147-A177-3AD203B41FA5}">
                      <a16:colId xmlns:a16="http://schemas.microsoft.com/office/drawing/2014/main" val="1647522965"/>
                    </a:ext>
                  </a:extLst>
                </a:gridCol>
                <a:gridCol w="610781">
                  <a:extLst>
                    <a:ext uri="{9D8B030D-6E8A-4147-A177-3AD203B41FA5}">
                      <a16:colId xmlns:a16="http://schemas.microsoft.com/office/drawing/2014/main" val="3550098381"/>
                    </a:ext>
                  </a:extLst>
                </a:gridCol>
                <a:gridCol w="730191">
                  <a:extLst>
                    <a:ext uri="{9D8B030D-6E8A-4147-A177-3AD203B41FA5}">
                      <a16:colId xmlns:a16="http://schemas.microsoft.com/office/drawing/2014/main" val="4175495158"/>
                    </a:ext>
                  </a:extLst>
                </a:gridCol>
                <a:gridCol w="419814">
                  <a:extLst>
                    <a:ext uri="{9D8B030D-6E8A-4147-A177-3AD203B41FA5}">
                      <a16:colId xmlns:a16="http://schemas.microsoft.com/office/drawing/2014/main" val="2657139364"/>
                    </a:ext>
                  </a:extLst>
                </a:gridCol>
                <a:gridCol w="387211">
                  <a:extLst>
                    <a:ext uri="{9D8B030D-6E8A-4147-A177-3AD203B41FA5}">
                      <a16:colId xmlns:a16="http://schemas.microsoft.com/office/drawing/2014/main" val="814813265"/>
                    </a:ext>
                  </a:extLst>
                </a:gridCol>
                <a:gridCol w="514521">
                  <a:extLst>
                    <a:ext uri="{9D8B030D-6E8A-4147-A177-3AD203B41FA5}">
                      <a16:colId xmlns:a16="http://schemas.microsoft.com/office/drawing/2014/main" val="3695997802"/>
                    </a:ext>
                  </a:extLst>
                </a:gridCol>
              </a:tblGrid>
              <a:tr h="363498">
                <a:tc rowSpan="4">
                  <a:txBody>
                    <a:bodyPr/>
                    <a:lstStyle/>
                    <a:p>
                      <a:r>
                        <a:rPr lang="en-US" sz="1000" kern="100" dirty="0">
                          <a:effectLst/>
                        </a:rPr>
                        <a:t>Type=</a:t>
                      </a:r>
                    </a:p>
                    <a:p>
                      <a:r>
                        <a:rPr lang="en-US" sz="1000" kern="100" dirty="0">
                          <a:effectLst/>
                        </a:rPr>
                        <a:t>“response”</a:t>
                      </a:r>
                      <a:endParaRPr lang="en-CN"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r>
                        <a:rPr lang="en-US" sz="1000" kern="100" dirty="0">
                          <a:solidFill>
                            <a:schemeClr val="tx1"/>
                          </a:solidFill>
                          <a:effectLst/>
                        </a:rPr>
                        <a:t>Equal</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000" kern="100" dirty="0">
                          <a:solidFill>
                            <a:schemeClr val="tx1"/>
                          </a:solidFill>
                          <a:effectLst/>
                        </a:rPr>
                        <a:t>Non-skim</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900" kern="100" dirty="0">
                          <a:solidFill>
                            <a:schemeClr val="tx1"/>
                          </a:solidFill>
                          <a:effectLst/>
                        </a:rPr>
                        <a:t>0.298</a:t>
                      </a:r>
                      <a:endParaRPr lang="en-CN" sz="9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900" kern="100" dirty="0">
                          <a:solidFill>
                            <a:schemeClr val="tx1"/>
                          </a:solidFill>
                          <a:effectLst/>
                        </a:rPr>
                        <a:t>0.439</a:t>
                      </a:r>
                      <a:endParaRPr lang="en-CN" sz="9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900" kern="100" dirty="0">
                          <a:solidFill>
                            <a:schemeClr val="tx1"/>
                          </a:solidFill>
                          <a:effectLst/>
                        </a:rPr>
                        <a:t>0.0069</a:t>
                      </a:r>
                      <a:endParaRPr lang="en-CN" sz="9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900" kern="100" dirty="0">
                          <a:solidFill>
                            <a:schemeClr val="tx1"/>
                          </a:solidFill>
                          <a:effectLst/>
                        </a:rPr>
                        <a:t>0.963</a:t>
                      </a:r>
                      <a:endParaRPr lang="en-CN" sz="9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r>
                        <a:rPr lang="en-US" sz="1000" kern="100" dirty="0">
                          <a:solidFill>
                            <a:schemeClr val="tx1"/>
                          </a:solidFill>
                          <a:effectLst/>
                        </a:rPr>
                        <a:t>1067</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r>
                        <a:rPr lang="en-US" sz="1000" kern="100" dirty="0">
                          <a:solidFill>
                            <a:schemeClr val="tx1"/>
                          </a:solidFill>
                          <a:effectLst/>
                        </a:rPr>
                        <a:t>4593</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r>
                        <a:rPr lang="en-US" sz="1000" kern="100" dirty="0">
                          <a:solidFill>
                            <a:schemeClr val="tx1"/>
                          </a:solidFill>
                          <a:effectLst/>
                        </a:rPr>
                        <a:t>1.62</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r>
                        <a:rPr lang="en-US" sz="1000" kern="100" dirty="0">
                          <a:solidFill>
                            <a:schemeClr val="tx1"/>
                          </a:solidFill>
                          <a:effectLst/>
                        </a:rPr>
                        <a:t>0.1053</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86770993"/>
                  </a:ext>
                </a:extLst>
              </a:tr>
              <a:tr h="363498">
                <a:tc vMerge="1">
                  <a:txBody>
                    <a:bodyPr/>
                    <a:lstStyle/>
                    <a:p>
                      <a:endParaRPr lang="en-CN"/>
                    </a:p>
                  </a:txBody>
                  <a:tcPr/>
                </a:tc>
                <a:tc vMerge="1">
                  <a:txBody>
                    <a:bodyPr/>
                    <a:lstStyle/>
                    <a:p>
                      <a:endParaRPr lang="en-CN"/>
                    </a:p>
                  </a:txBody>
                  <a:tcPr/>
                </a:tc>
                <a:tc>
                  <a:txBody>
                    <a:bodyPr/>
                    <a:lstStyle/>
                    <a:p>
                      <a:r>
                        <a:rPr lang="en-US" sz="1000" kern="100">
                          <a:solidFill>
                            <a:schemeClr val="tx1"/>
                          </a:solidFill>
                          <a:effectLst/>
                        </a:rPr>
                        <a:t>Skim</a:t>
                      </a:r>
                      <a:endParaRPr lang="en-CN" sz="10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900" kern="100" dirty="0">
                          <a:solidFill>
                            <a:schemeClr val="tx1"/>
                          </a:solidFill>
                          <a:effectLst/>
                        </a:rPr>
                        <a:t>0.998</a:t>
                      </a:r>
                      <a:endParaRPr lang="en-CN" sz="9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900" kern="100" dirty="0">
                          <a:solidFill>
                            <a:schemeClr val="tx1"/>
                          </a:solidFill>
                          <a:effectLst/>
                        </a:rPr>
                        <a:t>0.009</a:t>
                      </a:r>
                      <a:endParaRPr lang="en-CN" sz="9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900" kern="100" dirty="0">
                          <a:solidFill>
                            <a:schemeClr val="tx1"/>
                          </a:solidFill>
                          <a:effectLst/>
                        </a:rPr>
                        <a:t>0.1249</a:t>
                      </a:r>
                      <a:endParaRPr lang="en-CN" sz="9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900" kern="100" dirty="0">
                          <a:solidFill>
                            <a:schemeClr val="tx1"/>
                          </a:solidFill>
                          <a:effectLst/>
                        </a:rPr>
                        <a:t>1.000</a:t>
                      </a:r>
                      <a:endParaRPr lang="en-CN" sz="9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CN"/>
                    </a:p>
                  </a:txBody>
                  <a:tcPr/>
                </a:tc>
                <a:tc vMerge="1">
                  <a:txBody>
                    <a:bodyPr/>
                    <a:lstStyle/>
                    <a:p>
                      <a:endParaRPr lang="en-CN"/>
                    </a:p>
                  </a:txBody>
                  <a:tcPr/>
                </a:tc>
                <a:tc vMerge="1">
                  <a:txBody>
                    <a:bodyPr/>
                    <a:lstStyle/>
                    <a:p>
                      <a:endParaRPr lang="en-CN"/>
                    </a:p>
                  </a:txBody>
                  <a:tcPr/>
                </a:tc>
                <a:tc vMerge="1">
                  <a:txBody>
                    <a:bodyPr/>
                    <a:lstStyle/>
                    <a:p>
                      <a:endParaRPr lang="en-CN"/>
                    </a:p>
                  </a:txBody>
                  <a:tcPr/>
                </a:tc>
                <a:extLst>
                  <a:ext uri="{0D108BD9-81ED-4DB2-BD59-A6C34878D82A}">
                    <a16:rowId xmlns:a16="http://schemas.microsoft.com/office/drawing/2014/main" val="1147866036"/>
                  </a:ext>
                </a:extLst>
              </a:tr>
              <a:tr h="363498">
                <a:tc vMerge="1">
                  <a:txBody>
                    <a:bodyPr/>
                    <a:lstStyle/>
                    <a:p>
                      <a:endParaRPr lang="en-CN"/>
                    </a:p>
                  </a:txBody>
                  <a:tcPr/>
                </a:tc>
                <a:tc rowSpan="2">
                  <a:txBody>
                    <a:bodyPr/>
                    <a:lstStyle/>
                    <a:p>
                      <a:r>
                        <a:rPr lang="en-US" sz="1000" kern="100" dirty="0">
                          <a:solidFill>
                            <a:schemeClr val="tx1"/>
                          </a:solidFill>
                          <a:effectLst/>
                        </a:rPr>
                        <a:t>Prop</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000" kern="100" dirty="0">
                          <a:solidFill>
                            <a:schemeClr val="tx1"/>
                          </a:solidFill>
                          <a:effectLst/>
                        </a:rPr>
                        <a:t>Non-skim</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900" kern="100" dirty="0">
                          <a:solidFill>
                            <a:schemeClr val="tx1"/>
                          </a:solidFill>
                          <a:effectLst/>
                        </a:rPr>
                        <a:t>0.298</a:t>
                      </a:r>
                      <a:endParaRPr lang="en-CN" sz="9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900" kern="100" dirty="0">
                          <a:solidFill>
                            <a:schemeClr val="tx1"/>
                          </a:solidFill>
                          <a:effectLst/>
                        </a:rPr>
                        <a:t>0.361</a:t>
                      </a:r>
                      <a:endParaRPr lang="en-CN" sz="9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900" kern="100" dirty="0">
                          <a:solidFill>
                            <a:schemeClr val="tx1"/>
                          </a:solidFill>
                          <a:effectLst/>
                        </a:rPr>
                        <a:t>0.0142</a:t>
                      </a:r>
                      <a:endParaRPr lang="en-CN" sz="9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900" kern="100" dirty="0">
                          <a:solidFill>
                            <a:schemeClr val="tx1"/>
                          </a:solidFill>
                          <a:effectLst/>
                        </a:rPr>
                        <a:t>0.926</a:t>
                      </a:r>
                      <a:endParaRPr lang="en-CN" sz="9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r>
                        <a:rPr lang="en-US" sz="1000" kern="100" dirty="0">
                          <a:solidFill>
                            <a:schemeClr val="tx1"/>
                          </a:solidFill>
                          <a:effectLst/>
                        </a:rPr>
                        <a:t>1067</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r>
                        <a:rPr lang="en-US" sz="1000" kern="100" dirty="0">
                          <a:solidFill>
                            <a:schemeClr val="tx1"/>
                          </a:solidFill>
                          <a:effectLst/>
                        </a:rPr>
                        <a:t>4593</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r>
                        <a:rPr lang="en-US" sz="1000" kern="100" dirty="0">
                          <a:solidFill>
                            <a:schemeClr val="tx1"/>
                          </a:solidFill>
                          <a:effectLst/>
                        </a:rPr>
                        <a:t>1.62</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r>
                        <a:rPr lang="en-US" sz="1000" kern="100" dirty="0">
                          <a:solidFill>
                            <a:schemeClr val="tx1"/>
                          </a:solidFill>
                          <a:effectLst/>
                        </a:rPr>
                        <a:t>0.1053</a:t>
                      </a:r>
                      <a:endParaRPr lang="en-CN" sz="1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18262289"/>
                  </a:ext>
                </a:extLst>
              </a:tr>
              <a:tr h="363498">
                <a:tc vMerge="1">
                  <a:txBody>
                    <a:bodyPr/>
                    <a:lstStyle/>
                    <a:p>
                      <a:endParaRPr lang="en-CN"/>
                    </a:p>
                  </a:txBody>
                  <a:tcPr/>
                </a:tc>
                <a:tc vMerge="1">
                  <a:txBody>
                    <a:bodyPr/>
                    <a:lstStyle/>
                    <a:p>
                      <a:endParaRPr lang="en-CN"/>
                    </a:p>
                  </a:txBody>
                  <a:tcPr/>
                </a:tc>
                <a:tc>
                  <a:txBody>
                    <a:bodyPr/>
                    <a:lstStyle/>
                    <a:p>
                      <a:r>
                        <a:rPr lang="en-US" sz="1000" kern="100">
                          <a:solidFill>
                            <a:schemeClr val="tx1"/>
                          </a:solidFill>
                          <a:effectLst/>
                        </a:rPr>
                        <a:t>Skim</a:t>
                      </a:r>
                      <a:endParaRPr lang="en-CN" sz="10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900" kern="100" dirty="0">
                          <a:solidFill>
                            <a:schemeClr val="tx1"/>
                          </a:solidFill>
                          <a:effectLst/>
                        </a:rPr>
                        <a:t>0.998</a:t>
                      </a:r>
                      <a:endParaRPr lang="en-CN" sz="9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900" kern="100" dirty="0">
                          <a:solidFill>
                            <a:schemeClr val="tx1"/>
                          </a:solidFill>
                          <a:effectLst/>
                        </a:rPr>
                        <a:t>0.008</a:t>
                      </a:r>
                      <a:endParaRPr lang="en-CN" sz="9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900" kern="100" dirty="0">
                          <a:solidFill>
                            <a:schemeClr val="tx1"/>
                          </a:solidFill>
                          <a:effectLst/>
                        </a:rPr>
                        <a:t>0.1904</a:t>
                      </a:r>
                      <a:endParaRPr lang="en-CN" sz="9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900" kern="100" dirty="0">
                          <a:solidFill>
                            <a:schemeClr val="tx1"/>
                          </a:solidFill>
                          <a:effectLst/>
                        </a:rPr>
                        <a:t>1.000</a:t>
                      </a:r>
                      <a:endParaRPr lang="en-CN" sz="9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CN"/>
                    </a:p>
                  </a:txBody>
                  <a:tcPr/>
                </a:tc>
                <a:tc vMerge="1">
                  <a:txBody>
                    <a:bodyPr/>
                    <a:lstStyle/>
                    <a:p>
                      <a:endParaRPr lang="en-CN"/>
                    </a:p>
                  </a:txBody>
                  <a:tcPr/>
                </a:tc>
                <a:tc vMerge="1">
                  <a:txBody>
                    <a:bodyPr/>
                    <a:lstStyle/>
                    <a:p>
                      <a:endParaRPr lang="en-CN"/>
                    </a:p>
                  </a:txBody>
                  <a:tcPr/>
                </a:tc>
                <a:tc vMerge="1">
                  <a:txBody>
                    <a:bodyPr/>
                    <a:lstStyle/>
                    <a:p>
                      <a:endParaRPr lang="en-CN"/>
                    </a:p>
                  </a:txBody>
                  <a:tcPr/>
                </a:tc>
                <a:extLst>
                  <a:ext uri="{0D108BD9-81ED-4DB2-BD59-A6C34878D82A}">
                    <a16:rowId xmlns:a16="http://schemas.microsoft.com/office/drawing/2014/main" val="1296781416"/>
                  </a:ext>
                </a:extLst>
              </a:tr>
            </a:tbl>
          </a:graphicData>
        </a:graphic>
      </p:graphicFrame>
      <p:graphicFrame>
        <p:nvGraphicFramePr>
          <p:cNvPr id="7" name="Table 6">
            <a:extLst>
              <a:ext uri="{FF2B5EF4-FFF2-40B4-BE49-F238E27FC236}">
                <a16:creationId xmlns:a16="http://schemas.microsoft.com/office/drawing/2014/main" id="{F6479030-F90A-A715-4330-9DE01F5AB4BF}"/>
              </a:ext>
            </a:extLst>
          </p:cNvPr>
          <p:cNvGraphicFramePr>
            <a:graphicFrameLocks noGrp="1"/>
          </p:cNvGraphicFramePr>
          <p:nvPr>
            <p:extLst>
              <p:ext uri="{D42A27DB-BD31-4B8C-83A1-F6EECF244321}">
                <p14:modId xmlns:p14="http://schemas.microsoft.com/office/powerpoint/2010/main" val="3618752770"/>
              </p:ext>
            </p:extLst>
          </p:nvPr>
        </p:nvGraphicFramePr>
        <p:xfrm>
          <a:off x="6311318" y="2678107"/>
          <a:ext cx="5860486" cy="1453992"/>
        </p:xfrm>
        <a:graphic>
          <a:graphicData uri="http://schemas.openxmlformats.org/drawingml/2006/table">
            <a:tbl>
              <a:tblPr firstCol="1" bandRow="1">
                <a:tableStyleId>{B301B821-A1FF-4177-AEE7-76D212191A09}</a:tableStyleId>
              </a:tblPr>
              <a:tblGrid>
                <a:gridCol w="1017931">
                  <a:extLst>
                    <a:ext uri="{9D8B030D-6E8A-4147-A177-3AD203B41FA5}">
                      <a16:colId xmlns:a16="http://schemas.microsoft.com/office/drawing/2014/main" val="2307102666"/>
                    </a:ext>
                  </a:extLst>
                </a:gridCol>
                <a:gridCol w="643497">
                  <a:extLst>
                    <a:ext uri="{9D8B030D-6E8A-4147-A177-3AD203B41FA5}">
                      <a16:colId xmlns:a16="http://schemas.microsoft.com/office/drawing/2014/main" val="2719905517"/>
                    </a:ext>
                  </a:extLst>
                </a:gridCol>
                <a:gridCol w="470248">
                  <a:extLst>
                    <a:ext uri="{9D8B030D-6E8A-4147-A177-3AD203B41FA5}">
                      <a16:colId xmlns:a16="http://schemas.microsoft.com/office/drawing/2014/main" val="2572750260"/>
                    </a:ext>
                  </a:extLst>
                </a:gridCol>
                <a:gridCol w="461997">
                  <a:extLst>
                    <a:ext uri="{9D8B030D-6E8A-4147-A177-3AD203B41FA5}">
                      <a16:colId xmlns:a16="http://schemas.microsoft.com/office/drawing/2014/main" val="3305378404"/>
                    </a:ext>
                  </a:extLst>
                </a:gridCol>
                <a:gridCol w="544498">
                  <a:extLst>
                    <a:ext uri="{9D8B030D-6E8A-4147-A177-3AD203B41FA5}">
                      <a16:colId xmlns:a16="http://schemas.microsoft.com/office/drawing/2014/main" val="1201204299"/>
                    </a:ext>
                  </a:extLst>
                </a:gridCol>
                <a:gridCol w="536247">
                  <a:extLst>
                    <a:ext uri="{9D8B030D-6E8A-4147-A177-3AD203B41FA5}">
                      <a16:colId xmlns:a16="http://schemas.microsoft.com/office/drawing/2014/main" val="701452044"/>
                    </a:ext>
                  </a:extLst>
                </a:gridCol>
                <a:gridCol w="518628">
                  <a:extLst>
                    <a:ext uri="{9D8B030D-6E8A-4147-A177-3AD203B41FA5}">
                      <a16:colId xmlns:a16="http://schemas.microsoft.com/office/drawing/2014/main" val="213864373"/>
                    </a:ext>
                  </a:extLst>
                </a:gridCol>
                <a:gridCol w="415589">
                  <a:extLst>
                    <a:ext uri="{9D8B030D-6E8A-4147-A177-3AD203B41FA5}">
                      <a16:colId xmlns:a16="http://schemas.microsoft.com/office/drawing/2014/main" val="301116701"/>
                    </a:ext>
                  </a:extLst>
                </a:gridCol>
                <a:gridCol w="459616">
                  <a:extLst>
                    <a:ext uri="{9D8B030D-6E8A-4147-A177-3AD203B41FA5}">
                      <a16:colId xmlns:a16="http://schemas.microsoft.com/office/drawing/2014/main" val="827141853"/>
                    </a:ext>
                  </a:extLst>
                </a:gridCol>
                <a:gridCol w="424431">
                  <a:extLst>
                    <a:ext uri="{9D8B030D-6E8A-4147-A177-3AD203B41FA5}">
                      <a16:colId xmlns:a16="http://schemas.microsoft.com/office/drawing/2014/main" val="2818590361"/>
                    </a:ext>
                  </a:extLst>
                </a:gridCol>
                <a:gridCol w="367804">
                  <a:extLst>
                    <a:ext uri="{9D8B030D-6E8A-4147-A177-3AD203B41FA5}">
                      <a16:colId xmlns:a16="http://schemas.microsoft.com/office/drawing/2014/main" val="181419861"/>
                    </a:ext>
                  </a:extLst>
                </a:gridCol>
              </a:tblGrid>
              <a:tr h="363498">
                <a:tc rowSpan="2">
                  <a:txBody>
                    <a:bodyPr/>
                    <a:lstStyle/>
                    <a:p>
                      <a:pPr>
                        <a:lnSpc>
                          <a:spcPct val="107000"/>
                        </a:lnSpc>
                        <a:spcBef>
                          <a:spcPts val="145"/>
                        </a:spcBef>
                        <a:spcAft>
                          <a:spcPts val="145"/>
                        </a:spcAft>
                      </a:pPr>
                      <a:r>
                        <a:rPr lang="en-US" sz="1000" b="1" dirty="0" err="1">
                          <a:effectLst/>
                        </a:rPr>
                        <a:t>Genmod</a:t>
                      </a:r>
                      <a:r>
                        <a:rPr lang="en-US" sz="1000" b="1" dirty="0">
                          <a:effectLst/>
                        </a:rPr>
                        <a:t> </a:t>
                      </a:r>
                      <a:r>
                        <a:rPr lang="en-US" sz="1000" b="1" dirty="0" err="1">
                          <a:effectLst/>
                        </a:rPr>
                        <a:t>lsmeans</a:t>
                      </a:r>
                      <a:r>
                        <a:rPr lang="en-US" sz="1000" b="1" dirty="0">
                          <a:effectLst/>
                        </a:rPr>
                        <a:t> </a:t>
                      </a:r>
                      <a:r>
                        <a:rPr lang="en-US" sz="1000" b="1" dirty="0" err="1">
                          <a:effectLst/>
                        </a:rPr>
                        <a:t>ilink</a:t>
                      </a:r>
                      <a:r>
                        <a:rPr lang="en-US" sz="1000" b="1" dirty="0">
                          <a:effectLst/>
                        </a:rPr>
                        <a:t> </a:t>
                      </a:r>
                      <a:endParaRPr lang="en-CN" sz="1000" b="1" dirty="0">
                        <a:effectLst/>
                        <a:latin typeface="+mn-lt"/>
                        <a:ea typeface="DengXian" panose="02010600030101010101" pitchFamily="2" charset="-122"/>
                        <a:cs typeface="Times New Roman" panose="02020603050405020304" pitchFamily="18" charset="0"/>
                      </a:endParaRPr>
                    </a:p>
                  </a:txBody>
                  <a:tcPr marL="18415" marR="18415" marT="0" marB="0" anchor="ctr"/>
                </a:tc>
                <a:tc>
                  <a:txBody>
                    <a:bodyPr/>
                    <a:lstStyle/>
                    <a:p>
                      <a:pPr algn="r">
                        <a:lnSpc>
                          <a:spcPct val="107000"/>
                        </a:lnSpc>
                        <a:spcBef>
                          <a:spcPts val="145"/>
                        </a:spcBef>
                        <a:spcAft>
                          <a:spcPts val="145"/>
                        </a:spcAft>
                      </a:pPr>
                      <a:r>
                        <a:rPr lang="en-US" sz="1000" dirty="0">
                          <a:solidFill>
                            <a:schemeClr val="tx1"/>
                          </a:solidFill>
                          <a:effectLst/>
                        </a:rPr>
                        <a:t>non-skim</a:t>
                      </a:r>
                      <a:endParaRPr lang="en-CN" sz="10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800" dirty="0">
                          <a:solidFill>
                            <a:schemeClr val="tx1"/>
                          </a:solidFill>
                          <a:effectLst/>
                        </a:rPr>
                        <a:t>0.2979</a:t>
                      </a:r>
                      <a:endParaRPr lang="en-CN" sz="8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800" dirty="0">
                          <a:solidFill>
                            <a:schemeClr val="tx1"/>
                          </a:solidFill>
                          <a:effectLst/>
                        </a:rPr>
                        <a:t>0.4391</a:t>
                      </a:r>
                      <a:endParaRPr lang="en-CN" sz="8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00" dirty="0">
                          <a:solidFill>
                            <a:schemeClr val="tx1"/>
                          </a:solidFill>
                          <a:effectLst/>
                        </a:rPr>
                        <a:t>0.006880</a:t>
                      </a:r>
                      <a:endParaRPr lang="en-CN" sz="10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00" dirty="0">
                          <a:solidFill>
                            <a:schemeClr val="tx1"/>
                          </a:solidFill>
                          <a:effectLst/>
                        </a:rPr>
                        <a:t>0.9629</a:t>
                      </a:r>
                      <a:endParaRPr lang="en-CN" sz="10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rowSpan="2">
                  <a:txBody>
                    <a:bodyPr/>
                    <a:lstStyle/>
                    <a:p>
                      <a:pPr algn="r">
                        <a:lnSpc>
                          <a:spcPct val="107000"/>
                        </a:lnSpc>
                        <a:spcBef>
                          <a:spcPts val="145"/>
                        </a:spcBef>
                        <a:spcAft>
                          <a:spcPts val="145"/>
                        </a:spcAft>
                      </a:pPr>
                      <a:r>
                        <a:rPr lang="en-US" sz="900" dirty="0">
                          <a:solidFill>
                            <a:schemeClr val="tx1"/>
                          </a:solidFill>
                          <a:effectLst/>
                        </a:rPr>
                        <a:t> </a:t>
                      </a:r>
                    </a:p>
                    <a:p>
                      <a:pPr algn="r">
                        <a:lnSpc>
                          <a:spcPct val="107000"/>
                        </a:lnSpc>
                        <a:spcBef>
                          <a:spcPts val="145"/>
                        </a:spcBef>
                        <a:spcAft>
                          <a:spcPts val="145"/>
                        </a:spcAft>
                      </a:pPr>
                      <a:r>
                        <a:rPr lang="en-US" sz="900" dirty="0">
                          <a:solidFill>
                            <a:schemeClr val="tx1"/>
                          </a:solidFill>
                          <a:effectLst/>
                        </a:rPr>
                        <a:t>6.9724</a:t>
                      </a:r>
                      <a:endParaRPr lang="en-CN" sz="9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nchor="ctr"/>
                </a:tc>
                <a:tc rowSpan="2">
                  <a:txBody>
                    <a:bodyPr/>
                    <a:lstStyle/>
                    <a:p>
                      <a:pPr algn="r">
                        <a:lnSpc>
                          <a:spcPct val="107000"/>
                        </a:lnSpc>
                        <a:spcBef>
                          <a:spcPts val="145"/>
                        </a:spcBef>
                        <a:spcAft>
                          <a:spcPts val="145"/>
                        </a:spcAft>
                      </a:pPr>
                      <a:r>
                        <a:rPr lang="en-US" sz="900" dirty="0">
                          <a:solidFill>
                            <a:schemeClr val="tx1"/>
                          </a:solidFill>
                          <a:effectLst/>
                        </a:rPr>
                        <a:t> </a:t>
                      </a:r>
                    </a:p>
                    <a:p>
                      <a:pPr algn="r">
                        <a:lnSpc>
                          <a:spcPct val="107000"/>
                        </a:lnSpc>
                        <a:spcBef>
                          <a:spcPts val="145"/>
                        </a:spcBef>
                        <a:spcAft>
                          <a:spcPts val="145"/>
                        </a:spcAft>
                      </a:pPr>
                      <a:r>
                        <a:rPr lang="en-US" sz="900" dirty="0">
                          <a:solidFill>
                            <a:schemeClr val="tx1"/>
                          </a:solidFill>
                          <a:effectLst/>
                        </a:rPr>
                        <a:t>4.3057</a:t>
                      </a:r>
                      <a:endParaRPr lang="en-CN" sz="9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nchor="ctr"/>
                </a:tc>
                <a:tc rowSpan="2">
                  <a:txBody>
                    <a:bodyPr/>
                    <a:lstStyle/>
                    <a:p>
                      <a:pPr algn="r">
                        <a:lnSpc>
                          <a:spcPct val="107000"/>
                        </a:lnSpc>
                        <a:spcBef>
                          <a:spcPts val="145"/>
                        </a:spcBef>
                        <a:spcAft>
                          <a:spcPts val="145"/>
                        </a:spcAft>
                      </a:pPr>
                      <a:r>
                        <a:rPr lang="en-US" sz="900" dirty="0">
                          <a:solidFill>
                            <a:schemeClr val="tx1"/>
                          </a:solidFill>
                          <a:effectLst/>
                        </a:rPr>
                        <a:t> </a:t>
                      </a:r>
                    </a:p>
                    <a:p>
                      <a:pPr algn="r">
                        <a:lnSpc>
                          <a:spcPct val="107000"/>
                        </a:lnSpc>
                        <a:spcBef>
                          <a:spcPts val="145"/>
                        </a:spcBef>
                        <a:spcAft>
                          <a:spcPts val="145"/>
                        </a:spcAft>
                      </a:pPr>
                      <a:r>
                        <a:rPr lang="en-US" sz="900" dirty="0">
                          <a:solidFill>
                            <a:schemeClr val="tx1"/>
                          </a:solidFill>
                          <a:effectLst/>
                        </a:rPr>
                        <a:t>-1.4666</a:t>
                      </a:r>
                      <a:endParaRPr lang="en-CN" sz="9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nchor="ctr"/>
                </a:tc>
                <a:tc rowSpan="2">
                  <a:txBody>
                    <a:bodyPr/>
                    <a:lstStyle/>
                    <a:p>
                      <a:pPr algn="r">
                        <a:lnSpc>
                          <a:spcPct val="107000"/>
                        </a:lnSpc>
                        <a:spcBef>
                          <a:spcPts val="145"/>
                        </a:spcBef>
                        <a:spcAft>
                          <a:spcPts val="145"/>
                        </a:spcAft>
                      </a:pPr>
                      <a:r>
                        <a:rPr lang="en-US" sz="900" dirty="0">
                          <a:solidFill>
                            <a:schemeClr val="tx1"/>
                          </a:solidFill>
                          <a:effectLst/>
                        </a:rPr>
                        <a:t> </a:t>
                      </a:r>
                    </a:p>
                    <a:p>
                      <a:pPr algn="r">
                        <a:lnSpc>
                          <a:spcPct val="107000"/>
                        </a:lnSpc>
                        <a:spcBef>
                          <a:spcPts val="145"/>
                        </a:spcBef>
                        <a:spcAft>
                          <a:spcPts val="145"/>
                        </a:spcAft>
                      </a:pPr>
                      <a:r>
                        <a:rPr lang="en-US" sz="900" dirty="0">
                          <a:solidFill>
                            <a:schemeClr val="tx1"/>
                          </a:solidFill>
                          <a:effectLst/>
                        </a:rPr>
                        <a:t>15.4114</a:t>
                      </a:r>
                      <a:endParaRPr lang="en-CN" sz="9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nchor="ctr"/>
                </a:tc>
                <a:tc rowSpan="2">
                  <a:txBody>
                    <a:bodyPr/>
                    <a:lstStyle/>
                    <a:p>
                      <a:pPr algn="r">
                        <a:lnSpc>
                          <a:spcPct val="107000"/>
                        </a:lnSpc>
                        <a:spcBef>
                          <a:spcPts val="145"/>
                        </a:spcBef>
                        <a:spcAft>
                          <a:spcPts val="145"/>
                        </a:spcAft>
                      </a:pPr>
                      <a:r>
                        <a:rPr lang="en-US" sz="900" dirty="0">
                          <a:solidFill>
                            <a:schemeClr val="tx1"/>
                          </a:solidFill>
                          <a:effectLst/>
                        </a:rPr>
                        <a:t> </a:t>
                      </a:r>
                    </a:p>
                    <a:p>
                      <a:pPr algn="r">
                        <a:lnSpc>
                          <a:spcPct val="107000"/>
                        </a:lnSpc>
                        <a:spcBef>
                          <a:spcPts val="145"/>
                        </a:spcBef>
                        <a:spcAft>
                          <a:spcPts val="145"/>
                        </a:spcAft>
                      </a:pPr>
                      <a:r>
                        <a:rPr lang="en-US" sz="900" dirty="0">
                          <a:solidFill>
                            <a:schemeClr val="tx1"/>
                          </a:solidFill>
                          <a:effectLst/>
                        </a:rPr>
                        <a:t>0.1054</a:t>
                      </a:r>
                      <a:endParaRPr lang="en-CN" sz="9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nchor="ctr"/>
                </a:tc>
                <a:extLst>
                  <a:ext uri="{0D108BD9-81ED-4DB2-BD59-A6C34878D82A}">
                    <a16:rowId xmlns:a16="http://schemas.microsoft.com/office/drawing/2014/main" val="4139586222"/>
                  </a:ext>
                </a:extLst>
              </a:tr>
              <a:tr h="363498">
                <a:tc vMerge="1">
                  <a:txBody>
                    <a:bodyPr/>
                    <a:lstStyle/>
                    <a:p>
                      <a:pPr>
                        <a:lnSpc>
                          <a:spcPct val="107000"/>
                        </a:lnSpc>
                        <a:spcBef>
                          <a:spcPts val="145"/>
                        </a:spcBef>
                        <a:spcAft>
                          <a:spcPts val="145"/>
                        </a:spcAft>
                      </a:pPr>
                      <a:r>
                        <a:rPr lang="en-US" sz="950" dirty="0" err="1">
                          <a:effectLst/>
                        </a:rPr>
                        <a:t>Genmod</a:t>
                      </a:r>
                      <a:r>
                        <a:rPr lang="en-US" sz="950" dirty="0">
                          <a:effectLst/>
                        </a:rPr>
                        <a:t> </a:t>
                      </a:r>
                      <a:r>
                        <a:rPr lang="en-US" sz="950" dirty="0" err="1">
                          <a:effectLst/>
                        </a:rPr>
                        <a:t>lsmeans</a:t>
                      </a:r>
                      <a:r>
                        <a:rPr lang="en-US" sz="950" dirty="0">
                          <a:effectLst/>
                        </a:rPr>
                        <a:t> </a:t>
                      </a:r>
                      <a:r>
                        <a:rPr lang="en-US" sz="950" dirty="0" err="1">
                          <a:effectLst/>
                        </a:rPr>
                        <a:t>ilink</a:t>
                      </a:r>
                      <a:r>
                        <a:rPr lang="en-US" sz="950" dirty="0">
                          <a:effectLst/>
                        </a:rPr>
                        <a:t> </a:t>
                      </a:r>
                      <a:r>
                        <a:rPr lang="en-US" sz="950" baseline="30000" dirty="0">
                          <a:effectLst/>
                        </a:rPr>
                        <a:t>a</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00" dirty="0">
                          <a:solidFill>
                            <a:schemeClr val="tx1"/>
                          </a:solidFill>
                          <a:effectLst/>
                        </a:rPr>
                        <a:t>skim</a:t>
                      </a:r>
                      <a:endParaRPr lang="en-CN" sz="10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800" dirty="0">
                          <a:solidFill>
                            <a:schemeClr val="tx1"/>
                          </a:solidFill>
                          <a:effectLst/>
                        </a:rPr>
                        <a:t>0.9978</a:t>
                      </a:r>
                      <a:endParaRPr lang="en-CN" sz="8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800" dirty="0">
                          <a:solidFill>
                            <a:schemeClr val="tx1"/>
                          </a:solidFill>
                          <a:effectLst/>
                        </a:rPr>
                        <a:t>0.009051</a:t>
                      </a:r>
                      <a:endParaRPr lang="en-CN" sz="8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00" dirty="0">
                          <a:solidFill>
                            <a:schemeClr val="tx1"/>
                          </a:solidFill>
                          <a:effectLst/>
                        </a:rPr>
                        <a:t>0.1247</a:t>
                      </a:r>
                      <a:endParaRPr lang="en-CN" sz="10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00" dirty="0">
                          <a:solidFill>
                            <a:schemeClr val="tx1"/>
                          </a:solidFill>
                          <a:effectLst/>
                        </a:rPr>
                        <a:t>1.0000</a:t>
                      </a:r>
                      <a:endParaRPr lang="en-CN" sz="10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6.9724</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4.3057</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-1.4666</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15.4114</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0.1054</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extLst>
                  <a:ext uri="{0D108BD9-81ED-4DB2-BD59-A6C34878D82A}">
                    <a16:rowId xmlns:a16="http://schemas.microsoft.com/office/drawing/2014/main" val="2145307878"/>
                  </a:ext>
                </a:extLst>
              </a:tr>
              <a:tr h="363498">
                <a:tc rowSpan="2">
                  <a:txBody>
                    <a:bodyPr/>
                    <a:lstStyle/>
                    <a:p>
                      <a:pPr>
                        <a:lnSpc>
                          <a:spcPct val="107000"/>
                        </a:lnSpc>
                        <a:spcBef>
                          <a:spcPts val="145"/>
                        </a:spcBef>
                        <a:spcAft>
                          <a:spcPts val="145"/>
                        </a:spcAft>
                      </a:pPr>
                      <a:r>
                        <a:rPr lang="en-US" sz="1000" b="1" dirty="0" err="1">
                          <a:effectLst/>
                        </a:rPr>
                        <a:t>Genmod</a:t>
                      </a:r>
                      <a:r>
                        <a:rPr lang="en-US" sz="1000" b="1" dirty="0">
                          <a:effectLst/>
                        </a:rPr>
                        <a:t> </a:t>
                      </a:r>
                      <a:r>
                        <a:rPr lang="en-US" sz="1000" b="1" dirty="0" err="1">
                          <a:effectLst/>
                        </a:rPr>
                        <a:t>lsmeans</a:t>
                      </a:r>
                      <a:r>
                        <a:rPr lang="en-US" sz="1000" b="1" dirty="0">
                          <a:effectLst/>
                        </a:rPr>
                        <a:t> </a:t>
                      </a:r>
                      <a:r>
                        <a:rPr lang="en-US" sz="1000" b="1" dirty="0" err="1">
                          <a:effectLst/>
                        </a:rPr>
                        <a:t>ilink</a:t>
                      </a:r>
                      <a:r>
                        <a:rPr lang="en-US" sz="1000" b="1" dirty="0">
                          <a:effectLst/>
                        </a:rPr>
                        <a:t> om</a:t>
                      </a:r>
                      <a:endParaRPr lang="en-CN" sz="1000" b="1" dirty="0">
                        <a:effectLst/>
                        <a:latin typeface="+mn-lt"/>
                        <a:ea typeface="DengXian" panose="02010600030101010101" pitchFamily="2" charset="-122"/>
                        <a:cs typeface="Times New Roman" panose="02020603050405020304" pitchFamily="18" charset="0"/>
                      </a:endParaRPr>
                    </a:p>
                  </a:txBody>
                  <a:tcPr marL="18415" marR="18415" marT="0" marB="0" anchor="ctr"/>
                </a:tc>
                <a:tc>
                  <a:txBody>
                    <a:bodyPr/>
                    <a:lstStyle/>
                    <a:p>
                      <a:pPr algn="r">
                        <a:lnSpc>
                          <a:spcPct val="107000"/>
                        </a:lnSpc>
                        <a:spcBef>
                          <a:spcPts val="145"/>
                        </a:spcBef>
                        <a:spcAft>
                          <a:spcPts val="145"/>
                        </a:spcAft>
                      </a:pPr>
                      <a:r>
                        <a:rPr lang="en-US" sz="1000" dirty="0">
                          <a:solidFill>
                            <a:schemeClr val="tx1"/>
                          </a:solidFill>
                          <a:effectLst/>
                        </a:rPr>
                        <a:t>non-skim</a:t>
                      </a:r>
                      <a:endParaRPr lang="en-CN" sz="10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800" dirty="0">
                          <a:solidFill>
                            <a:schemeClr val="tx1"/>
                          </a:solidFill>
                          <a:effectLst/>
                        </a:rPr>
                        <a:t>0.2984</a:t>
                      </a:r>
                      <a:endParaRPr lang="en-CN" sz="8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800" dirty="0">
                          <a:solidFill>
                            <a:schemeClr val="tx1"/>
                          </a:solidFill>
                          <a:effectLst/>
                        </a:rPr>
                        <a:t>0.3613</a:t>
                      </a:r>
                      <a:endParaRPr lang="en-CN" sz="8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00" dirty="0">
                          <a:solidFill>
                            <a:schemeClr val="tx1"/>
                          </a:solidFill>
                          <a:effectLst/>
                        </a:rPr>
                        <a:t>0.01424</a:t>
                      </a:r>
                      <a:endParaRPr lang="en-CN" sz="10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00" dirty="0">
                          <a:solidFill>
                            <a:schemeClr val="tx1"/>
                          </a:solidFill>
                          <a:effectLst/>
                        </a:rPr>
                        <a:t>0.9261</a:t>
                      </a:r>
                      <a:endParaRPr lang="en-CN" sz="10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rowSpan="2">
                  <a:txBody>
                    <a:bodyPr/>
                    <a:lstStyle/>
                    <a:p>
                      <a:pPr algn="r">
                        <a:lnSpc>
                          <a:spcPct val="107000"/>
                        </a:lnSpc>
                        <a:spcBef>
                          <a:spcPts val="145"/>
                        </a:spcBef>
                        <a:spcAft>
                          <a:spcPts val="145"/>
                        </a:spcAft>
                      </a:pPr>
                      <a:r>
                        <a:rPr lang="en-US" sz="900" dirty="0">
                          <a:solidFill>
                            <a:schemeClr val="tx1"/>
                          </a:solidFill>
                          <a:effectLst/>
                        </a:rPr>
                        <a:t> </a:t>
                      </a:r>
                    </a:p>
                    <a:p>
                      <a:pPr algn="r">
                        <a:lnSpc>
                          <a:spcPct val="107000"/>
                        </a:lnSpc>
                        <a:spcBef>
                          <a:spcPts val="145"/>
                        </a:spcBef>
                        <a:spcAft>
                          <a:spcPts val="145"/>
                        </a:spcAft>
                      </a:pPr>
                      <a:r>
                        <a:rPr lang="en-US" sz="900" dirty="0">
                          <a:solidFill>
                            <a:schemeClr val="tx1"/>
                          </a:solidFill>
                          <a:effectLst/>
                        </a:rPr>
                        <a:t>6.9724</a:t>
                      </a:r>
                      <a:endParaRPr lang="en-CN" sz="9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nchor="ctr"/>
                </a:tc>
                <a:tc rowSpan="2">
                  <a:txBody>
                    <a:bodyPr/>
                    <a:lstStyle/>
                    <a:p>
                      <a:pPr algn="r">
                        <a:lnSpc>
                          <a:spcPct val="107000"/>
                        </a:lnSpc>
                        <a:spcBef>
                          <a:spcPts val="145"/>
                        </a:spcBef>
                        <a:spcAft>
                          <a:spcPts val="145"/>
                        </a:spcAft>
                      </a:pPr>
                      <a:r>
                        <a:rPr lang="en-US" sz="900" dirty="0">
                          <a:solidFill>
                            <a:schemeClr val="tx1"/>
                          </a:solidFill>
                          <a:effectLst/>
                        </a:rPr>
                        <a:t> </a:t>
                      </a:r>
                    </a:p>
                    <a:p>
                      <a:pPr algn="r">
                        <a:lnSpc>
                          <a:spcPct val="107000"/>
                        </a:lnSpc>
                        <a:spcBef>
                          <a:spcPts val="145"/>
                        </a:spcBef>
                        <a:spcAft>
                          <a:spcPts val="145"/>
                        </a:spcAft>
                      </a:pPr>
                      <a:r>
                        <a:rPr lang="en-US" sz="900" dirty="0">
                          <a:solidFill>
                            <a:schemeClr val="tx1"/>
                          </a:solidFill>
                          <a:effectLst/>
                        </a:rPr>
                        <a:t>4.3057</a:t>
                      </a:r>
                      <a:endParaRPr lang="en-CN" sz="9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nchor="ctr"/>
                </a:tc>
                <a:tc rowSpan="2">
                  <a:txBody>
                    <a:bodyPr/>
                    <a:lstStyle/>
                    <a:p>
                      <a:pPr algn="r">
                        <a:lnSpc>
                          <a:spcPct val="107000"/>
                        </a:lnSpc>
                        <a:spcBef>
                          <a:spcPts val="145"/>
                        </a:spcBef>
                        <a:spcAft>
                          <a:spcPts val="145"/>
                        </a:spcAft>
                      </a:pPr>
                      <a:r>
                        <a:rPr lang="en-US" sz="900" dirty="0">
                          <a:solidFill>
                            <a:schemeClr val="tx1"/>
                          </a:solidFill>
                          <a:effectLst/>
                        </a:rPr>
                        <a:t> </a:t>
                      </a:r>
                    </a:p>
                    <a:p>
                      <a:pPr algn="r">
                        <a:lnSpc>
                          <a:spcPct val="107000"/>
                        </a:lnSpc>
                        <a:spcBef>
                          <a:spcPts val="145"/>
                        </a:spcBef>
                        <a:spcAft>
                          <a:spcPts val="145"/>
                        </a:spcAft>
                      </a:pPr>
                      <a:r>
                        <a:rPr lang="en-US" sz="900" dirty="0">
                          <a:solidFill>
                            <a:schemeClr val="tx1"/>
                          </a:solidFill>
                          <a:effectLst/>
                        </a:rPr>
                        <a:t>-1.4666</a:t>
                      </a:r>
                      <a:endParaRPr lang="en-CN" sz="9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nchor="ctr"/>
                </a:tc>
                <a:tc rowSpan="2">
                  <a:txBody>
                    <a:bodyPr/>
                    <a:lstStyle/>
                    <a:p>
                      <a:pPr algn="r">
                        <a:lnSpc>
                          <a:spcPct val="107000"/>
                        </a:lnSpc>
                        <a:spcBef>
                          <a:spcPts val="145"/>
                        </a:spcBef>
                        <a:spcAft>
                          <a:spcPts val="145"/>
                        </a:spcAft>
                      </a:pPr>
                      <a:r>
                        <a:rPr lang="en-US" sz="900" dirty="0">
                          <a:solidFill>
                            <a:schemeClr val="tx1"/>
                          </a:solidFill>
                          <a:effectLst/>
                        </a:rPr>
                        <a:t> </a:t>
                      </a:r>
                    </a:p>
                    <a:p>
                      <a:pPr algn="r">
                        <a:lnSpc>
                          <a:spcPct val="107000"/>
                        </a:lnSpc>
                        <a:spcBef>
                          <a:spcPts val="145"/>
                        </a:spcBef>
                        <a:spcAft>
                          <a:spcPts val="145"/>
                        </a:spcAft>
                      </a:pPr>
                      <a:r>
                        <a:rPr lang="en-US" sz="900" dirty="0">
                          <a:solidFill>
                            <a:schemeClr val="tx1"/>
                          </a:solidFill>
                          <a:effectLst/>
                        </a:rPr>
                        <a:t>15.4114</a:t>
                      </a:r>
                      <a:endParaRPr lang="en-CN" sz="9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nchor="ctr"/>
                </a:tc>
                <a:tc rowSpan="2">
                  <a:txBody>
                    <a:bodyPr/>
                    <a:lstStyle/>
                    <a:p>
                      <a:pPr algn="r">
                        <a:lnSpc>
                          <a:spcPct val="107000"/>
                        </a:lnSpc>
                        <a:spcBef>
                          <a:spcPts val="145"/>
                        </a:spcBef>
                        <a:spcAft>
                          <a:spcPts val="145"/>
                        </a:spcAft>
                      </a:pPr>
                      <a:r>
                        <a:rPr lang="en-US" sz="900" dirty="0">
                          <a:solidFill>
                            <a:schemeClr val="tx1"/>
                          </a:solidFill>
                          <a:effectLst/>
                        </a:rPr>
                        <a:t> </a:t>
                      </a:r>
                    </a:p>
                    <a:p>
                      <a:pPr algn="r">
                        <a:lnSpc>
                          <a:spcPct val="107000"/>
                        </a:lnSpc>
                        <a:spcBef>
                          <a:spcPts val="145"/>
                        </a:spcBef>
                        <a:spcAft>
                          <a:spcPts val="145"/>
                        </a:spcAft>
                      </a:pPr>
                      <a:r>
                        <a:rPr lang="en-US" sz="900" dirty="0">
                          <a:solidFill>
                            <a:schemeClr val="tx1"/>
                          </a:solidFill>
                          <a:effectLst/>
                        </a:rPr>
                        <a:t>0.1054</a:t>
                      </a:r>
                      <a:endParaRPr lang="en-CN" sz="9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nchor="ctr"/>
                </a:tc>
                <a:extLst>
                  <a:ext uri="{0D108BD9-81ED-4DB2-BD59-A6C34878D82A}">
                    <a16:rowId xmlns:a16="http://schemas.microsoft.com/office/drawing/2014/main" val="1799560662"/>
                  </a:ext>
                </a:extLst>
              </a:tr>
              <a:tr h="363498">
                <a:tc vMerge="1">
                  <a:txBody>
                    <a:bodyPr/>
                    <a:lstStyle/>
                    <a:p>
                      <a:pPr>
                        <a:lnSpc>
                          <a:spcPct val="107000"/>
                        </a:lnSpc>
                        <a:spcBef>
                          <a:spcPts val="145"/>
                        </a:spcBef>
                        <a:spcAft>
                          <a:spcPts val="145"/>
                        </a:spcAft>
                      </a:pPr>
                      <a:r>
                        <a:rPr lang="en-US" sz="950" dirty="0" err="1">
                          <a:effectLst/>
                        </a:rPr>
                        <a:t>Genmod</a:t>
                      </a:r>
                      <a:r>
                        <a:rPr lang="en-US" sz="950" dirty="0">
                          <a:effectLst/>
                        </a:rPr>
                        <a:t> </a:t>
                      </a:r>
                      <a:r>
                        <a:rPr lang="en-US" sz="950" dirty="0" err="1">
                          <a:effectLst/>
                        </a:rPr>
                        <a:t>lsmeans</a:t>
                      </a:r>
                      <a:r>
                        <a:rPr lang="en-US" sz="950" dirty="0">
                          <a:effectLst/>
                        </a:rPr>
                        <a:t> </a:t>
                      </a:r>
                      <a:r>
                        <a:rPr lang="en-US" sz="950" dirty="0" err="1">
                          <a:effectLst/>
                        </a:rPr>
                        <a:t>ilink</a:t>
                      </a:r>
                      <a:r>
                        <a:rPr lang="en-US" sz="950" dirty="0">
                          <a:effectLst/>
                        </a:rPr>
                        <a:t> </a:t>
                      </a:r>
                      <a:r>
                        <a:rPr lang="en-US" sz="950" dirty="0" err="1">
                          <a:effectLst/>
                        </a:rPr>
                        <a:t>om</a:t>
                      </a:r>
                      <a:r>
                        <a:rPr lang="en-US" sz="950" baseline="30000" dirty="0" err="1">
                          <a:effectLst/>
                        </a:rPr>
                        <a:t>a</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00" dirty="0">
                          <a:solidFill>
                            <a:schemeClr val="tx1"/>
                          </a:solidFill>
                          <a:effectLst/>
                        </a:rPr>
                        <a:t>skim</a:t>
                      </a:r>
                      <a:endParaRPr lang="en-CN" sz="10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800" dirty="0">
                          <a:solidFill>
                            <a:schemeClr val="tx1"/>
                          </a:solidFill>
                          <a:effectLst/>
                        </a:rPr>
                        <a:t>0.9978</a:t>
                      </a:r>
                      <a:endParaRPr lang="en-CN" sz="8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800" dirty="0">
                          <a:solidFill>
                            <a:schemeClr val="tx1"/>
                          </a:solidFill>
                          <a:effectLst/>
                        </a:rPr>
                        <a:t>0.008470</a:t>
                      </a:r>
                      <a:endParaRPr lang="en-CN" sz="80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00">
                          <a:solidFill>
                            <a:schemeClr val="tx1"/>
                          </a:solidFill>
                          <a:effectLst/>
                        </a:rPr>
                        <a:t>0.1903</a:t>
                      </a:r>
                      <a:endParaRPr lang="en-CN" sz="100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00" dirty="0">
                          <a:solidFill>
                            <a:schemeClr val="tx1"/>
                          </a:solidFill>
                          <a:effectLst/>
                        </a:rPr>
                        <a:t>1.0000</a:t>
                      </a:r>
                      <a:endParaRPr lang="en-CN" sz="10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6.9724</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4.3057</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-1.4666</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15.4114</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0.1054</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extLst>
                  <a:ext uri="{0D108BD9-81ED-4DB2-BD59-A6C34878D82A}">
                    <a16:rowId xmlns:a16="http://schemas.microsoft.com/office/drawing/2014/main" val="1202527873"/>
                  </a:ext>
                </a:extLst>
              </a:tr>
            </a:tbl>
          </a:graphicData>
        </a:graphic>
      </p:graphicFrame>
      <p:sp>
        <p:nvSpPr>
          <p:cNvPr id="8" name="TextBox 7">
            <a:extLst>
              <a:ext uri="{FF2B5EF4-FFF2-40B4-BE49-F238E27FC236}">
                <a16:creationId xmlns:a16="http://schemas.microsoft.com/office/drawing/2014/main" id="{B8E380EF-58A1-E3EF-7AF3-0C696B4200E6}"/>
              </a:ext>
            </a:extLst>
          </p:cNvPr>
          <p:cNvSpPr txBox="1"/>
          <p:nvPr/>
        </p:nvSpPr>
        <p:spPr>
          <a:xfrm>
            <a:off x="2037321" y="-1"/>
            <a:ext cx="2017986" cy="461665"/>
          </a:xfrm>
          <a:prstGeom prst="rect">
            <a:avLst/>
          </a:prstGeom>
          <a:noFill/>
        </p:spPr>
        <p:txBody>
          <a:bodyPr wrap="square" rtlCol="0">
            <a:spAutoFit/>
          </a:bodyPr>
          <a:lstStyle/>
          <a:p>
            <a:r>
              <a:rPr lang="en-CN" sz="2400" dirty="0"/>
              <a:t>EMMEANS </a:t>
            </a:r>
            <a:r>
              <a:rPr lang="en-US" sz="2400" dirty="0"/>
              <a:t>(R)</a:t>
            </a:r>
            <a:endParaRPr lang="en-CN" sz="2400" dirty="0"/>
          </a:p>
        </p:txBody>
      </p:sp>
      <p:sp>
        <p:nvSpPr>
          <p:cNvPr id="9" name="TextBox 8">
            <a:extLst>
              <a:ext uri="{FF2B5EF4-FFF2-40B4-BE49-F238E27FC236}">
                <a16:creationId xmlns:a16="http://schemas.microsoft.com/office/drawing/2014/main" id="{CFFC8D51-F319-242B-25E2-CCB3AAE04A74}"/>
              </a:ext>
            </a:extLst>
          </p:cNvPr>
          <p:cNvSpPr txBox="1"/>
          <p:nvPr/>
        </p:nvSpPr>
        <p:spPr>
          <a:xfrm>
            <a:off x="8771485" y="0"/>
            <a:ext cx="677916" cy="461665"/>
          </a:xfrm>
          <a:prstGeom prst="rect">
            <a:avLst/>
          </a:prstGeom>
          <a:noFill/>
        </p:spPr>
        <p:txBody>
          <a:bodyPr wrap="square" rtlCol="0">
            <a:spAutoFit/>
          </a:bodyPr>
          <a:lstStyle/>
          <a:p>
            <a:r>
              <a:rPr lang="en-US" sz="2400" dirty="0">
                <a:solidFill>
                  <a:schemeClr val="accent1"/>
                </a:solidFill>
              </a:rPr>
              <a:t>SAS</a:t>
            </a:r>
            <a:endParaRPr lang="en-CN" sz="2400" dirty="0">
              <a:solidFill>
                <a:schemeClr val="accent1"/>
              </a:solidFill>
            </a:endParaRPr>
          </a:p>
        </p:txBody>
      </p:sp>
      <p:graphicFrame>
        <p:nvGraphicFramePr>
          <p:cNvPr id="10" name="Table 9">
            <a:extLst>
              <a:ext uri="{FF2B5EF4-FFF2-40B4-BE49-F238E27FC236}">
                <a16:creationId xmlns:a16="http://schemas.microsoft.com/office/drawing/2014/main" id="{A60F3803-55E1-27F3-0FA9-48F34555D6C0}"/>
              </a:ext>
            </a:extLst>
          </p:cNvPr>
          <p:cNvGraphicFramePr>
            <a:graphicFrameLocks noGrp="1"/>
          </p:cNvGraphicFramePr>
          <p:nvPr>
            <p:extLst>
              <p:ext uri="{D42A27DB-BD31-4B8C-83A1-F6EECF244321}">
                <p14:modId xmlns:p14="http://schemas.microsoft.com/office/powerpoint/2010/main" val="1931280689"/>
              </p:ext>
            </p:extLst>
          </p:nvPr>
        </p:nvGraphicFramePr>
        <p:xfrm>
          <a:off x="6311318" y="4238606"/>
          <a:ext cx="5860489" cy="1387410"/>
        </p:xfrm>
        <a:graphic>
          <a:graphicData uri="http://schemas.openxmlformats.org/drawingml/2006/table">
            <a:tbl>
              <a:tblPr firstCol="1" bandRow="1">
                <a:tableStyleId>{B301B821-A1FF-4177-AEE7-76D212191A09}</a:tableStyleId>
              </a:tblPr>
              <a:tblGrid>
                <a:gridCol w="938430">
                  <a:extLst>
                    <a:ext uri="{9D8B030D-6E8A-4147-A177-3AD203B41FA5}">
                      <a16:colId xmlns:a16="http://schemas.microsoft.com/office/drawing/2014/main" val="1210242605"/>
                    </a:ext>
                  </a:extLst>
                </a:gridCol>
                <a:gridCol w="781185">
                  <a:extLst>
                    <a:ext uri="{9D8B030D-6E8A-4147-A177-3AD203B41FA5}">
                      <a16:colId xmlns:a16="http://schemas.microsoft.com/office/drawing/2014/main" val="2505248805"/>
                    </a:ext>
                  </a:extLst>
                </a:gridCol>
                <a:gridCol w="641112">
                  <a:extLst>
                    <a:ext uri="{9D8B030D-6E8A-4147-A177-3AD203B41FA5}">
                      <a16:colId xmlns:a16="http://schemas.microsoft.com/office/drawing/2014/main" val="388427524"/>
                    </a:ext>
                  </a:extLst>
                </a:gridCol>
                <a:gridCol w="484930">
                  <a:extLst>
                    <a:ext uri="{9D8B030D-6E8A-4147-A177-3AD203B41FA5}">
                      <a16:colId xmlns:a16="http://schemas.microsoft.com/office/drawing/2014/main" val="1679666891"/>
                    </a:ext>
                  </a:extLst>
                </a:gridCol>
                <a:gridCol w="484930">
                  <a:extLst>
                    <a:ext uri="{9D8B030D-6E8A-4147-A177-3AD203B41FA5}">
                      <a16:colId xmlns:a16="http://schemas.microsoft.com/office/drawing/2014/main" val="665993320"/>
                    </a:ext>
                  </a:extLst>
                </a:gridCol>
                <a:gridCol w="425416">
                  <a:extLst>
                    <a:ext uri="{9D8B030D-6E8A-4147-A177-3AD203B41FA5}">
                      <a16:colId xmlns:a16="http://schemas.microsoft.com/office/drawing/2014/main" val="3574469496"/>
                    </a:ext>
                  </a:extLst>
                </a:gridCol>
                <a:gridCol w="483827">
                  <a:extLst>
                    <a:ext uri="{9D8B030D-6E8A-4147-A177-3AD203B41FA5}">
                      <a16:colId xmlns:a16="http://schemas.microsoft.com/office/drawing/2014/main" val="1582470644"/>
                    </a:ext>
                  </a:extLst>
                </a:gridCol>
                <a:gridCol w="365902">
                  <a:extLst>
                    <a:ext uri="{9D8B030D-6E8A-4147-A177-3AD203B41FA5}">
                      <a16:colId xmlns:a16="http://schemas.microsoft.com/office/drawing/2014/main" val="119629909"/>
                    </a:ext>
                  </a:extLst>
                </a:gridCol>
                <a:gridCol w="460683">
                  <a:extLst>
                    <a:ext uri="{9D8B030D-6E8A-4147-A177-3AD203B41FA5}">
                      <a16:colId xmlns:a16="http://schemas.microsoft.com/office/drawing/2014/main" val="4152715558"/>
                    </a:ext>
                  </a:extLst>
                </a:gridCol>
                <a:gridCol w="425416">
                  <a:extLst>
                    <a:ext uri="{9D8B030D-6E8A-4147-A177-3AD203B41FA5}">
                      <a16:colId xmlns:a16="http://schemas.microsoft.com/office/drawing/2014/main" val="4135198421"/>
                    </a:ext>
                  </a:extLst>
                </a:gridCol>
                <a:gridCol w="368658">
                  <a:extLst>
                    <a:ext uri="{9D8B030D-6E8A-4147-A177-3AD203B41FA5}">
                      <a16:colId xmlns:a16="http://schemas.microsoft.com/office/drawing/2014/main" val="299208484"/>
                    </a:ext>
                  </a:extLst>
                </a:gridCol>
              </a:tblGrid>
              <a:tr h="693705">
                <a:tc rowSpan="2">
                  <a:txBody>
                    <a:bodyPr/>
                    <a:lstStyle/>
                    <a:p>
                      <a:pPr>
                        <a:lnSpc>
                          <a:spcPct val="107000"/>
                        </a:lnSpc>
                        <a:spcBef>
                          <a:spcPts val="145"/>
                        </a:spcBef>
                        <a:spcAft>
                          <a:spcPts val="145"/>
                        </a:spcAft>
                      </a:pPr>
                      <a:r>
                        <a:rPr lang="en-US" sz="1000" b="1" dirty="0">
                          <a:effectLst/>
                        </a:rPr>
                        <a:t>Margins macro </a:t>
                      </a:r>
                      <a:endParaRPr lang="en-CN" sz="1000" b="1" dirty="0">
                        <a:effectLst/>
                        <a:latin typeface="+mn-lt"/>
                        <a:ea typeface="DengXian" panose="02010600030101010101" pitchFamily="2" charset="-122"/>
                        <a:cs typeface="Times New Roman" panose="02020603050405020304" pitchFamily="18" charset="0"/>
                      </a:endParaRPr>
                    </a:p>
                  </a:txBody>
                  <a:tcPr marL="18415" marR="18415" marT="0" marB="0" anchor="ctr"/>
                </a:tc>
                <a:tc>
                  <a:txBody>
                    <a:bodyPr/>
                    <a:lstStyle/>
                    <a:p>
                      <a:pPr algn="r">
                        <a:lnSpc>
                          <a:spcPct val="107000"/>
                        </a:lnSpc>
                        <a:spcBef>
                          <a:spcPts val="145"/>
                        </a:spcBef>
                        <a:spcAft>
                          <a:spcPts val="145"/>
                        </a:spcAft>
                      </a:pPr>
                      <a:r>
                        <a:rPr lang="en-US" sz="1000" dirty="0">
                          <a:effectLst/>
                        </a:rPr>
                        <a:t>non-skim</a:t>
                      </a:r>
                      <a:endParaRPr lang="en-CN" sz="1000" dirty="0">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00" dirty="0">
                          <a:effectLst/>
                        </a:rPr>
                        <a:t>0.4477</a:t>
                      </a:r>
                      <a:endParaRPr lang="en-CN" sz="1000" dirty="0">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00" dirty="0">
                          <a:effectLst/>
                        </a:rPr>
                        <a:t>0.03483</a:t>
                      </a:r>
                      <a:endParaRPr lang="en-CN" sz="1000" dirty="0">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00" dirty="0">
                          <a:effectLst/>
                        </a:rPr>
                        <a:t>0.3794</a:t>
                      </a:r>
                      <a:endParaRPr lang="en-CN" sz="1000" dirty="0">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00" dirty="0">
                          <a:effectLst/>
                        </a:rPr>
                        <a:t>0.5160</a:t>
                      </a:r>
                      <a:endParaRPr lang="en-CN" sz="1000" dirty="0">
                        <a:effectLst/>
                        <a:latin typeface="+mn-lt"/>
                        <a:ea typeface="DengXian" panose="02010600030101010101" pitchFamily="2" charset="-122"/>
                        <a:cs typeface="Times New Roman" panose="02020603050405020304" pitchFamily="18" charset="0"/>
                      </a:endParaRPr>
                    </a:p>
                  </a:txBody>
                  <a:tcPr marL="18415" marR="18415" marT="0" marB="0"/>
                </a:tc>
                <a:tc rowSpan="2">
                  <a:txBody>
                    <a:bodyPr/>
                    <a:lstStyle/>
                    <a:p>
                      <a:pPr algn="ctr">
                        <a:lnSpc>
                          <a:spcPct val="107000"/>
                        </a:lnSpc>
                        <a:spcBef>
                          <a:spcPts val="145"/>
                        </a:spcBef>
                        <a:spcAft>
                          <a:spcPts val="145"/>
                        </a:spcAft>
                      </a:pPr>
                      <a:r>
                        <a:rPr lang="en-US" sz="800" dirty="0">
                          <a:effectLst/>
                        </a:rPr>
                        <a:t>0.2865</a:t>
                      </a:r>
                      <a:endParaRPr lang="en-CN" sz="800" dirty="0">
                        <a:effectLst/>
                        <a:latin typeface="+mn-lt"/>
                        <a:ea typeface="DengXian" panose="02010600030101010101" pitchFamily="2" charset="-122"/>
                        <a:cs typeface="Times New Roman" panose="02020603050405020304" pitchFamily="18" charset="0"/>
                      </a:endParaRPr>
                    </a:p>
                  </a:txBody>
                  <a:tcPr marL="18415" marR="18415" marT="0" marB="0" anchor="ctr"/>
                </a:tc>
                <a:tc rowSpan="2">
                  <a:txBody>
                    <a:bodyPr/>
                    <a:lstStyle/>
                    <a:p>
                      <a:pPr algn="ctr">
                        <a:lnSpc>
                          <a:spcPct val="107000"/>
                        </a:lnSpc>
                        <a:spcBef>
                          <a:spcPts val="145"/>
                        </a:spcBef>
                        <a:spcAft>
                          <a:spcPts val="145"/>
                        </a:spcAft>
                      </a:pPr>
                      <a:r>
                        <a:rPr lang="en-US" sz="800" dirty="0">
                          <a:effectLst/>
                        </a:rPr>
                        <a:t>0.1476</a:t>
                      </a:r>
                      <a:endParaRPr lang="en-CN" sz="800" dirty="0">
                        <a:effectLst/>
                        <a:latin typeface="+mn-lt"/>
                        <a:ea typeface="DengXian" panose="02010600030101010101" pitchFamily="2" charset="-122"/>
                        <a:cs typeface="Times New Roman" panose="02020603050405020304" pitchFamily="18" charset="0"/>
                      </a:endParaRPr>
                    </a:p>
                  </a:txBody>
                  <a:tcPr marL="18415" marR="18415" marT="0" marB="0" anchor="ctr"/>
                </a:tc>
                <a:tc rowSpan="2">
                  <a:txBody>
                    <a:bodyPr/>
                    <a:lstStyle/>
                    <a:p>
                      <a:pPr algn="ctr">
                        <a:lnSpc>
                          <a:spcPct val="107000"/>
                        </a:lnSpc>
                        <a:spcBef>
                          <a:spcPts val="145"/>
                        </a:spcBef>
                        <a:spcAft>
                          <a:spcPts val="145"/>
                        </a:spcAft>
                      </a:pPr>
                      <a:r>
                        <a:rPr lang="en-US" sz="800" dirty="0">
                          <a:effectLst/>
                        </a:rPr>
                        <a:t>-0.00289</a:t>
                      </a:r>
                      <a:endParaRPr lang="en-CN" sz="800" dirty="0">
                        <a:effectLst/>
                        <a:latin typeface="+mn-lt"/>
                        <a:ea typeface="DengXian" panose="02010600030101010101" pitchFamily="2" charset="-122"/>
                        <a:cs typeface="Times New Roman" panose="02020603050405020304" pitchFamily="18" charset="0"/>
                      </a:endParaRPr>
                    </a:p>
                  </a:txBody>
                  <a:tcPr marL="18415" marR="18415" marT="0" marB="0" anchor="ctr"/>
                </a:tc>
                <a:tc rowSpan="2">
                  <a:txBody>
                    <a:bodyPr/>
                    <a:lstStyle/>
                    <a:p>
                      <a:pPr algn="ctr">
                        <a:lnSpc>
                          <a:spcPct val="107000"/>
                        </a:lnSpc>
                        <a:spcBef>
                          <a:spcPts val="145"/>
                        </a:spcBef>
                        <a:spcAft>
                          <a:spcPts val="145"/>
                        </a:spcAft>
                      </a:pPr>
                      <a:r>
                        <a:rPr lang="en-US" sz="800" dirty="0">
                          <a:effectLst/>
                        </a:rPr>
                        <a:t>0.5758</a:t>
                      </a:r>
                      <a:endParaRPr lang="en-CN" sz="800" dirty="0">
                        <a:effectLst/>
                        <a:latin typeface="+mn-lt"/>
                        <a:ea typeface="DengXian" panose="02010600030101010101" pitchFamily="2" charset="-122"/>
                        <a:cs typeface="Times New Roman" panose="02020603050405020304" pitchFamily="18" charset="0"/>
                      </a:endParaRPr>
                    </a:p>
                  </a:txBody>
                  <a:tcPr marL="18415" marR="18415" marT="0" marB="0" anchor="ctr"/>
                </a:tc>
                <a:tc rowSpan="2">
                  <a:txBody>
                    <a:bodyPr/>
                    <a:lstStyle/>
                    <a:p>
                      <a:pPr algn="ctr">
                        <a:lnSpc>
                          <a:spcPct val="107000"/>
                        </a:lnSpc>
                        <a:spcBef>
                          <a:spcPts val="145"/>
                        </a:spcBef>
                        <a:spcAft>
                          <a:spcPts val="145"/>
                        </a:spcAft>
                      </a:pPr>
                      <a:r>
                        <a:rPr lang="en-US" sz="800" dirty="0">
                          <a:effectLst/>
                        </a:rPr>
                        <a:t>0.0523</a:t>
                      </a:r>
                      <a:endParaRPr lang="en-CN" sz="800" dirty="0">
                        <a:effectLst/>
                        <a:latin typeface="+mn-lt"/>
                        <a:ea typeface="DengXian" panose="02010600030101010101" pitchFamily="2" charset="-122"/>
                        <a:cs typeface="Times New Roman" panose="02020603050405020304" pitchFamily="18" charset="0"/>
                      </a:endParaRPr>
                    </a:p>
                  </a:txBody>
                  <a:tcPr marL="18415" marR="18415" marT="0" marB="0" anchor="ctr"/>
                </a:tc>
                <a:extLst>
                  <a:ext uri="{0D108BD9-81ED-4DB2-BD59-A6C34878D82A}">
                    <a16:rowId xmlns:a16="http://schemas.microsoft.com/office/drawing/2014/main" val="1679495963"/>
                  </a:ext>
                </a:extLst>
              </a:tr>
              <a:tr h="693705">
                <a:tc vMerge="1">
                  <a:txBody>
                    <a:bodyPr/>
                    <a:lstStyle/>
                    <a:p>
                      <a:pPr>
                        <a:lnSpc>
                          <a:spcPct val="107000"/>
                        </a:lnSpc>
                        <a:spcBef>
                          <a:spcPts val="145"/>
                        </a:spcBef>
                        <a:spcAft>
                          <a:spcPts val="145"/>
                        </a:spcAft>
                      </a:pP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00">
                          <a:effectLst/>
                        </a:rPr>
                        <a:t>skim</a:t>
                      </a:r>
                      <a:endParaRPr lang="en-CN" sz="1000">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00" dirty="0">
                          <a:effectLst/>
                        </a:rPr>
                        <a:t>0.7341</a:t>
                      </a:r>
                      <a:endParaRPr lang="en-CN" sz="1000" dirty="0">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00" dirty="0">
                          <a:effectLst/>
                        </a:rPr>
                        <a:t>0.1420</a:t>
                      </a:r>
                      <a:endParaRPr lang="en-CN" sz="1000" dirty="0">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00">
                          <a:effectLst/>
                        </a:rPr>
                        <a:t>0.4559</a:t>
                      </a:r>
                      <a:endParaRPr lang="en-CN" sz="1000">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00" dirty="0">
                          <a:effectLst/>
                        </a:rPr>
                        <a:t>1.0124</a:t>
                      </a:r>
                      <a:endParaRPr lang="en-CN" sz="1000" dirty="0">
                        <a:effectLst/>
                        <a:latin typeface="+mn-lt"/>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0.2865</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0.1476</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-0.00289</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0.5758</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0.0523</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extLst>
                  <a:ext uri="{0D108BD9-81ED-4DB2-BD59-A6C34878D82A}">
                    <a16:rowId xmlns:a16="http://schemas.microsoft.com/office/drawing/2014/main" val="3333179310"/>
                  </a:ext>
                </a:extLst>
              </a:tr>
            </a:tbl>
          </a:graphicData>
        </a:graphic>
      </p:graphicFrame>
      <p:graphicFrame>
        <p:nvGraphicFramePr>
          <p:cNvPr id="13" name="Table 12">
            <a:extLst>
              <a:ext uri="{FF2B5EF4-FFF2-40B4-BE49-F238E27FC236}">
                <a16:creationId xmlns:a16="http://schemas.microsoft.com/office/drawing/2014/main" id="{A20E4EBC-5DBD-7CC3-218C-9BCF9536A1F4}"/>
              </a:ext>
            </a:extLst>
          </p:cNvPr>
          <p:cNvGraphicFramePr>
            <a:graphicFrameLocks noGrp="1"/>
          </p:cNvGraphicFramePr>
          <p:nvPr>
            <p:extLst>
              <p:ext uri="{D42A27DB-BD31-4B8C-83A1-F6EECF244321}">
                <p14:modId xmlns:p14="http://schemas.microsoft.com/office/powerpoint/2010/main" val="1904730638"/>
              </p:ext>
            </p:extLst>
          </p:nvPr>
        </p:nvGraphicFramePr>
        <p:xfrm>
          <a:off x="20193" y="4238606"/>
          <a:ext cx="5846682" cy="1142574"/>
        </p:xfrm>
        <a:graphic>
          <a:graphicData uri="http://schemas.openxmlformats.org/drawingml/2006/table">
            <a:tbl>
              <a:tblPr firstCol="1" bandRow="1">
                <a:tableStyleId>{793D81CF-94F2-401A-BA57-92F5A7B2D0C5}</a:tableStyleId>
              </a:tblPr>
              <a:tblGrid>
                <a:gridCol w="711327">
                  <a:extLst>
                    <a:ext uri="{9D8B030D-6E8A-4147-A177-3AD203B41FA5}">
                      <a16:colId xmlns:a16="http://schemas.microsoft.com/office/drawing/2014/main" val="2951308305"/>
                    </a:ext>
                  </a:extLst>
                </a:gridCol>
                <a:gridCol w="420229">
                  <a:extLst>
                    <a:ext uri="{9D8B030D-6E8A-4147-A177-3AD203B41FA5}">
                      <a16:colId xmlns:a16="http://schemas.microsoft.com/office/drawing/2014/main" val="2308457711"/>
                    </a:ext>
                  </a:extLst>
                </a:gridCol>
                <a:gridCol w="529196">
                  <a:extLst>
                    <a:ext uri="{9D8B030D-6E8A-4147-A177-3AD203B41FA5}">
                      <a16:colId xmlns:a16="http://schemas.microsoft.com/office/drawing/2014/main" val="249669995"/>
                    </a:ext>
                  </a:extLst>
                </a:gridCol>
                <a:gridCol w="399091">
                  <a:extLst>
                    <a:ext uri="{9D8B030D-6E8A-4147-A177-3AD203B41FA5}">
                      <a16:colId xmlns:a16="http://schemas.microsoft.com/office/drawing/2014/main" val="2449914014"/>
                    </a:ext>
                  </a:extLst>
                </a:gridCol>
                <a:gridCol w="503773">
                  <a:extLst>
                    <a:ext uri="{9D8B030D-6E8A-4147-A177-3AD203B41FA5}">
                      <a16:colId xmlns:a16="http://schemas.microsoft.com/office/drawing/2014/main" val="2367462597"/>
                    </a:ext>
                  </a:extLst>
                </a:gridCol>
                <a:gridCol w="604008">
                  <a:extLst>
                    <a:ext uri="{9D8B030D-6E8A-4147-A177-3AD203B41FA5}">
                      <a16:colId xmlns:a16="http://schemas.microsoft.com/office/drawing/2014/main" val="2997307743"/>
                    </a:ext>
                  </a:extLst>
                </a:gridCol>
                <a:gridCol w="620785">
                  <a:extLst>
                    <a:ext uri="{9D8B030D-6E8A-4147-A177-3AD203B41FA5}">
                      <a16:colId xmlns:a16="http://schemas.microsoft.com/office/drawing/2014/main" val="3820258798"/>
                    </a:ext>
                  </a:extLst>
                </a:gridCol>
                <a:gridCol w="691614">
                  <a:extLst>
                    <a:ext uri="{9D8B030D-6E8A-4147-A177-3AD203B41FA5}">
                      <a16:colId xmlns:a16="http://schemas.microsoft.com/office/drawing/2014/main" val="845044017"/>
                    </a:ext>
                  </a:extLst>
                </a:gridCol>
                <a:gridCol w="375467">
                  <a:extLst>
                    <a:ext uri="{9D8B030D-6E8A-4147-A177-3AD203B41FA5}">
                      <a16:colId xmlns:a16="http://schemas.microsoft.com/office/drawing/2014/main" val="1558514584"/>
                    </a:ext>
                  </a:extLst>
                </a:gridCol>
                <a:gridCol w="495596">
                  <a:extLst>
                    <a:ext uri="{9D8B030D-6E8A-4147-A177-3AD203B41FA5}">
                      <a16:colId xmlns:a16="http://schemas.microsoft.com/office/drawing/2014/main" val="2642356618"/>
                    </a:ext>
                  </a:extLst>
                </a:gridCol>
                <a:gridCol w="495596">
                  <a:extLst>
                    <a:ext uri="{9D8B030D-6E8A-4147-A177-3AD203B41FA5}">
                      <a16:colId xmlns:a16="http://schemas.microsoft.com/office/drawing/2014/main" val="4282635560"/>
                    </a:ext>
                  </a:extLst>
                </a:gridCol>
              </a:tblGrid>
              <a:tr h="298687">
                <a:tc rowSpan="4">
                  <a:txBody>
                    <a:bodyPr/>
                    <a:lstStyle/>
                    <a:p>
                      <a:r>
                        <a:rPr lang="en-US" sz="1000" kern="100" dirty="0" err="1">
                          <a:effectLst/>
                        </a:rPr>
                        <a:t>Regrid</a:t>
                      </a:r>
                      <a:r>
                        <a:rPr lang="en-US" sz="1000" kern="100" dirty="0">
                          <a:effectLst/>
                        </a:rPr>
                        <a:t>=</a:t>
                      </a:r>
                    </a:p>
                    <a:p>
                      <a:r>
                        <a:rPr lang="en-US" sz="1000" kern="100" dirty="0">
                          <a:effectLst/>
                        </a:rPr>
                        <a:t>“response”</a:t>
                      </a:r>
                      <a:endParaRPr lang="en-CN"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r>
                        <a:rPr lang="en-US" sz="1000" kern="100" dirty="0">
                          <a:effectLst/>
                        </a:rPr>
                        <a:t>Equal</a:t>
                      </a:r>
                      <a:endParaRPr lang="en-CN"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000" kern="100" dirty="0">
                          <a:effectLst/>
                        </a:rPr>
                        <a:t>Non-skim</a:t>
                      </a:r>
                      <a:endParaRPr lang="en-CN"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900" kern="100" dirty="0">
                          <a:effectLst/>
                        </a:rPr>
                        <a:t>0.367</a:t>
                      </a:r>
                      <a:endParaRPr lang="en-CN" sz="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900" kern="100" dirty="0">
                          <a:effectLst/>
                        </a:rPr>
                        <a:t>0.401</a:t>
                      </a:r>
                      <a:endParaRPr lang="en-CN" sz="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900" kern="100" dirty="0">
                          <a:effectLst/>
                        </a:rPr>
                        <a:t>-0.419</a:t>
                      </a:r>
                      <a:endParaRPr lang="en-CN" sz="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900" kern="100" dirty="0">
                          <a:effectLst/>
                        </a:rPr>
                        <a:t>1.15</a:t>
                      </a:r>
                      <a:endParaRPr lang="en-CN" sz="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r>
                        <a:rPr lang="en-US" sz="1000" kern="100" dirty="0">
                          <a:effectLst/>
                        </a:rPr>
                        <a:t>0.627</a:t>
                      </a:r>
                      <a:endParaRPr lang="en-CN"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r>
                        <a:rPr lang="en-US" sz="1000" kern="100">
                          <a:effectLst/>
                        </a:rPr>
                        <a:t>0.339</a:t>
                      </a:r>
                      <a:endParaRPr lang="en-CN" sz="1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r>
                        <a:rPr lang="en-US" sz="1000" kern="100">
                          <a:effectLst/>
                        </a:rPr>
                        <a:t>1.57</a:t>
                      </a:r>
                      <a:endParaRPr lang="en-CN" sz="1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r>
                        <a:rPr lang="en-US" sz="1000" kern="100" dirty="0">
                          <a:effectLst/>
                        </a:rPr>
                        <a:t>0.1163</a:t>
                      </a:r>
                      <a:endParaRPr lang="en-CN"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4109828"/>
                  </a:ext>
                </a:extLst>
              </a:tr>
              <a:tr h="266487">
                <a:tc vMerge="1">
                  <a:txBody>
                    <a:bodyPr/>
                    <a:lstStyle/>
                    <a:p>
                      <a:endParaRPr lang="en-CN"/>
                    </a:p>
                  </a:txBody>
                  <a:tcPr/>
                </a:tc>
                <a:tc vMerge="1">
                  <a:txBody>
                    <a:bodyPr/>
                    <a:lstStyle/>
                    <a:p>
                      <a:endParaRPr lang="en-CN"/>
                    </a:p>
                  </a:txBody>
                  <a:tcPr/>
                </a:tc>
                <a:tc>
                  <a:txBody>
                    <a:bodyPr/>
                    <a:lstStyle/>
                    <a:p>
                      <a:r>
                        <a:rPr lang="en-US" sz="1000" kern="100">
                          <a:effectLst/>
                        </a:rPr>
                        <a:t>Skim</a:t>
                      </a:r>
                      <a:endParaRPr lang="en-CN" sz="1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900" kern="100">
                          <a:effectLst/>
                        </a:rPr>
                        <a:t>0.994</a:t>
                      </a:r>
                      <a:endParaRPr lang="en-CN"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900" kern="100" dirty="0">
                          <a:effectLst/>
                        </a:rPr>
                        <a:t>0.019</a:t>
                      </a:r>
                      <a:endParaRPr lang="en-CN"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900" kern="100" dirty="0">
                          <a:effectLst/>
                        </a:rPr>
                        <a:t>0.958</a:t>
                      </a:r>
                      <a:endParaRPr lang="en-CN"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900" kern="100" dirty="0">
                          <a:effectLst/>
                        </a:rPr>
                        <a:t>1.03</a:t>
                      </a:r>
                      <a:endParaRPr lang="en-CN" sz="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CN"/>
                    </a:p>
                  </a:txBody>
                  <a:tcPr/>
                </a:tc>
                <a:tc vMerge="1">
                  <a:txBody>
                    <a:bodyPr/>
                    <a:lstStyle/>
                    <a:p>
                      <a:endParaRPr lang="en-CN"/>
                    </a:p>
                  </a:txBody>
                  <a:tcPr/>
                </a:tc>
                <a:tc vMerge="1">
                  <a:txBody>
                    <a:bodyPr/>
                    <a:lstStyle/>
                    <a:p>
                      <a:endParaRPr lang="en-CN"/>
                    </a:p>
                  </a:txBody>
                  <a:tcPr/>
                </a:tc>
                <a:tc vMerge="1">
                  <a:txBody>
                    <a:bodyPr/>
                    <a:lstStyle/>
                    <a:p>
                      <a:endParaRPr lang="en-CN"/>
                    </a:p>
                  </a:txBody>
                  <a:tcPr/>
                </a:tc>
                <a:extLst>
                  <a:ext uri="{0D108BD9-81ED-4DB2-BD59-A6C34878D82A}">
                    <a16:rowId xmlns:a16="http://schemas.microsoft.com/office/drawing/2014/main" val="3871053112"/>
                  </a:ext>
                </a:extLst>
              </a:tr>
              <a:tr h="298687">
                <a:tc vMerge="1">
                  <a:txBody>
                    <a:bodyPr/>
                    <a:lstStyle/>
                    <a:p>
                      <a:endParaRPr lang="en-CN"/>
                    </a:p>
                  </a:txBody>
                  <a:tcPr/>
                </a:tc>
                <a:tc rowSpan="2">
                  <a:txBody>
                    <a:bodyPr/>
                    <a:lstStyle/>
                    <a:p>
                      <a:r>
                        <a:rPr lang="en-US" sz="1000" kern="100" dirty="0">
                          <a:effectLst/>
                        </a:rPr>
                        <a:t>Prop</a:t>
                      </a:r>
                      <a:endParaRPr lang="en-CN"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000" kern="100" dirty="0">
                          <a:effectLst/>
                        </a:rPr>
                        <a:t>Non-skim</a:t>
                      </a:r>
                      <a:endParaRPr lang="en-CN"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900" kern="100">
                          <a:effectLst/>
                        </a:rPr>
                        <a:t>0.374</a:t>
                      </a:r>
                      <a:endParaRPr lang="en-CN"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900" kern="100">
                          <a:effectLst/>
                        </a:rPr>
                        <a:t>0.3133</a:t>
                      </a:r>
                      <a:endParaRPr lang="en-CN"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900" kern="100" dirty="0">
                          <a:effectLst/>
                        </a:rPr>
                        <a:t>-0.24</a:t>
                      </a:r>
                      <a:endParaRPr lang="en-CN" sz="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900" kern="100" dirty="0">
                          <a:effectLst/>
                        </a:rPr>
                        <a:t>0.988</a:t>
                      </a:r>
                      <a:endParaRPr lang="en-CN" sz="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r>
                        <a:rPr lang="en-US" sz="1000" kern="100" dirty="0">
                          <a:effectLst/>
                        </a:rPr>
                        <a:t>0.619</a:t>
                      </a:r>
                      <a:endParaRPr lang="en-CN"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r>
                        <a:rPr lang="en-US" sz="1000" kern="100" dirty="0">
                          <a:effectLst/>
                        </a:rPr>
                        <a:t>0.314</a:t>
                      </a:r>
                      <a:endParaRPr lang="en-CN"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r>
                        <a:rPr lang="en-US" sz="1000" kern="100" dirty="0">
                          <a:effectLst/>
                        </a:rPr>
                        <a:t>1.974</a:t>
                      </a:r>
                      <a:endParaRPr lang="en-CN"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r>
                        <a:rPr lang="en-US" sz="1000" kern="100" dirty="0">
                          <a:effectLst/>
                        </a:rPr>
                        <a:t>0.0484</a:t>
                      </a:r>
                      <a:endParaRPr lang="en-CN"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66774097"/>
                  </a:ext>
                </a:extLst>
              </a:tr>
              <a:tr h="266487">
                <a:tc vMerge="1">
                  <a:txBody>
                    <a:bodyPr/>
                    <a:lstStyle/>
                    <a:p>
                      <a:endParaRPr lang="en-CN"/>
                    </a:p>
                  </a:txBody>
                  <a:tcPr/>
                </a:tc>
                <a:tc vMerge="1">
                  <a:txBody>
                    <a:bodyPr/>
                    <a:lstStyle/>
                    <a:p>
                      <a:endParaRPr lang="en-CN"/>
                    </a:p>
                  </a:txBody>
                  <a:tcPr/>
                </a:tc>
                <a:tc>
                  <a:txBody>
                    <a:bodyPr/>
                    <a:lstStyle/>
                    <a:p>
                      <a:r>
                        <a:rPr lang="en-US" sz="1000" kern="100">
                          <a:effectLst/>
                        </a:rPr>
                        <a:t>Skim</a:t>
                      </a:r>
                      <a:endParaRPr lang="en-CN" sz="1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900" kern="100" dirty="0">
                          <a:effectLst/>
                        </a:rPr>
                        <a:t>0.994</a:t>
                      </a:r>
                      <a:endParaRPr lang="en-CN" sz="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900" kern="100" dirty="0">
                          <a:effectLst/>
                        </a:rPr>
                        <a:t>0.0194</a:t>
                      </a:r>
                      <a:endParaRPr lang="en-CN" sz="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900" kern="100" dirty="0">
                          <a:effectLst/>
                        </a:rPr>
                        <a:t>0.956</a:t>
                      </a:r>
                      <a:endParaRPr lang="en-CN" sz="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900" kern="100" dirty="0">
                          <a:effectLst/>
                        </a:rPr>
                        <a:t>1.032</a:t>
                      </a:r>
                      <a:endParaRPr lang="en-CN" sz="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CN"/>
                    </a:p>
                  </a:txBody>
                  <a:tcPr/>
                </a:tc>
                <a:tc vMerge="1">
                  <a:txBody>
                    <a:bodyPr/>
                    <a:lstStyle/>
                    <a:p>
                      <a:endParaRPr lang="en-CN"/>
                    </a:p>
                  </a:txBody>
                  <a:tcPr/>
                </a:tc>
                <a:tc vMerge="1">
                  <a:txBody>
                    <a:bodyPr/>
                    <a:lstStyle/>
                    <a:p>
                      <a:endParaRPr lang="en-CN"/>
                    </a:p>
                  </a:txBody>
                  <a:tcPr/>
                </a:tc>
                <a:tc vMerge="1">
                  <a:txBody>
                    <a:bodyPr/>
                    <a:lstStyle/>
                    <a:p>
                      <a:endParaRPr lang="en-CN"/>
                    </a:p>
                  </a:txBody>
                  <a:tcPr/>
                </a:tc>
                <a:extLst>
                  <a:ext uri="{0D108BD9-81ED-4DB2-BD59-A6C34878D82A}">
                    <a16:rowId xmlns:a16="http://schemas.microsoft.com/office/drawing/2014/main" val="524989741"/>
                  </a:ext>
                </a:extLst>
              </a:tr>
            </a:tbl>
          </a:graphicData>
        </a:graphic>
      </p:graphicFrame>
      <p:sp>
        <p:nvSpPr>
          <p:cNvPr id="16" name="TextBox 15">
            <a:extLst>
              <a:ext uri="{FF2B5EF4-FFF2-40B4-BE49-F238E27FC236}">
                <a16:creationId xmlns:a16="http://schemas.microsoft.com/office/drawing/2014/main" id="{37CE97D3-7866-6905-A0B5-EABBC9CB60F7}"/>
              </a:ext>
            </a:extLst>
          </p:cNvPr>
          <p:cNvSpPr txBox="1"/>
          <p:nvPr/>
        </p:nvSpPr>
        <p:spPr>
          <a:xfrm>
            <a:off x="-13893" y="5453643"/>
            <a:ext cx="6102990" cy="577081"/>
          </a:xfrm>
          <a:prstGeom prst="rect">
            <a:avLst/>
          </a:prstGeom>
          <a:noFill/>
        </p:spPr>
        <p:txBody>
          <a:bodyPr wrap="square">
            <a:spAutoFit/>
          </a:bodyPr>
          <a:lstStyle/>
          <a:p>
            <a:r>
              <a:rPr lang="en-CN" sz="1050" dirty="0"/>
              <a:t>Regrid=“response” in R does not match any value from SAS estimates because it uses the </a:t>
            </a:r>
            <a:r>
              <a:rPr lang="en-CN" sz="1050" u="sng" dirty="0"/>
              <a:t>mean</a:t>
            </a:r>
            <a:r>
              <a:rPr lang="en-CN" sz="1050" dirty="0"/>
              <a:t> of continuous variable to predict the model, then gets the estimates. The “alternative” regrid method has the same estimates as Margins macro in SAS.</a:t>
            </a:r>
          </a:p>
        </p:txBody>
      </p:sp>
      <p:graphicFrame>
        <p:nvGraphicFramePr>
          <p:cNvPr id="17" name="Table 16">
            <a:extLst>
              <a:ext uri="{FF2B5EF4-FFF2-40B4-BE49-F238E27FC236}">
                <a16:creationId xmlns:a16="http://schemas.microsoft.com/office/drawing/2014/main" id="{54799CD3-5DEC-A332-6D13-8B814080017F}"/>
              </a:ext>
            </a:extLst>
          </p:cNvPr>
          <p:cNvGraphicFramePr>
            <a:graphicFrameLocks noGrp="1"/>
          </p:cNvGraphicFramePr>
          <p:nvPr/>
        </p:nvGraphicFramePr>
        <p:xfrm>
          <a:off x="20193" y="6030724"/>
          <a:ext cx="3569674" cy="770523"/>
        </p:xfrm>
        <a:graphic>
          <a:graphicData uri="http://schemas.openxmlformats.org/drawingml/2006/table">
            <a:tbl>
              <a:tblPr bandRow="1">
                <a:tableStyleId>{793D81CF-94F2-401A-BA57-92F5A7B2D0C5}</a:tableStyleId>
              </a:tblPr>
              <a:tblGrid>
                <a:gridCol w="1760811">
                  <a:extLst>
                    <a:ext uri="{9D8B030D-6E8A-4147-A177-3AD203B41FA5}">
                      <a16:colId xmlns:a16="http://schemas.microsoft.com/office/drawing/2014/main" val="261548465"/>
                    </a:ext>
                  </a:extLst>
                </a:gridCol>
                <a:gridCol w="1034344">
                  <a:extLst>
                    <a:ext uri="{9D8B030D-6E8A-4147-A177-3AD203B41FA5}">
                      <a16:colId xmlns:a16="http://schemas.microsoft.com/office/drawing/2014/main" val="569275143"/>
                    </a:ext>
                  </a:extLst>
                </a:gridCol>
                <a:gridCol w="774519">
                  <a:extLst>
                    <a:ext uri="{9D8B030D-6E8A-4147-A177-3AD203B41FA5}">
                      <a16:colId xmlns:a16="http://schemas.microsoft.com/office/drawing/2014/main" val="3429618707"/>
                    </a:ext>
                  </a:extLst>
                </a:gridCol>
              </a:tblGrid>
              <a:tr h="256841">
                <a:tc>
                  <a:txBody>
                    <a:bodyPr/>
                    <a:lstStyle/>
                    <a:p>
                      <a:endParaRPr lang="en-CN" sz="1000" dirty="0"/>
                    </a:p>
                  </a:txBody>
                  <a:tcPr/>
                </a:tc>
                <a:tc>
                  <a:txBody>
                    <a:bodyPr/>
                    <a:lstStyle/>
                    <a:p>
                      <a:endParaRPr lang="en-CN" sz="1000" dirty="0"/>
                    </a:p>
                  </a:txBody>
                  <a:tcPr/>
                </a:tc>
                <a:tc>
                  <a:txBody>
                    <a:bodyPr/>
                    <a:lstStyle/>
                    <a:p>
                      <a:r>
                        <a:rPr lang="en-CN" sz="1000" dirty="0"/>
                        <a:t>Estimate</a:t>
                      </a:r>
                    </a:p>
                  </a:txBody>
                  <a:tcPr/>
                </a:tc>
                <a:extLst>
                  <a:ext uri="{0D108BD9-81ED-4DB2-BD59-A6C34878D82A}">
                    <a16:rowId xmlns:a16="http://schemas.microsoft.com/office/drawing/2014/main" val="4142112881"/>
                  </a:ext>
                </a:extLst>
              </a:tr>
              <a:tr h="256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N" sz="1000" b="1" dirty="0"/>
                        <a:t>Alternative Regrid method</a:t>
                      </a:r>
                    </a:p>
                  </a:txBody>
                  <a:tcPr/>
                </a:tc>
                <a:tc>
                  <a:txBody>
                    <a:bodyPr/>
                    <a:lstStyle/>
                    <a:p>
                      <a:r>
                        <a:rPr lang="en-US" sz="1000" dirty="0"/>
                        <a:t>N</a:t>
                      </a:r>
                      <a:r>
                        <a:rPr lang="en-CN" sz="1000" dirty="0"/>
                        <a:t>on-skim</a:t>
                      </a:r>
                    </a:p>
                  </a:txBody>
                  <a:tcPr/>
                </a:tc>
                <a:tc>
                  <a:txBody>
                    <a:bodyPr/>
                    <a:lstStyle/>
                    <a:p>
                      <a:r>
                        <a:rPr lang="en-CN" sz="1000" dirty="0"/>
                        <a:t>0.448</a:t>
                      </a:r>
                    </a:p>
                  </a:txBody>
                  <a:tcPr/>
                </a:tc>
                <a:extLst>
                  <a:ext uri="{0D108BD9-81ED-4DB2-BD59-A6C34878D82A}">
                    <a16:rowId xmlns:a16="http://schemas.microsoft.com/office/drawing/2014/main" val="2560376800"/>
                  </a:ext>
                </a:extLst>
              </a:tr>
              <a:tr h="256841">
                <a:tc>
                  <a:txBody>
                    <a:bodyPr/>
                    <a:lstStyle/>
                    <a:p>
                      <a:endParaRPr lang="en-CN" sz="1000" dirty="0"/>
                    </a:p>
                  </a:txBody>
                  <a:tcPr/>
                </a:tc>
                <a:tc>
                  <a:txBody>
                    <a:bodyPr/>
                    <a:lstStyle/>
                    <a:p>
                      <a:r>
                        <a:rPr lang="en-US" sz="1000" dirty="0"/>
                        <a:t>S</a:t>
                      </a:r>
                      <a:r>
                        <a:rPr lang="en-CN" sz="1000" dirty="0"/>
                        <a:t>kim </a:t>
                      </a:r>
                    </a:p>
                  </a:txBody>
                  <a:tcPr/>
                </a:tc>
                <a:tc>
                  <a:txBody>
                    <a:bodyPr/>
                    <a:lstStyle/>
                    <a:p>
                      <a:r>
                        <a:rPr lang="en-CN" sz="1000" dirty="0"/>
                        <a:t>0.734</a:t>
                      </a:r>
                    </a:p>
                  </a:txBody>
                  <a:tcPr/>
                </a:tc>
                <a:extLst>
                  <a:ext uri="{0D108BD9-81ED-4DB2-BD59-A6C34878D82A}">
                    <a16:rowId xmlns:a16="http://schemas.microsoft.com/office/drawing/2014/main" val="2156384326"/>
                  </a:ext>
                </a:extLst>
              </a:tr>
            </a:tbl>
          </a:graphicData>
        </a:graphic>
      </p:graphicFrame>
      <p:sp>
        <p:nvSpPr>
          <p:cNvPr id="18" name="Equal 17">
            <a:extLst>
              <a:ext uri="{FF2B5EF4-FFF2-40B4-BE49-F238E27FC236}">
                <a16:creationId xmlns:a16="http://schemas.microsoft.com/office/drawing/2014/main" id="{A49EC69E-7EF7-5B02-DC8B-38E53E702933}"/>
              </a:ext>
            </a:extLst>
          </p:cNvPr>
          <p:cNvSpPr/>
          <p:nvPr/>
        </p:nvSpPr>
        <p:spPr>
          <a:xfrm>
            <a:off x="5913704" y="1571980"/>
            <a:ext cx="350785" cy="423333"/>
          </a:xfrm>
          <a:prstGeom prst="mathEqual">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CN">
              <a:solidFill>
                <a:schemeClr val="tx1"/>
              </a:solidFill>
            </a:endParaRPr>
          </a:p>
        </p:txBody>
      </p:sp>
      <p:sp>
        <p:nvSpPr>
          <p:cNvPr id="19" name="Equal 18">
            <a:extLst>
              <a:ext uri="{FF2B5EF4-FFF2-40B4-BE49-F238E27FC236}">
                <a16:creationId xmlns:a16="http://schemas.microsoft.com/office/drawing/2014/main" id="{490A96A4-6DE2-E858-A93B-B99003C5A1E0}"/>
              </a:ext>
            </a:extLst>
          </p:cNvPr>
          <p:cNvSpPr/>
          <p:nvPr/>
        </p:nvSpPr>
        <p:spPr>
          <a:xfrm>
            <a:off x="5905763" y="3217333"/>
            <a:ext cx="350785" cy="423333"/>
          </a:xfrm>
          <a:prstGeom prst="mathEqual">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CN">
              <a:solidFill>
                <a:schemeClr val="tx1"/>
              </a:solidFill>
            </a:endParaRPr>
          </a:p>
        </p:txBody>
      </p:sp>
      <p:cxnSp>
        <p:nvCxnSpPr>
          <p:cNvPr id="20" name="Curved Connector 19">
            <a:extLst>
              <a:ext uri="{FF2B5EF4-FFF2-40B4-BE49-F238E27FC236}">
                <a16:creationId xmlns:a16="http://schemas.microsoft.com/office/drawing/2014/main" id="{2715848E-5739-A0B0-4B43-DC968CE31A40}"/>
              </a:ext>
            </a:extLst>
          </p:cNvPr>
          <p:cNvCxnSpPr>
            <a:cxnSpLocks/>
          </p:cNvCxnSpPr>
          <p:nvPr/>
        </p:nvCxnSpPr>
        <p:spPr>
          <a:xfrm>
            <a:off x="4164435" y="2732226"/>
            <a:ext cx="430925" cy="33633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F487B15-4E22-0AED-05F1-4C5C71EA1A93}"/>
                  </a:ext>
                </a:extLst>
              </p:cNvPr>
              <p:cNvSpPr txBox="1"/>
              <p:nvPr/>
            </p:nvSpPr>
            <p:spPr>
              <a:xfrm>
                <a:off x="4545819" y="2939703"/>
                <a:ext cx="987969" cy="261610"/>
              </a:xfrm>
              <a:prstGeom prst="rect">
                <a:avLst/>
              </a:prstGeom>
              <a:noFill/>
            </p:spPr>
            <p:txBody>
              <a:bodyPr wrap="square" rtlCol="0">
                <a:spAutoFit/>
              </a:bodyPr>
              <a:lstStyle/>
              <a:p>
                <a:r>
                  <a:rPr lang="en-CN" sz="1100" dirty="0"/>
                  <a:t>=</a:t>
                </a:r>
                <a14:m>
                  <m:oMath xmlns:m="http://schemas.openxmlformats.org/officeDocument/2006/math">
                    <m:sSup>
                      <m:sSupPr>
                        <m:ctrlPr>
                          <a:rPr lang="en-US" sz="1100" b="0" i="1" smtClean="0">
                            <a:latin typeface="Cambria Math" panose="02040503050406030204" pitchFamily="18" charset="0"/>
                          </a:rPr>
                        </m:ctrlPr>
                      </m:sSupPr>
                      <m:e>
                        <m:r>
                          <a:rPr lang="en-US" sz="1100" b="0" i="1" smtClean="0">
                            <a:latin typeface="Cambria Math" panose="02040503050406030204" pitchFamily="18" charset="0"/>
                          </a:rPr>
                          <m:t>𝑒</m:t>
                        </m:r>
                      </m:e>
                      <m:sup>
                        <m:r>
                          <a:rPr lang="en-US" sz="1100" b="0" i="1" smtClean="0">
                            <a:latin typeface="Cambria Math" panose="02040503050406030204" pitchFamily="18" charset="0"/>
                          </a:rPr>
                          <m:t>6.9724</m:t>
                        </m:r>
                      </m:sup>
                    </m:sSup>
                  </m:oMath>
                </a14:m>
                <a:endParaRPr lang="en-CN" sz="1100" dirty="0"/>
              </a:p>
            </p:txBody>
          </p:sp>
        </mc:Choice>
        <mc:Fallback xmlns="">
          <p:sp>
            <p:nvSpPr>
              <p:cNvPr id="21" name="TextBox 20">
                <a:extLst>
                  <a:ext uri="{FF2B5EF4-FFF2-40B4-BE49-F238E27FC236}">
                    <a16:creationId xmlns:a16="http://schemas.microsoft.com/office/drawing/2014/main" id="{5F487B15-4E22-0AED-05F1-4C5C71EA1A93}"/>
                  </a:ext>
                </a:extLst>
              </p:cNvPr>
              <p:cNvSpPr txBox="1">
                <a:spLocks noRot="1" noChangeAspect="1" noMove="1" noResize="1" noEditPoints="1" noAdjustHandles="1" noChangeArrowheads="1" noChangeShapeType="1" noTextEdit="1"/>
              </p:cNvSpPr>
              <p:nvPr/>
            </p:nvSpPr>
            <p:spPr>
              <a:xfrm>
                <a:off x="4545819" y="2939703"/>
                <a:ext cx="987969" cy="261610"/>
              </a:xfrm>
              <a:prstGeom prst="rect">
                <a:avLst/>
              </a:prstGeom>
              <a:blipFill>
                <a:blip r:embed="rId3"/>
                <a:stretch>
                  <a:fillRect b="-9091"/>
                </a:stretch>
              </a:blipFill>
            </p:spPr>
            <p:txBody>
              <a:bodyPr/>
              <a:lstStyle/>
              <a:p>
                <a:r>
                  <a:rPr lang="en-CN">
                    <a:noFill/>
                  </a:rPr>
                  <a:t> </a:t>
                </a:r>
              </a:p>
            </p:txBody>
          </p:sp>
        </mc:Fallback>
      </mc:AlternateContent>
      <p:sp>
        <p:nvSpPr>
          <p:cNvPr id="2" name="Not Equal 1">
            <a:extLst>
              <a:ext uri="{FF2B5EF4-FFF2-40B4-BE49-F238E27FC236}">
                <a16:creationId xmlns:a16="http://schemas.microsoft.com/office/drawing/2014/main" id="{E9AAC813-08A9-25BA-239F-FE62FCEA12B7}"/>
              </a:ext>
            </a:extLst>
          </p:cNvPr>
          <p:cNvSpPr/>
          <p:nvPr/>
        </p:nvSpPr>
        <p:spPr>
          <a:xfrm>
            <a:off x="5891650" y="4346001"/>
            <a:ext cx="707667" cy="446870"/>
          </a:xfrm>
          <a:prstGeom prst="mathNotEqual">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063758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205B40-7D08-D5DA-1096-5A5B935B796B}"/>
              </a:ext>
            </a:extLst>
          </p:cNvPr>
          <p:cNvSpPr>
            <a:spLocks noGrp="1"/>
          </p:cNvSpPr>
          <p:nvPr>
            <p:ph type="sldNum" sz="quarter" idx="12"/>
          </p:nvPr>
        </p:nvSpPr>
        <p:spPr/>
        <p:txBody>
          <a:bodyPr/>
          <a:lstStyle/>
          <a:p>
            <a:fld id="{982E0F57-8EAB-E74E-A64D-79FA073796CA}" type="slidenum">
              <a:rPr lang="en-US" smtClean="0"/>
              <a:t>21</a:t>
            </a:fld>
            <a:endParaRPr lang="en-US"/>
          </a:p>
        </p:txBody>
      </p:sp>
      <p:pic>
        <p:nvPicPr>
          <p:cNvPr id="8" name="Picture 7" descr="A screenshot of a computer&#10;&#10;Description automatically generated">
            <a:extLst>
              <a:ext uri="{FF2B5EF4-FFF2-40B4-BE49-F238E27FC236}">
                <a16:creationId xmlns:a16="http://schemas.microsoft.com/office/drawing/2014/main" id="{1775738C-CCFE-09A7-CFBA-9A1678AB6554}"/>
              </a:ext>
            </a:extLst>
          </p:cNvPr>
          <p:cNvPicPr>
            <a:picLocks noChangeAspect="1"/>
          </p:cNvPicPr>
          <p:nvPr/>
        </p:nvPicPr>
        <p:blipFill>
          <a:blip r:embed="rId2"/>
          <a:stretch>
            <a:fillRect/>
          </a:stretch>
        </p:blipFill>
        <p:spPr>
          <a:xfrm>
            <a:off x="0" y="846782"/>
            <a:ext cx="5003800" cy="4213947"/>
          </a:xfrm>
          <a:prstGeom prst="rect">
            <a:avLst/>
          </a:prstGeom>
        </p:spPr>
      </p:pic>
      <p:sp>
        <p:nvSpPr>
          <p:cNvPr id="9" name="TextBox 8">
            <a:extLst>
              <a:ext uri="{FF2B5EF4-FFF2-40B4-BE49-F238E27FC236}">
                <a16:creationId xmlns:a16="http://schemas.microsoft.com/office/drawing/2014/main" id="{2094C911-5796-0967-F940-3DEA0AF9A6DD}"/>
              </a:ext>
            </a:extLst>
          </p:cNvPr>
          <p:cNvSpPr txBox="1"/>
          <p:nvPr/>
        </p:nvSpPr>
        <p:spPr>
          <a:xfrm>
            <a:off x="0" y="0"/>
            <a:ext cx="4381500" cy="400110"/>
          </a:xfrm>
          <a:prstGeom prst="rect">
            <a:avLst/>
          </a:prstGeom>
          <a:noFill/>
        </p:spPr>
        <p:txBody>
          <a:bodyPr wrap="square" rtlCol="0">
            <a:spAutoFit/>
          </a:bodyPr>
          <a:lstStyle/>
          <a:p>
            <a:r>
              <a:rPr lang="en-CN" sz="2000" dirty="0"/>
              <a:t>R Codes</a:t>
            </a:r>
          </a:p>
        </p:txBody>
      </p:sp>
      <p:sp>
        <p:nvSpPr>
          <p:cNvPr id="10" name="TextBox 9">
            <a:extLst>
              <a:ext uri="{FF2B5EF4-FFF2-40B4-BE49-F238E27FC236}">
                <a16:creationId xmlns:a16="http://schemas.microsoft.com/office/drawing/2014/main" id="{75A3893F-CF31-70C9-8CAD-26FD8734DF98}"/>
              </a:ext>
            </a:extLst>
          </p:cNvPr>
          <p:cNvSpPr txBox="1"/>
          <p:nvPr/>
        </p:nvSpPr>
        <p:spPr>
          <a:xfrm>
            <a:off x="0" y="477450"/>
            <a:ext cx="2812774" cy="369332"/>
          </a:xfrm>
          <a:prstGeom prst="rect">
            <a:avLst/>
          </a:prstGeom>
          <a:noFill/>
        </p:spPr>
        <p:txBody>
          <a:bodyPr wrap="square" rtlCol="0">
            <a:spAutoFit/>
          </a:bodyPr>
          <a:lstStyle/>
          <a:p>
            <a:r>
              <a:rPr lang="en-CN" dirty="0"/>
              <a:t>Regression</a:t>
            </a:r>
          </a:p>
        </p:txBody>
      </p:sp>
      <p:pic>
        <p:nvPicPr>
          <p:cNvPr id="12" name="Picture 11" descr="A screenshot of a computer&#10;&#10;Description automatically generated">
            <a:extLst>
              <a:ext uri="{FF2B5EF4-FFF2-40B4-BE49-F238E27FC236}">
                <a16:creationId xmlns:a16="http://schemas.microsoft.com/office/drawing/2014/main" id="{CE068B2D-E97C-A1D4-3A92-68D8A3630C1F}"/>
              </a:ext>
            </a:extLst>
          </p:cNvPr>
          <p:cNvPicPr>
            <a:picLocks noChangeAspect="1"/>
          </p:cNvPicPr>
          <p:nvPr/>
        </p:nvPicPr>
        <p:blipFill>
          <a:blip r:embed="rId3"/>
          <a:stretch>
            <a:fillRect/>
          </a:stretch>
        </p:blipFill>
        <p:spPr>
          <a:xfrm>
            <a:off x="5278138" y="846782"/>
            <a:ext cx="4857290" cy="2584174"/>
          </a:xfrm>
          <a:prstGeom prst="rect">
            <a:avLst/>
          </a:prstGeom>
        </p:spPr>
      </p:pic>
      <p:sp>
        <p:nvSpPr>
          <p:cNvPr id="13" name="TextBox 12">
            <a:extLst>
              <a:ext uri="{FF2B5EF4-FFF2-40B4-BE49-F238E27FC236}">
                <a16:creationId xmlns:a16="http://schemas.microsoft.com/office/drawing/2014/main" id="{D17C72FF-5869-09F3-E0FF-FD64901EBF79}"/>
              </a:ext>
            </a:extLst>
          </p:cNvPr>
          <p:cNvSpPr txBox="1"/>
          <p:nvPr/>
        </p:nvSpPr>
        <p:spPr>
          <a:xfrm>
            <a:off x="5278138" y="477450"/>
            <a:ext cx="3190001" cy="369332"/>
          </a:xfrm>
          <a:prstGeom prst="rect">
            <a:avLst/>
          </a:prstGeom>
          <a:noFill/>
        </p:spPr>
        <p:txBody>
          <a:bodyPr wrap="square" rtlCol="0">
            <a:spAutoFit/>
          </a:bodyPr>
          <a:lstStyle/>
          <a:p>
            <a:r>
              <a:rPr lang="en-CN" dirty="0"/>
              <a:t>EMMEANS and Contrast</a:t>
            </a:r>
          </a:p>
        </p:txBody>
      </p:sp>
      <p:pic>
        <p:nvPicPr>
          <p:cNvPr id="15" name="Picture 14" descr="A screenshot of a computer&#10;&#10;Description automatically generated">
            <a:extLst>
              <a:ext uri="{FF2B5EF4-FFF2-40B4-BE49-F238E27FC236}">
                <a16:creationId xmlns:a16="http://schemas.microsoft.com/office/drawing/2014/main" id="{AAF5B3A8-17C2-E4E4-39BC-F8DA2400FE65}"/>
              </a:ext>
            </a:extLst>
          </p:cNvPr>
          <p:cNvPicPr>
            <a:picLocks noChangeAspect="1"/>
          </p:cNvPicPr>
          <p:nvPr/>
        </p:nvPicPr>
        <p:blipFill>
          <a:blip r:embed="rId4"/>
          <a:stretch>
            <a:fillRect/>
          </a:stretch>
        </p:blipFill>
        <p:spPr>
          <a:xfrm>
            <a:off x="5278138" y="3708309"/>
            <a:ext cx="4857290" cy="3013166"/>
          </a:xfrm>
          <a:prstGeom prst="rect">
            <a:avLst/>
          </a:prstGeom>
        </p:spPr>
      </p:pic>
      <p:sp>
        <p:nvSpPr>
          <p:cNvPr id="16" name="Right Brace 15">
            <a:extLst>
              <a:ext uri="{FF2B5EF4-FFF2-40B4-BE49-F238E27FC236}">
                <a16:creationId xmlns:a16="http://schemas.microsoft.com/office/drawing/2014/main" id="{1698902A-CA28-EAF7-BD1D-1A30DD43CC2F}"/>
              </a:ext>
            </a:extLst>
          </p:cNvPr>
          <p:cNvSpPr/>
          <p:nvPr/>
        </p:nvSpPr>
        <p:spPr>
          <a:xfrm>
            <a:off x="8279296" y="1908313"/>
            <a:ext cx="188843" cy="89155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N"/>
          </a:p>
        </p:txBody>
      </p:sp>
      <p:sp>
        <p:nvSpPr>
          <p:cNvPr id="17" name="TextBox 16">
            <a:extLst>
              <a:ext uri="{FF2B5EF4-FFF2-40B4-BE49-F238E27FC236}">
                <a16:creationId xmlns:a16="http://schemas.microsoft.com/office/drawing/2014/main" id="{36380C77-5FA7-EB7F-7274-17767CD35547}"/>
              </a:ext>
            </a:extLst>
          </p:cNvPr>
          <p:cNvSpPr txBox="1"/>
          <p:nvPr/>
        </p:nvSpPr>
        <p:spPr>
          <a:xfrm>
            <a:off x="8474765" y="2198589"/>
            <a:ext cx="1885122" cy="307777"/>
          </a:xfrm>
          <a:prstGeom prst="rect">
            <a:avLst/>
          </a:prstGeom>
          <a:noFill/>
        </p:spPr>
        <p:txBody>
          <a:bodyPr wrap="square" rtlCol="0">
            <a:spAutoFit/>
          </a:bodyPr>
          <a:lstStyle/>
          <a:p>
            <a:r>
              <a:rPr lang="en-CN" sz="1400" dirty="0">
                <a:solidFill>
                  <a:schemeClr val="accent1"/>
                </a:solidFill>
              </a:rPr>
              <a:t>EMMEANS Output</a:t>
            </a:r>
          </a:p>
        </p:txBody>
      </p:sp>
      <p:sp>
        <p:nvSpPr>
          <p:cNvPr id="20" name="Right Brace 19">
            <a:extLst>
              <a:ext uri="{FF2B5EF4-FFF2-40B4-BE49-F238E27FC236}">
                <a16:creationId xmlns:a16="http://schemas.microsoft.com/office/drawing/2014/main" id="{11476BBF-18EA-F10A-AC30-63C626CA2846}"/>
              </a:ext>
            </a:extLst>
          </p:cNvPr>
          <p:cNvSpPr/>
          <p:nvPr/>
        </p:nvSpPr>
        <p:spPr>
          <a:xfrm>
            <a:off x="8516178" y="2799866"/>
            <a:ext cx="180561" cy="62913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N"/>
          </a:p>
        </p:txBody>
      </p:sp>
      <p:sp>
        <p:nvSpPr>
          <p:cNvPr id="21" name="TextBox 20">
            <a:extLst>
              <a:ext uri="{FF2B5EF4-FFF2-40B4-BE49-F238E27FC236}">
                <a16:creationId xmlns:a16="http://schemas.microsoft.com/office/drawing/2014/main" id="{15159159-E366-EB22-F2EB-6BFD1142554F}"/>
              </a:ext>
            </a:extLst>
          </p:cNvPr>
          <p:cNvSpPr txBox="1"/>
          <p:nvPr/>
        </p:nvSpPr>
        <p:spPr>
          <a:xfrm>
            <a:off x="8696739" y="2953449"/>
            <a:ext cx="1885122" cy="307777"/>
          </a:xfrm>
          <a:prstGeom prst="rect">
            <a:avLst/>
          </a:prstGeom>
          <a:noFill/>
        </p:spPr>
        <p:txBody>
          <a:bodyPr wrap="square" rtlCol="0">
            <a:spAutoFit/>
          </a:bodyPr>
          <a:lstStyle/>
          <a:p>
            <a:r>
              <a:rPr lang="en-CN" sz="1400" dirty="0">
                <a:solidFill>
                  <a:schemeClr val="accent1"/>
                </a:solidFill>
              </a:rPr>
              <a:t>Contrast Output</a:t>
            </a:r>
          </a:p>
        </p:txBody>
      </p:sp>
      <p:sp>
        <p:nvSpPr>
          <p:cNvPr id="22" name="Right Brace 21">
            <a:extLst>
              <a:ext uri="{FF2B5EF4-FFF2-40B4-BE49-F238E27FC236}">
                <a16:creationId xmlns:a16="http://schemas.microsoft.com/office/drawing/2014/main" id="{59895258-FF02-B337-214A-E7650F898480}"/>
              </a:ext>
            </a:extLst>
          </p:cNvPr>
          <p:cNvSpPr/>
          <p:nvPr/>
        </p:nvSpPr>
        <p:spPr>
          <a:xfrm>
            <a:off x="8859079" y="4864131"/>
            <a:ext cx="180561" cy="97013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N"/>
          </a:p>
        </p:txBody>
      </p:sp>
      <p:sp>
        <p:nvSpPr>
          <p:cNvPr id="23" name="TextBox 22">
            <a:extLst>
              <a:ext uri="{FF2B5EF4-FFF2-40B4-BE49-F238E27FC236}">
                <a16:creationId xmlns:a16="http://schemas.microsoft.com/office/drawing/2014/main" id="{485B149C-7AB6-E82E-73C7-561EB1AC0400}"/>
              </a:ext>
            </a:extLst>
          </p:cNvPr>
          <p:cNvSpPr txBox="1"/>
          <p:nvPr/>
        </p:nvSpPr>
        <p:spPr>
          <a:xfrm>
            <a:off x="9039639" y="5165903"/>
            <a:ext cx="1885122" cy="307777"/>
          </a:xfrm>
          <a:prstGeom prst="rect">
            <a:avLst/>
          </a:prstGeom>
          <a:noFill/>
        </p:spPr>
        <p:txBody>
          <a:bodyPr wrap="square" rtlCol="0">
            <a:spAutoFit/>
          </a:bodyPr>
          <a:lstStyle/>
          <a:p>
            <a:r>
              <a:rPr lang="en-CN" sz="1400" dirty="0">
                <a:solidFill>
                  <a:schemeClr val="accent1"/>
                </a:solidFill>
              </a:rPr>
              <a:t>EMMEANS Output</a:t>
            </a:r>
          </a:p>
        </p:txBody>
      </p:sp>
      <p:sp>
        <p:nvSpPr>
          <p:cNvPr id="24" name="Right Brace 23">
            <a:extLst>
              <a:ext uri="{FF2B5EF4-FFF2-40B4-BE49-F238E27FC236}">
                <a16:creationId xmlns:a16="http://schemas.microsoft.com/office/drawing/2014/main" id="{42C98D83-85D7-6A94-7164-F15E65D84296}"/>
              </a:ext>
            </a:extLst>
          </p:cNvPr>
          <p:cNvSpPr/>
          <p:nvPr/>
        </p:nvSpPr>
        <p:spPr>
          <a:xfrm>
            <a:off x="9095961" y="5909572"/>
            <a:ext cx="180561" cy="73970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N"/>
          </a:p>
        </p:txBody>
      </p:sp>
      <p:sp>
        <p:nvSpPr>
          <p:cNvPr id="25" name="TextBox 24">
            <a:extLst>
              <a:ext uri="{FF2B5EF4-FFF2-40B4-BE49-F238E27FC236}">
                <a16:creationId xmlns:a16="http://schemas.microsoft.com/office/drawing/2014/main" id="{47EC4EAA-2C9B-522F-AE3E-CD4BBFE17FD6}"/>
              </a:ext>
            </a:extLst>
          </p:cNvPr>
          <p:cNvSpPr txBox="1"/>
          <p:nvPr/>
        </p:nvSpPr>
        <p:spPr>
          <a:xfrm>
            <a:off x="9276522" y="6112840"/>
            <a:ext cx="1885122" cy="307777"/>
          </a:xfrm>
          <a:prstGeom prst="rect">
            <a:avLst/>
          </a:prstGeom>
          <a:noFill/>
        </p:spPr>
        <p:txBody>
          <a:bodyPr wrap="square" rtlCol="0">
            <a:spAutoFit/>
          </a:bodyPr>
          <a:lstStyle/>
          <a:p>
            <a:r>
              <a:rPr lang="en-CN" sz="1400" dirty="0">
                <a:solidFill>
                  <a:schemeClr val="accent1"/>
                </a:solidFill>
              </a:rPr>
              <a:t>Contrast Output</a:t>
            </a:r>
          </a:p>
        </p:txBody>
      </p:sp>
    </p:spTree>
    <p:extLst>
      <p:ext uri="{BB962C8B-B14F-4D97-AF65-F5344CB8AC3E}">
        <p14:creationId xmlns:p14="http://schemas.microsoft.com/office/powerpoint/2010/main" val="3304607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5C5C5-C8F8-F550-2274-265B02430A4B}"/>
              </a:ext>
            </a:extLst>
          </p:cNvPr>
          <p:cNvSpPr>
            <a:spLocks noGrp="1"/>
          </p:cNvSpPr>
          <p:nvPr>
            <p:ph type="title"/>
          </p:nvPr>
        </p:nvSpPr>
        <p:spPr>
          <a:xfrm>
            <a:off x="838200" y="161925"/>
            <a:ext cx="10515600" cy="1325563"/>
          </a:xfrm>
        </p:spPr>
        <p:txBody>
          <a:bodyPr>
            <a:normAutofit/>
          </a:bodyPr>
          <a:lstStyle/>
          <a:p>
            <a:r>
              <a:rPr lang="en-CN" sz="2800" dirty="0"/>
              <a:t>EMMEANS </a:t>
            </a:r>
            <a:r>
              <a:rPr lang="en-US" sz="2800" dirty="0"/>
              <a:t>(R)</a:t>
            </a:r>
            <a:r>
              <a:rPr lang="en-CN" sz="2800" dirty="0"/>
              <a:t> vs. SAS</a:t>
            </a:r>
          </a:p>
        </p:txBody>
      </p:sp>
      <p:sp>
        <p:nvSpPr>
          <p:cNvPr id="3" name="Content Placeholder 2">
            <a:extLst>
              <a:ext uri="{FF2B5EF4-FFF2-40B4-BE49-F238E27FC236}">
                <a16:creationId xmlns:a16="http://schemas.microsoft.com/office/drawing/2014/main" id="{F6D88135-2CAC-609C-1EF9-F5A197238E4F}"/>
              </a:ext>
            </a:extLst>
          </p:cNvPr>
          <p:cNvSpPr>
            <a:spLocks noGrp="1"/>
          </p:cNvSpPr>
          <p:nvPr>
            <p:ph idx="1"/>
          </p:nvPr>
        </p:nvSpPr>
        <p:spPr>
          <a:xfrm>
            <a:off x="838200" y="1402291"/>
            <a:ext cx="10515600" cy="4351338"/>
          </a:xfrm>
        </p:spPr>
        <p:txBody>
          <a:bodyPr>
            <a:normAutofit lnSpcReduction="10000"/>
          </a:bodyPr>
          <a:lstStyle/>
          <a:p>
            <a:r>
              <a:rPr lang="en-CN" sz="1800" dirty="0"/>
              <a:t>By default estimates from EMMEANS are on the logit scale, which have the same values as </a:t>
            </a:r>
            <a:r>
              <a:rPr lang="en-US" sz="1800" dirty="0" err="1">
                <a:effectLst/>
              </a:rPr>
              <a:t>Genmod</a:t>
            </a:r>
            <a:r>
              <a:rPr lang="en-US" sz="1800" dirty="0">
                <a:effectLst/>
              </a:rPr>
              <a:t> </a:t>
            </a:r>
            <a:r>
              <a:rPr lang="en-US" sz="1800" dirty="0" err="1">
                <a:effectLst/>
              </a:rPr>
              <a:t>lsmeans</a:t>
            </a:r>
            <a:r>
              <a:rPr lang="en-US" sz="1800" dirty="0">
                <a:effectLst/>
              </a:rPr>
              <a:t> in SAS when the weights option is set to “equal” in EMMEANS. The addition of om option in SAS equates weights=“proportional” in EMMEANS. The resulting contrasts are also on the logit scale for both EMMEANS and </a:t>
            </a:r>
            <a:r>
              <a:rPr lang="en-US" sz="1800" dirty="0" err="1">
                <a:effectLst/>
              </a:rPr>
              <a:t>Genmod</a:t>
            </a:r>
            <a:r>
              <a:rPr lang="en-US" sz="1800" dirty="0">
                <a:effectLst/>
              </a:rPr>
              <a:t>. </a:t>
            </a:r>
          </a:p>
          <a:p>
            <a:r>
              <a:rPr lang="en-US" sz="1800" dirty="0"/>
              <a:t>When </a:t>
            </a:r>
            <a:r>
              <a:rPr lang="en-US" sz="1800" b="1" dirty="0"/>
              <a:t>type=“response” </a:t>
            </a:r>
            <a:r>
              <a:rPr lang="en-US" sz="1800" dirty="0"/>
              <a:t>is used in EMMEANS, the estimates are back-transformed from logit scale, which are the same as </a:t>
            </a:r>
            <a:r>
              <a:rPr lang="en-US" sz="1800" dirty="0" err="1"/>
              <a:t>Genmod</a:t>
            </a:r>
            <a:r>
              <a:rPr lang="en-US" sz="1800" dirty="0"/>
              <a:t> </a:t>
            </a:r>
            <a:r>
              <a:rPr lang="en-US" sz="1800" dirty="0" err="1"/>
              <a:t>lsmeans</a:t>
            </a:r>
            <a:r>
              <a:rPr lang="en-US" sz="1800" dirty="0"/>
              <a:t> with </a:t>
            </a:r>
            <a:r>
              <a:rPr lang="en-US" sz="1800" b="1" dirty="0" err="1"/>
              <a:t>ilink</a:t>
            </a:r>
            <a:r>
              <a:rPr lang="en-US" sz="1800" dirty="0"/>
              <a:t> in SAS. But the contrasts from both R and SAS are still on the logit scale, with the contrast from EMMEANS being exponentiated from logit scale. </a:t>
            </a:r>
          </a:p>
          <a:p>
            <a:r>
              <a:rPr lang="en-US" sz="1800" dirty="0"/>
              <a:t>The </a:t>
            </a:r>
            <a:r>
              <a:rPr lang="en-US" sz="1800" dirty="0" err="1"/>
              <a:t>atmeans</a:t>
            </a:r>
            <a:r>
              <a:rPr lang="en-US" sz="1800" dirty="0"/>
              <a:t> option in the Margins macro provides same adjusted proportion estimates as </a:t>
            </a:r>
            <a:r>
              <a:rPr lang="en-US" sz="1800" dirty="0" err="1"/>
              <a:t>ilink</a:t>
            </a:r>
            <a:r>
              <a:rPr lang="en-US" sz="1800" dirty="0"/>
              <a:t> but then does the contrast test on the risk difference scale (rather than the log odds scale) </a:t>
            </a:r>
          </a:p>
          <a:p>
            <a:r>
              <a:rPr lang="en-US" sz="1800" dirty="0">
                <a:effectLst/>
              </a:rPr>
              <a:t>When </a:t>
            </a:r>
            <a:r>
              <a:rPr lang="en-US" sz="1800" dirty="0" err="1">
                <a:effectLst/>
              </a:rPr>
              <a:t>regrid</a:t>
            </a:r>
            <a:r>
              <a:rPr lang="en-US" sz="1800" dirty="0">
                <a:effectLst/>
              </a:rPr>
              <a:t>=“response” </a:t>
            </a:r>
            <a:r>
              <a:rPr lang="en-US" sz="1800" dirty="0"/>
              <a:t>is used in EMMEANS, the estimates are on the response scale. As described on slide 16 these are different from type = “response” because here the mean is taken AFTER back transforming.  </a:t>
            </a:r>
          </a:p>
          <a:p>
            <a:r>
              <a:rPr lang="en-US" sz="1800" dirty="0"/>
              <a:t>NOTE, the </a:t>
            </a:r>
            <a:r>
              <a:rPr lang="en-US" sz="1800" dirty="0" err="1"/>
              <a:t>regrid</a:t>
            </a:r>
            <a:r>
              <a:rPr lang="en-US" sz="1800" dirty="0"/>
              <a:t> = “response” results are different from Margins macro in SAS when there’s a continuous predictor involved because EMMEANS </a:t>
            </a:r>
            <a:r>
              <a:rPr lang="en-US" sz="1800" dirty="0" err="1"/>
              <a:t>backtransforms</a:t>
            </a:r>
            <a:r>
              <a:rPr lang="en-US" sz="1800" dirty="0"/>
              <a:t> using the mean of the continuous predictor, whereas Margins macro uses the observed values of all continuous predictor to </a:t>
            </a:r>
            <a:r>
              <a:rPr lang="en-US" sz="1800" dirty="0" err="1"/>
              <a:t>backtransform</a:t>
            </a:r>
            <a:r>
              <a:rPr lang="en-US" sz="1800" dirty="0"/>
              <a:t> and get the estimates. That’s why the “alternative </a:t>
            </a:r>
            <a:r>
              <a:rPr lang="en-US" sz="1800" dirty="0" err="1"/>
              <a:t>regrid</a:t>
            </a:r>
            <a:r>
              <a:rPr lang="en-US" sz="1800" dirty="0"/>
              <a:t> method”, where observed values of continuous predictor are used, has the same estimates as Margins macro in SAS. </a:t>
            </a:r>
            <a:endParaRPr lang="en-US" sz="1800" dirty="0">
              <a:effectLst/>
            </a:endParaRPr>
          </a:p>
          <a:p>
            <a:endParaRPr lang="en-CN" sz="1800" dirty="0"/>
          </a:p>
        </p:txBody>
      </p:sp>
    </p:spTree>
    <p:extLst>
      <p:ext uri="{BB962C8B-B14F-4D97-AF65-F5344CB8AC3E}">
        <p14:creationId xmlns:p14="http://schemas.microsoft.com/office/powerpoint/2010/main" val="2266001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AE77-BD61-5E2C-D797-F80DB249DD51}"/>
              </a:ext>
            </a:extLst>
          </p:cNvPr>
          <p:cNvSpPr>
            <a:spLocks noGrp="1"/>
          </p:cNvSpPr>
          <p:nvPr>
            <p:ph type="title"/>
          </p:nvPr>
        </p:nvSpPr>
        <p:spPr>
          <a:xfrm>
            <a:off x="606974" y="0"/>
            <a:ext cx="10407869" cy="649010"/>
          </a:xfrm>
        </p:spPr>
        <p:txBody>
          <a:bodyPr>
            <a:normAutofit fontScale="90000"/>
          </a:bodyPr>
          <a:lstStyle/>
          <a:p>
            <a:r>
              <a:rPr lang="en-CN" sz="2400" dirty="0">
                <a:latin typeface="+mn-lt"/>
              </a:rPr>
              <a:t>Alternative regrid method</a:t>
            </a:r>
            <a:br>
              <a:rPr lang="en-CN" sz="2000" dirty="0">
                <a:latin typeface="+mn-lt"/>
              </a:rPr>
            </a:br>
            <a:r>
              <a:rPr lang="en-CN" sz="2000" dirty="0">
                <a:latin typeface="+mn-lt"/>
              </a:rPr>
              <a:t>--Using observed values of continuous variable to predict outcome</a:t>
            </a:r>
          </a:p>
        </p:txBody>
      </p:sp>
      <p:graphicFrame>
        <p:nvGraphicFramePr>
          <p:cNvPr id="4" name="Content Placeholder 3">
            <a:extLst>
              <a:ext uri="{FF2B5EF4-FFF2-40B4-BE49-F238E27FC236}">
                <a16:creationId xmlns:a16="http://schemas.microsoft.com/office/drawing/2014/main" id="{84899BF0-5FF3-D7DD-C6F6-597E9F4A4077}"/>
              </a:ext>
            </a:extLst>
          </p:cNvPr>
          <p:cNvGraphicFramePr>
            <a:graphicFrameLocks noGrp="1"/>
          </p:cNvGraphicFramePr>
          <p:nvPr>
            <p:ph idx="1"/>
            <p:extLst>
              <p:ext uri="{D42A27DB-BD31-4B8C-83A1-F6EECF244321}">
                <p14:modId xmlns:p14="http://schemas.microsoft.com/office/powerpoint/2010/main" val="4108791619"/>
              </p:ext>
            </p:extLst>
          </p:nvPr>
        </p:nvGraphicFramePr>
        <p:xfrm>
          <a:off x="413468" y="802478"/>
          <a:ext cx="2557018" cy="5717596"/>
        </p:xfrm>
        <a:graphic>
          <a:graphicData uri="http://schemas.openxmlformats.org/drawingml/2006/table">
            <a:tbl>
              <a:tblPr firstRow="1" firstCol="1" bandRow="1">
                <a:tableStyleId>{073A0DAA-6AF3-43AB-8588-CEC1D06C72B9}</a:tableStyleId>
              </a:tblPr>
              <a:tblGrid>
                <a:gridCol w="621265">
                  <a:extLst>
                    <a:ext uri="{9D8B030D-6E8A-4147-A177-3AD203B41FA5}">
                      <a16:colId xmlns:a16="http://schemas.microsoft.com/office/drawing/2014/main" val="1146201752"/>
                    </a:ext>
                  </a:extLst>
                </a:gridCol>
                <a:gridCol w="621265">
                  <a:extLst>
                    <a:ext uri="{9D8B030D-6E8A-4147-A177-3AD203B41FA5}">
                      <a16:colId xmlns:a16="http://schemas.microsoft.com/office/drawing/2014/main" val="155073445"/>
                    </a:ext>
                  </a:extLst>
                </a:gridCol>
                <a:gridCol w="462149">
                  <a:extLst>
                    <a:ext uri="{9D8B030D-6E8A-4147-A177-3AD203B41FA5}">
                      <a16:colId xmlns:a16="http://schemas.microsoft.com/office/drawing/2014/main" val="1969988702"/>
                    </a:ext>
                  </a:extLst>
                </a:gridCol>
                <a:gridCol w="350858">
                  <a:extLst>
                    <a:ext uri="{9D8B030D-6E8A-4147-A177-3AD203B41FA5}">
                      <a16:colId xmlns:a16="http://schemas.microsoft.com/office/drawing/2014/main" val="858085140"/>
                    </a:ext>
                  </a:extLst>
                </a:gridCol>
                <a:gridCol w="501481">
                  <a:extLst>
                    <a:ext uri="{9D8B030D-6E8A-4147-A177-3AD203B41FA5}">
                      <a16:colId xmlns:a16="http://schemas.microsoft.com/office/drawing/2014/main" val="1858919291"/>
                    </a:ext>
                  </a:extLst>
                </a:gridCol>
              </a:tblGrid>
              <a:tr h="196518">
                <a:tc>
                  <a:txBody>
                    <a:bodyPr/>
                    <a:lstStyle/>
                    <a:p>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observation</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tc>
                <a:tc>
                  <a:txBody>
                    <a:bodyPr/>
                    <a:lstStyle/>
                    <a:p>
                      <a:r>
                        <a:rPr lang="en-CN" sz="800" kern="100">
                          <a:effectLst/>
                        </a:rPr>
                        <a:t>prediction</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tc>
                <a:tc>
                  <a:txBody>
                    <a:bodyPr/>
                    <a:lstStyle/>
                    <a:p>
                      <a:r>
                        <a:rPr lang="en-CN" sz="800" b="1" kern="100">
                          <a:effectLst/>
                        </a:rPr>
                        <a:t>source</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tc>
                <a:tc>
                  <a:txBody>
                    <a:bodyPr/>
                    <a:lstStyle/>
                    <a:p>
                      <a:r>
                        <a:rPr lang="en-CN" sz="800" kern="100" dirty="0">
                          <a:effectLst/>
                        </a:rPr>
                        <a:t>x</a:t>
                      </a:r>
                      <a:endParaRPr lang="en-CN" sz="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tc>
                <a:tc>
                  <a:txBody>
                    <a:bodyPr/>
                    <a:lstStyle/>
                    <a:p>
                      <a:r>
                        <a:rPr lang="en-CN" sz="800" kern="100">
                          <a:effectLst/>
                        </a:rPr>
                        <a:t>percent</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tc>
                <a:extLst>
                  <a:ext uri="{0D108BD9-81ED-4DB2-BD59-A6C34878D82A}">
                    <a16:rowId xmlns:a16="http://schemas.microsoft.com/office/drawing/2014/main" val="3813290610"/>
                  </a:ext>
                </a:extLst>
              </a:tr>
              <a:tr h="190382">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CN" sz="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dirty="0">
                          <a:effectLst/>
                        </a:rPr>
                        <a:t>1.76e-03</a:t>
                      </a:r>
                      <a:endParaRPr lang="en-CN" sz="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dirty="0">
                          <a:effectLst/>
                        </a:rPr>
                        <a:t>skim</a:t>
                      </a:r>
                      <a:endParaRPr lang="en-CN" sz="800" b="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14.3</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dirty="0">
                          <a:effectLst/>
                        </a:rPr>
                        <a:t>9</a:t>
                      </a:r>
                      <a:endParaRPr lang="en-CN" sz="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1831642082"/>
                  </a:ext>
                </a:extLst>
              </a:tr>
              <a:tr h="190382">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5.02e-05</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12.6</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9</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2496472945"/>
                  </a:ext>
                </a:extLst>
              </a:tr>
              <a:tr h="190382">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9.94e-01</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18.3</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12</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2021251442"/>
                  </a:ext>
                </a:extLst>
              </a:tr>
              <a:tr h="190382">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2.63e-01</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15.3</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12</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3009444616"/>
                  </a:ext>
                </a:extLst>
              </a:tr>
              <a:tr h="190382">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9.72e-01</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17.5</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12</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2826097392"/>
                  </a:ext>
                </a:extLst>
              </a:tr>
              <a:tr h="190382">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1.00e+00</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19.7</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15</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2347123592"/>
                  </a:ext>
                </a:extLst>
              </a:tr>
              <a:tr h="190382">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4.26e-01</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15.6</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15</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2764402430"/>
                  </a:ext>
                </a:extLst>
              </a:tr>
              <a:tr h="190382">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5.94e-02</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15.0</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18</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176247900"/>
                  </a:ext>
                </a:extLst>
              </a:tr>
              <a:tr h="190382">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6.47e-01</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16.7</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18</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1873848659"/>
                  </a:ext>
                </a:extLst>
              </a:tr>
              <a:tr h="190382">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8.95e-01</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dirty="0">
                          <a:effectLst/>
                        </a:rPr>
                        <a:t>17.4</a:t>
                      </a:r>
                      <a:endParaRPr lang="en-CN" sz="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18</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2673574319"/>
                  </a:ext>
                </a:extLst>
              </a:tr>
              <a:tr h="190382">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1.00e+00</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21.9</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9</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3913107631"/>
                  </a:ext>
                </a:extLst>
              </a:tr>
              <a:tr h="190382">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9.43e-01</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18.8</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9</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3840518615"/>
                  </a:ext>
                </a:extLst>
              </a:tr>
              <a:tr h="190382">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9.25e-02</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16.3</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9</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3064954836"/>
                  </a:ext>
                </a:extLst>
              </a:tr>
              <a:tr h="190382">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1.00e+00</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21.0</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12</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1305033212"/>
                  </a:ext>
                </a:extLst>
              </a:tr>
              <a:tr h="190382">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1.00e+00</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20.4</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12</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1485989399"/>
                  </a:ext>
                </a:extLst>
              </a:tr>
              <a:tr h="190382">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1.00e+00</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22.3</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12</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1711068482"/>
                  </a:ext>
                </a:extLst>
              </a:tr>
              <a:tr h="190382">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1.00e+00</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20.7</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15</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533556360"/>
                  </a:ext>
                </a:extLst>
              </a:tr>
              <a:tr h="190382">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9.97e-01</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18.6</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15</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1637318833"/>
                  </a:ext>
                </a:extLst>
              </a:tr>
              <a:tr h="190382">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1.00e+00</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21.7</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15</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2052612385"/>
                  </a:ext>
                </a:extLst>
              </a:tr>
              <a:tr h="190382">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1.00e+00</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22.0</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18</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2500882090"/>
                  </a:ext>
                </a:extLst>
              </a:tr>
              <a:tr h="190382">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9.78e-01</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19.2</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9</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2769601280"/>
                  </a:ext>
                </a:extLst>
              </a:tr>
              <a:tr h="190382">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1.22e-02</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15.3</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9</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543154249"/>
                  </a:ext>
                </a:extLst>
              </a:tr>
              <a:tr h="190382">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8.79e-02</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16.3</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9</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3006673096"/>
                  </a:ext>
                </a:extLst>
              </a:tr>
              <a:tr h="190382">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1.00e+00</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20.7</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12</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793708071"/>
                  </a:ext>
                </a:extLst>
              </a:tr>
              <a:tr h="190382">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1.00e+00</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24.4</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12</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1581876468"/>
                  </a:ext>
                </a:extLst>
              </a:tr>
              <a:tr h="190382">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26</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9.22e-01</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17.0</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12</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1948194178"/>
                  </a:ext>
                </a:extLst>
              </a:tr>
              <a:tr h="190382">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1.00e+00</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30.6</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15</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2978012109"/>
                  </a:ext>
                </a:extLst>
              </a:tr>
              <a:tr h="190382">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1.00e+00</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20.9</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15</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1448080276"/>
                  </a:ext>
                </a:extLst>
              </a:tr>
              <a:tr h="190382">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29</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1.00e+00</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dirty="0">
                          <a:effectLst/>
                        </a:rPr>
                        <a:t>skim</a:t>
                      </a:r>
                      <a:endParaRPr lang="en-CN" sz="800" b="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28.8</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dirty="0">
                          <a:effectLst/>
                        </a:rPr>
                        <a:t>18</a:t>
                      </a:r>
                      <a:endParaRPr lang="en-CN" sz="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975642666"/>
                  </a:ext>
                </a:extLst>
              </a:tr>
            </a:tbl>
          </a:graphicData>
        </a:graphic>
      </p:graphicFrame>
      <p:graphicFrame>
        <p:nvGraphicFramePr>
          <p:cNvPr id="5" name="Table 4">
            <a:extLst>
              <a:ext uri="{FF2B5EF4-FFF2-40B4-BE49-F238E27FC236}">
                <a16:creationId xmlns:a16="http://schemas.microsoft.com/office/drawing/2014/main" id="{749218BE-BCB9-8B72-D762-0F1E193F86AF}"/>
              </a:ext>
            </a:extLst>
          </p:cNvPr>
          <p:cNvGraphicFramePr>
            <a:graphicFrameLocks noGrp="1"/>
          </p:cNvGraphicFramePr>
          <p:nvPr>
            <p:extLst>
              <p:ext uri="{D42A27DB-BD31-4B8C-83A1-F6EECF244321}">
                <p14:modId xmlns:p14="http://schemas.microsoft.com/office/powerpoint/2010/main" val="1500775045"/>
              </p:ext>
            </p:extLst>
          </p:nvPr>
        </p:nvGraphicFramePr>
        <p:xfrm>
          <a:off x="3157589" y="802477"/>
          <a:ext cx="2557018" cy="5717606"/>
        </p:xfrm>
        <a:graphic>
          <a:graphicData uri="http://schemas.openxmlformats.org/drawingml/2006/table">
            <a:tbl>
              <a:tblPr firstRow="1" firstCol="1" bandRow="1">
                <a:tableStyleId>{073A0DAA-6AF3-43AB-8588-CEC1D06C72B9}</a:tableStyleId>
              </a:tblPr>
              <a:tblGrid>
                <a:gridCol w="196230">
                  <a:extLst>
                    <a:ext uri="{9D8B030D-6E8A-4147-A177-3AD203B41FA5}">
                      <a16:colId xmlns:a16="http://schemas.microsoft.com/office/drawing/2014/main" val="2200033414"/>
                    </a:ext>
                  </a:extLst>
                </a:gridCol>
                <a:gridCol w="820075">
                  <a:extLst>
                    <a:ext uri="{9D8B030D-6E8A-4147-A177-3AD203B41FA5}">
                      <a16:colId xmlns:a16="http://schemas.microsoft.com/office/drawing/2014/main" val="431364798"/>
                    </a:ext>
                  </a:extLst>
                </a:gridCol>
                <a:gridCol w="612972">
                  <a:extLst>
                    <a:ext uri="{9D8B030D-6E8A-4147-A177-3AD203B41FA5}">
                      <a16:colId xmlns:a16="http://schemas.microsoft.com/office/drawing/2014/main" val="3069709710"/>
                    </a:ext>
                  </a:extLst>
                </a:gridCol>
                <a:gridCol w="342236">
                  <a:extLst>
                    <a:ext uri="{9D8B030D-6E8A-4147-A177-3AD203B41FA5}">
                      <a16:colId xmlns:a16="http://schemas.microsoft.com/office/drawing/2014/main" val="1740532937"/>
                    </a:ext>
                  </a:extLst>
                </a:gridCol>
                <a:gridCol w="585505">
                  <a:extLst>
                    <a:ext uri="{9D8B030D-6E8A-4147-A177-3AD203B41FA5}">
                      <a16:colId xmlns:a16="http://schemas.microsoft.com/office/drawing/2014/main" val="1118473457"/>
                    </a:ext>
                  </a:extLst>
                </a:gridCol>
              </a:tblGrid>
              <a:tr h="196963">
                <a:tc>
                  <a:txBody>
                    <a:bodyPr/>
                    <a:lstStyle/>
                    <a:p>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tc>
                <a:tc>
                  <a:txBody>
                    <a:bodyPr/>
                    <a:lstStyle/>
                    <a:p>
                      <a:r>
                        <a:rPr lang="en-CN" sz="800" kern="100">
                          <a:effectLst/>
                        </a:rPr>
                        <a:t>prediction</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tc>
                <a:tc>
                  <a:txBody>
                    <a:bodyPr/>
                    <a:lstStyle/>
                    <a:p>
                      <a:r>
                        <a:rPr lang="en-CN" sz="800" b="1" kern="100">
                          <a:effectLst/>
                        </a:rPr>
                        <a:t>source</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tc>
                <a:tc>
                  <a:txBody>
                    <a:bodyPr/>
                    <a:lstStyle/>
                    <a:p>
                      <a:r>
                        <a:rPr lang="en-CN" sz="800" kern="100">
                          <a:effectLst/>
                        </a:rPr>
                        <a:t>x</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tc>
                <a:tc>
                  <a:txBody>
                    <a:bodyPr/>
                    <a:lstStyle/>
                    <a:p>
                      <a:r>
                        <a:rPr lang="en-CN" sz="800" kern="100">
                          <a:effectLst/>
                        </a:rPr>
                        <a:t>percent</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tc>
                <a:extLst>
                  <a:ext uri="{0D108BD9-81ED-4DB2-BD59-A6C34878D82A}">
                    <a16:rowId xmlns:a16="http://schemas.microsoft.com/office/drawing/2014/main" val="3599547557"/>
                  </a:ext>
                </a:extLst>
              </a:tr>
              <a:tr h="190367">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CN" sz="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1.65e-06</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dirty="0">
                          <a:effectLst/>
                        </a:rPr>
                        <a:t>non-skim</a:t>
                      </a:r>
                      <a:endParaRPr lang="en-CN" sz="800" b="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14.3</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dirty="0">
                          <a:effectLst/>
                        </a:rPr>
                        <a:t>9</a:t>
                      </a:r>
                      <a:endParaRPr lang="en-CN" sz="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1462515921"/>
                  </a:ext>
                </a:extLst>
              </a:tr>
              <a:tr h="190367">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4.71e-08</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dirty="0">
                          <a:effectLst/>
                        </a:rPr>
                        <a:t>non-skim</a:t>
                      </a:r>
                      <a:endParaRPr lang="en-CN" sz="800" b="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12.6</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9</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1703163606"/>
                  </a:ext>
                </a:extLst>
              </a:tr>
              <a:tr h="190367">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1.39e-01</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dirty="0">
                          <a:effectLst/>
                        </a:rPr>
                        <a:t>non-skim</a:t>
                      </a:r>
                      <a:endParaRPr lang="en-CN" sz="800" b="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18.3</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12</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1083184796"/>
                  </a:ext>
                </a:extLst>
              </a:tr>
              <a:tr h="190367">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3.35e-04</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non-skim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15.3</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12</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62496867"/>
                  </a:ext>
                </a:extLst>
              </a:tr>
              <a:tr h="190367">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3.13e-02</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non-skim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17.5</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12</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1146487870"/>
                  </a:ext>
                </a:extLst>
              </a:tr>
              <a:tr h="190367">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7.72e-01</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non-skim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19.7</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15</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1506568161"/>
                  </a:ext>
                </a:extLst>
              </a:tr>
              <a:tr h="190367">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6.95e-04</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non-skim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15.6</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dirty="0">
                          <a:effectLst/>
                        </a:rPr>
                        <a:t>15</a:t>
                      </a:r>
                      <a:endParaRPr lang="en-CN" sz="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315619885"/>
                  </a:ext>
                </a:extLst>
              </a:tr>
              <a:tr h="190367">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5.92e-05</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non-skim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15.0</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18</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1002593817"/>
                  </a:ext>
                </a:extLst>
              </a:tr>
              <a:tr h="190367">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1.72e-03</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non-skim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16.7</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18</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3987565679"/>
                  </a:ext>
                </a:extLst>
              </a:tr>
              <a:tr h="190367">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7.90e-03</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non-skim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17.4</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18</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561956504"/>
                  </a:ext>
                </a:extLst>
              </a:tr>
              <a:tr h="190367">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9.07e-01</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non-skim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21.9</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9</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2643919100"/>
                  </a:ext>
                </a:extLst>
              </a:tr>
              <a:tr h="190367">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1.52e-02</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non-skim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18.8</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9</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1032014524"/>
                  </a:ext>
                </a:extLst>
              </a:tr>
              <a:tr h="190367">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9.55e-05</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non-skim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16.3</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dirty="0">
                          <a:effectLst/>
                        </a:rPr>
                        <a:t>9</a:t>
                      </a:r>
                      <a:endParaRPr lang="en-CN" sz="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3798022438"/>
                  </a:ext>
                </a:extLst>
              </a:tr>
              <a:tr h="190367">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9.77e-01</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non-skim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21.0</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12</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1060554063"/>
                  </a:ext>
                </a:extLst>
              </a:tr>
              <a:tr h="190367">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9.31e-01</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non-skim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20.4</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12</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3657998892"/>
                  </a:ext>
                </a:extLst>
              </a:tr>
              <a:tr h="190367">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9.99e-01</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non-skim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22.3</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12</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1705333421"/>
                  </a:ext>
                </a:extLst>
              </a:tr>
              <a:tr h="190367">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9.66e-01</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non-skim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20.7</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15</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101627770"/>
                  </a:ext>
                </a:extLst>
              </a:tr>
              <a:tr h="190367">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2.66e-01</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non-skim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18.6</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15</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3496980696"/>
                  </a:ext>
                </a:extLst>
              </a:tr>
              <a:tr h="190367">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9.95e-01</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non-skim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21.7</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15</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3997503437"/>
                  </a:ext>
                </a:extLst>
              </a:tr>
              <a:tr h="190367">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9.90e-01</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non-skim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22.0</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18</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1616565984"/>
                  </a:ext>
                </a:extLst>
              </a:tr>
              <a:tr h="190367">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3.95e-02</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non-skim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19.2</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9</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2176414505"/>
                  </a:ext>
                </a:extLst>
              </a:tr>
              <a:tr h="190367">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1.16e-05</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non-skim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15.3</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9</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367179509"/>
                  </a:ext>
                </a:extLst>
              </a:tr>
              <a:tr h="190367">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9.04e-05</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non-skim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16.3</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9</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437313419"/>
                  </a:ext>
                </a:extLst>
              </a:tr>
              <a:tr h="190367">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9.60e-01</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non-skim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20.7</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12</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3803418312"/>
                  </a:ext>
                </a:extLst>
              </a:tr>
              <a:tr h="190367">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1.00e+00</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non-skim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24.4</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12</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769413262"/>
                  </a:ext>
                </a:extLst>
              </a:tr>
              <a:tr h="190367">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26</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1.10e-02</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non-skim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17.0</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12</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1383675778"/>
                  </a:ext>
                </a:extLst>
              </a:tr>
              <a:tr h="190367">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1.00e+00</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non-skim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30.6</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15</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382896222"/>
                  </a:ext>
                </a:extLst>
              </a:tr>
              <a:tr h="190367">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9.73e-01</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non-skim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20.9</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a:effectLst/>
                        </a:rPr>
                        <a:t>15</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3720385591"/>
                  </a:ext>
                </a:extLst>
              </a:tr>
              <a:tr h="190367">
                <a:tc>
                  <a:txBody>
                    <a:bodyPr/>
                    <a:lstStyle/>
                    <a:p>
                      <a:pPr algn="r">
                        <a:spcAft>
                          <a:spcPts val="2700"/>
                        </a:spcAft>
                      </a:pPr>
                      <a:r>
                        <a:rPr lang="en-US" sz="800" kern="100" dirty="0">
                          <a:effectLst/>
                          <a:latin typeface="Times New Roman" panose="02020603050405020304" pitchFamily="18" charset="0"/>
                          <a:ea typeface="Times New Roman" panose="02020603050405020304" pitchFamily="18" charset="0"/>
                          <a:cs typeface="Times New Roman" panose="02020603050405020304" pitchFamily="18" charset="0"/>
                        </a:rPr>
                        <a:t>29</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dirty="0">
                          <a:effectLst/>
                        </a:rPr>
                        <a:t>1.00e+00</a:t>
                      </a:r>
                      <a:endParaRPr lang="en-CN" sz="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b="1" kern="100">
                          <a:effectLst/>
                        </a:rPr>
                        <a:t>non-skim</a:t>
                      </a:r>
                      <a:endParaRPr lang="en-CN" sz="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lgn="r">
                        <a:spcAft>
                          <a:spcPts val="2700"/>
                        </a:spcAft>
                      </a:pPr>
                      <a:r>
                        <a:rPr lang="en-CN" sz="800" kern="100">
                          <a:effectLst/>
                        </a:rPr>
                        <a:t>28.8</a:t>
                      </a:r>
                      <a:endParaRPr lang="en-CN" sz="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tc>
                  <a:txBody>
                    <a:bodyPr/>
                    <a:lstStyle/>
                    <a:p>
                      <a:pPr>
                        <a:spcAft>
                          <a:spcPts val="2700"/>
                        </a:spcAft>
                      </a:pPr>
                      <a:r>
                        <a:rPr lang="en-CN" sz="800" kern="100" dirty="0">
                          <a:effectLst/>
                        </a:rPr>
                        <a:t>18</a:t>
                      </a:r>
                      <a:endParaRPr lang="en-CN" sz="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24521" marB="24521" anchor="ctr"/>
                </a:tc>
                <a:extLst>
                  <a:ext uri="{0D108BD9-81ED-4DB2-BD59-A6C34878D82A}">
                    <a16:rowId xmlns:a16="http://schemas.microsoft.com/office/drawing/2014/main" val="2702876246"/>
                  </a:ext>
                </a:extLst>
              </a:tr>
            </a:tbl>
          </a:graphicData>
        </a:graphic>
      </p:graphicFrame>
      <p:graphicFrame>
        <p:nvGraphicFramePr>
          <p:cNvPr id="7" name="Table 6">
            <a:extLst>
              <a:ext uri="{FF2B5EF4-FFF2-40B4-BE49-F238E27FC236}">
                <a16:creationId xmlns:a16="http://schemas.microsoft.com/office/drawing/2014/main" id="{35A3D2F4-9E48-8D9C-39DE-8253E0F3C522}"/>
              </a:ext>
            </a:extLst>
          </p:cNvPr>
          <p:cNvGraphicFramePr>
            <a:graphicFrameLocks noGrp="1"/>
          </p:cNvGraphicFramePr>
          <p:nvPr/>
        </p:nvGraphicFramePr>
        <p:xfrm>
          <a:off x="5946336" y="802478"/>
          <a:ext cx="3124092" cy="1439430"/>
        </p:xfrm>
        <a:graphic>
          <a:graphicData uri="http://schemas.openxmlformats.org/drawingml/2006/table">
            <a:tbl>
              <a:tblPr firstRow="1" bandRow="1">
                <a:tableStyleId>{793D81CF-94F2-401A-BA57-92F5A7B2D0C5}</a:tableStyleId>
              </a:tblPr>
              <a:tblGrid>
                <a:gridCol w="1562046">
                  <a:extLst>
                    <a:ext uri="{9D8B030D-6E8A-4147-A177-3AD203B41FA5}">
                      <a16:colId xmlns:a16="http://schemas.microsoft.com/office/drawing/2014/main" val="4040371946"/>
                    </a:ext>
                  </a:extLst>
                </a:gridCol>
                <a:gridCol w="1562046">
                  <a:extLst>
                    <a:ext uri="{9D8B030D-6E8A-4147-A177-3AD203B41FA5}">
                      <a16:colId xmlns:a16="http://schemas.microsoft.com/office/drawing/2014/main" val="2918166384"/>
                    </a:ext>
                  </a:extLst>
                </a:gridCol>
              </a:tblGrid>
              <a:tr h="479810">
                <a:tc>
                  <a:txBody>
                    <a:bodyPr/>
                    <a:lstStyle/>
                    <a:p>
                      <a:endParaRPr lang="en-CN" sz="1400" dirty="0"/>
                    </a:p>
                  </a:txBody>
                  <a:tcPr/>
                </a:tc>
                <a:tc>
                  <a:txBody>
                    <a:bodyPr/>
                    <a:lstStyle/>
                    <a:p>
                      <a:r>
                        <a:rPr lang="en-CN" sz="1400" dirty="0"/>
                        <a:t>Mean(prediction)</a:t>
                      </a:r>
                    </a:p>
                  </a:txBody>
                  <a:tcPr/>
                </a:tc>
                <a:extLst>
                  <a:ext uri="{0D108BD9-81ED-4DB2-BD59-A6C34878D82A}">
                    <a16:rowId xmlns:a16="http://schemas.microsoft.com/office/drawing/2014/main" val="1447351389"/>
                  </a:ext>
                </a:extLst>
              </a:tr>
              <a:tr h="479810">
                <a:tc>
                  <a:txBody>
                    <a:bodyPr/>
                    <a:lstStyle/>
                    <a:p>
                      <a:r>
                        <a:rPr lang="en-CN" sz="1400" dirty="0"/>
                        <a:t>Non-skim</a:t>
                      </a:r>
                    </a:p>
                  </a:txBody>
                  <a:tcPr/>
                </a:tc>
                <a:tc>
                  <a:txBody>
                    <a:bodyPr/>
                    <a:lstStyle/>
                    <a:p>
                      <a:r>
                        <a:rPr lang="en-CN" sz="1400" dirty="0">
                          <a:solidFill>
                            <a:schemeClr val="accent1">
                              <a:lumMod val="75000"/>
                            </a:schemeClr>
                          </a:solidFill>
                        </a:rPr>
                        <a:t>0.448</a:t>
                      </a:r>
                    </a:p>
                  </a:txBody>
                  <a:tcPr/>
                </a:tc>
                <a:extLst>
                  <a:ext uri="{0D108BD9-81ED-4DB2-BD59-A6C34878D82A}">
                    <a16:rowId xmlns:a16="http://schemas.microsoft.com/office/drawing/2014/main" val="3220194015"/>
                  </a:ext>
                </a:extLst>
              </a:tr>
              <a:tr h="479810">
                <a:tc>
                  <a:txBody>
                    <a:bodyPr/>
                    <a:lstStyle/>
                    <a:p>
                      <a:r>
                        <a:rPr lang="en-CN" sz="1400" dirty="0"/>
                        <a:t>Skim</a:t>
                      </a:r>
                    </a:p>
                  </a:txBody>
                  <a:tcPr/>
                </a:tc>
                <a:tc>
                  <a:txBody>
                    <a:bodyPr/>
                    <a:lstStyle/>
                    <a:p>
                      <a:r>
                        <a:rPr lang="en-CN" sz="1400" dirty="0">
                          <a:solidFill>
                            <a:schemeClr val="accent1">
                              <a:lumMod val="75000"/>
                            </a:schemeClr>
                          </a:solidFill>
                        </a:rPr>
                        <a:t>0.734</a:t>
                      </a:r>
                    </a:p>
                  </a:txBody>
                  <a:tcPr/>
                </a:tc>
                <a:extLst>
                  <a:ext uri="{0D108BD9-81ED-4DB2-BD59-A6C34878D82A}">
                    <a16:rowId xmlns:a16="http://schemas.microsoft.com/office/drawing/2014/main" val="501249036"/>
                  </a:ext>
                </a:extLst>
              </a:tr>
            </a:tbl>
          </a:graphicData>
        </a:graphic>
      </p:graphicFrame>
      <p:graphicFrame>
        <p:nvGraphicFramePr>
          <p:cNvPr id="9" name="Table 8">
            <a:extLst>
              <a:ext uri="{FF2B5EF4-FFF2-40B4-BE49-F238E27FC236}">
                <a16:creationId xmlns:a16="http://schemas.microsoft.com/office/drawing/2014/main" id="{B4CECD7A-C491-2EE2-CC01-5BC43F5D8457}"/>
              </a:ext>
            </a:extLst>
          </p:cNvPr>
          <p:cNvGraphicFramePr>
            <a:graphicFrameLocks noGrp="1"/>
          </p:cNvGraphicFramePr>
          <p:nvPr>
            <p:extLst>
              <p:ext uri="{D42A27DB-BD31-4B8C-83A1-F6EECF244321}">
                <p14:modId xmlns:p14="http://schemas.microsoft.com/office/powerpoint/2010/main" val="1662405682"/>
              </p:ext>
            </p:extLst>
          </p:nvPr>
        </p:nvGraphicFramePr>
        <p:xfrm>
          <a:off x="5946337" y="3429000"/>
          <a:ext cx="6093492" cy="2288629"/>
        </p:xfrm>
        <a:graphic>
          <a:graphicData uri="http://schemas.openxmlformats.org/drawingml/2006/table">
            <a:tbl>
              <a:tblPr>
                <a:tableStyleId>{793D81CF-94F2-401A-BA57-92F5A7B2D0C5}</a:tableStyleId>
              </a:tblPr>
              <a:tblGrid>
                <a:gridCol w="973455">
                  <a:extLst>
                    <a:ext uri="{9D8B030D-6E8A-4147-A177-3AD203B41FA5}">
                      <a16:colId xmlns:a16="http://schemas.microsoft.com/office/drawing/2014/main" val="3763226609"/>
                    </a:ext>
                  </a:extLst>
                </a:gridCol>
                <a:gridCol w="567055">
                  <a:extLst>
                    <a:ext uri="{9D8B030D-6E8A-4147-A177-3AD203B41FA5}">
                      <a16:colId xmlns:a16="http://schemas.microsoft.com/office/drawing/2014/main" val="3686891456"/>
                    </a:ext>
                  </a:extLst>
                </a:gridCol>
                <a:gridCol w="552982">
                  <a:extLst>
                    <a:ext uri="{9D8B030D-6E8A-4147-A177-3AD203B41FA5}">
                      <a16:colId xmlns:a16="http://schemas.microsoft.com/office/drawing/2014/main" val="3886305694"/>
                    </a:ext>
                  </a:extLst>
                </a:gridCol>
                <a:gridCol w="554244">
                  <a:extLst>
                    <a:ext uri="{9D8B030D-6E8A-4147-A177-3AD203B41FA5}">
                      <a16:colId xmlns:a16="http://schemas.microsoft.com/office/drawing/2014/main" val="280700081"/>
                    </a:ext>
                  </a:extLst>
                </a:gridCol>
                <a:gridCol w="554244">
                  <a:extLst>
                    <a:ext uri="{9D8B030D-6E8A-4147-A177-3AD203B41FA5}">
                      <a16:colId xmlns:a16="http://schemas.microsoft.com/office/drawing/2014/main" val="2967477630"/>
                    </a:ext>
                  </a:extLst>
                </a:gridCol>
                <a:gridCol w="486223">
                  <a:extLst>
                    <a:ext uri="{9D8B030D-6E8A-4147-A177-3AD203B41FA5}">
                      <a16:colId xmlns:a16="http://schemas.microsoft.com/office/drawing/2014/main" val="499795408"/>
                    </a:ext>
                  </a:extLst>
                </a:gridCol>
                <a:gridCol w="552982">
                  <a:extLst>
                    <a:ext uri="{9D8B030D-6E8A-4147-A177-3AD203B41FA5}">
                      <a16:colId xmlns:a16="http://schemas.microsoft.com/office/drawing/2014/main" val="2435138515"/>
                    </a:ext>
                  </a:extLst>
                </a:gridCol>
                <a:gridCol w="418202">
                  <a:extLst>
                    <a:ext uri="{9D8B030D-6E8A-4147-A177-3AD203B41FA5}">
                      <a16:colId xmlns:a16="http://schemas.microsoft.com/office/drawing/2014/main" val="2118974119"/>
                    </a:ext>
                  </a:extLst>
                </a:gridCol>
                <a:gridCol w="526530">
                  <a:extLst>
                    <a:ext uri="{9D8B030D-6E8A-4147-A177-3AD203B41FA5}">
                      <a16:colId xmlns:a16="http://schemas.microsoft.com/office/drawing/2014/main" val="1330802662"/>
                    </a:ext>
                  </a:extLst>
                </a:gridCol>
                <a:gridCol w="486223">
                  <a:extLst>
                    <a:ext uri="{9D8B030D-6E8A-4147-A177-3AD203B41FA5}">
                      <a16:colId xmlns:a16="http://schemas.microsoft.com/office/drawing/2014/main" val="3776474821"/>
                    </a:ext>
                  </a:extLst>
                </a:gridCol>
                <a:gridCol w="421352">
                  <a:extLst>
                    <a:ext uri="{9D8B030D-6E8A-4147-A177-3AD203B41FA5}">
                      <a16:colId xmlns:a16="http://schemas.microsoft.com/office/drawing/2014/main" val="1778770263"/>
                    </a:ext>
                  </a:extLst>
                </a:gridCol>
              </a:tblGrid>
              <a:tr h="239000">
                <a:tc>
                  <a:txBody>
                    <a:bodyPr/>
                    <a:lstStyle/>
                    <a:p>
                      <a:pPr algn="ctr">
                        <a:lnSpc>
                          <a:spcPct val="107000"/>
                        </a:lnSpc>
                        <a:spcBef>
                          <a:spcPts val="145"/>
                        </a:spcBef>
                        <a:spcAft>
                          <a:spcPts val="145"/>
                        </a:spcAft>
                      </a:pPr>
                      <a:endParaRPr lang="en-CN" sz="1050" b="1" dirty="0">
                        <a:effectLst/>
                        <a:latin typeface="+mn-lt"/>
                        <a:ea typeface="DengXian" panose="02010600030101010101" pitchFamily="2" charset="-122"/>
                        <a:cs typeface="Times New Roman" panose="02020603050405020304" pitchFamily="18" charset="0"/>
                      </a:endParaRPr>
                    </a:p>
                  </a:txBody>
                  <a:tcPr marL="18415" marR="18415" marT="0" marB="0" anchor="b"/>
                </a:tc>
                <a:tc gridSpan="5">
                  <a:txBody>
                    <a:bodyPr/>
                    <a:lstStyle/>
                    <a:p>
                      <a:pPr algn="ctr">
                        <a:lnSpc>
                          <a:spcPct val="107000"/>
                        </a:lnSpc>
                        <a:spcBef>
                          <a:spcPts val="145"/>
                        </a:spcBef>
                        <a:spcAft>
                          <a:spcPts val="145"/>
                        </a:spcAft>
                      </a:pPr>
                      <a:r>
                        <a:rPr lang="en-CN" sz="1050" b="1" dirty="0">
                          <a:effectLst/>
                        </a:rPr>
                        <a:t>Estimates</a:t>
                      </a:r>
                      <a:endParaRPr lang="en-CN" sz="1050" b="1" dirty="0">
                        <a:effectLst/>
                        <a:latin typeface="+mn-lt"/>
                        <a:ea typeface="DengXian" panose="02010600030101010101" pitchFamily="2" charset="-122"/>
                        <a:cs typeface="Times New Roman" panose="02020603050405020304" pitchFamily="18" charset="0"/>
                      </a:endParaRPr>
                    </a:p>
                  </a:txBody>
                  <a:tcPr marL="18415" marR="18415" marT="0" marB="0" anchor="b"/>
                </a:tc>
                <a:tc hMerge="1">
                  <a:txBody>
                    <a:bodyPr/>
                    <a:lstStyle/>
                    <a:p>
                      <a:pPr algn="ctr">
                        <a:lnSpc>
                          <a:spcPct val="107000"/>
                        </a:lnSpc>
                        <a:spcBef>
                          <a:spcPts val="145"/>
                        </a:spcBef>
                        <a:spcAft>
                          <a:spcPts val="145"/>
                        </a:spcAft>
                      </a:pP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nchor="b"/>
                </a:tc>
                <a:tc hMerge="1">
                  <a:txBody>
                    <a:bodyPr/>
                    <a:lstStyle/>
                    <a:p>
                      <a:pPr algn="ctr">
                        <a:lnSpc>
                          <a:spcPct val="107000"/>
                        </a:lnSpc>
                        <a:spcBef>
                          <a:spcPts val="145"/>
                        </a:spcBef>
                        <a:spcAft>
                          <a:spcPts val="145"/>
                        </a:spcAft>
                      </a:pP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nchor="b"/>
                </a:tc>
                <a:tc hMerge="1">
                  <a:txBody>
                    <a:bodyPr/>
                    <a:lstStyle/>
                    <a:p>
                      <a:pPr algn="ctr">
                        <a:lnSpc>
                          <a:spcPct val="107000"/>
                        </a:lnSpc>
                        <a:spcBef>
                          <a:spcPts val="145"/>
                        </a:spcBef>
                        <a:spcAft>
                          <a:spcPts val="145"/>
                        </a:spcAft>
                      </a:pP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nchor="b"/>
                </a:tc>
                <a:tc hMerge="1">
                  <a:txBody>
                    <a:bodyPr/>
                    <a:lstStyle/>
                    <a:p>
                      <a:pPr algn="ctr">
                        <a:lnSpc>
                          <a:spcPct val="107000"/>
                        </a:lnSpc>
                        <a:spcBef>
                          <a:spcPts val="145"/>
                        </a:spcBef>
                        <a:spcAft>
                          <a:spcPts val="145"/>
                        </a:spcAft>
                      </a:pP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nchor="b"/>
                </a:tc>
                <a:tc gridSpan="5">
                  <a:txBody>
                    <a:bodyPr/>
                    <a:lstStyle/>
                    <a:p>
                      <a:pPr algn="ctr">
                        <a:lnSpc>
                          <a:spcPct val="107000"/>
                        </a:lnSpc>
                        <a:spcBef>
                          <a:spcPts val="145"/>
                        </a:spcBef>
                        <a:spcAft>
                          <a:spcPts val="145"/>
                        </a:spcAft>
                      </a:pPr>
                      <a:r>
                        <a:rPr lang="en-CN" sz="1050" b="1" dirty="0">
                          <a:effectLst/>
                        </a:rPr>
                        <a:t>Contrast</a:t>
                      </a:r>
                      <a:endParaRPr lang="en-CN" sz="1050" b="1" dirty="0">
                        <a:effectLst/>
                        <a:latin typeface="+mn-lt"/>
                        <a:ea typeface="DengXian" panose="02010600030101010101" pitchFamily="2" charset="-122"/>
                        <a:cs typeface="Times New Roman" panose="02020603050405020304" pitchFamily="18" charset="0"/>
                      </a:endParaRPr>
                    </a:p>
                  </a:txBody>
                  <a:tcPr marL="18415" marR="18415" marT="0" marB="0" anchor="b"/>
                </a:tc>
                <a:tc hMerge="1">
                  <a:txBody>
                    <a:bodyPr/>
                    <a:lstStyle/>
                    <a:p>
                      <a:pPr algn="ctr">
                        <a:lnSpc>
                          <a:spcPct val="107000"/>
                        </a:lnSpc>
                        <a:spcBef>
                          <a:spcPts val="145"/>
                        </a:spcBef>
                        <a:spcAft>
                          <a:spcPts val="145"/>
                        </a:spcAft>
                      </a:pP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nchor="b"/>
                </a:tc>
                <a:tc hMerge="1">
                  <a:txBody>
                    <a:bodyPr/>
                    <a:lstStyle/>
                    <a:p>
                      <a:pPr algn="ctr">
                        <a:lnSpc>
                          <a:spcPct val="107000"/>
                        </a:lnSpc>
                        <a:spcBef>
                          <a:spcPts val="145"/>
                        </a:spcBef>
                        <a:spcAft>
                          <a:spcPts val="145"/>
                        </a:spcAft>
                      </a:pP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nchor="b"/>
                </a:tc>
                <a:tc hMerge="1">
                  <a:txBody>
                    <a:bodyPr/>
                    <a:lstStyle/>
                    <a:p>
                      <a:pPr algn="ctr">
                        <a:lnSpc>
                          <a:spcPct val="107000"/>
                        </a:lnSpc>
                        <a:spcBef>
                          <a:spcPts val="145"/>
                        </a:spcBef>
                        <a:spcAft>
                          <a:spcPts val="145"/>
                        </a:spcAft>
                      </a:pP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nchor="b"/>
                </a:tc>
                <a:tc hMerge="1">
                  <a:txBody>
                    <a:bodyPr/>
                    <a:lstStyle/>
                    <a:p>
                      <a:pPr algn="ctr">
                        <a:lnSpc>
                          <a:spcPct val="107000"/>
                        </a:lnSpc>
                        <a:spcBef>
                          <a:spcPts val="145"/>
                        </a:spcBef>
                        <a:spcAft>
                          <a:spcPts val="145"/>
                        </a:spcAft>
                      </a:pP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nchor="b"/>
                </a:tc>
                <a:extLst>
                  <a:ext uri="{0D108BD9-81ED-4DB2-BD59-A6C34878D82A}">
                    <a16:rowId xmlns:a16="http://schemas.microsoft.com/office/drawing/2014/main" val="3554225319"/>
                  </a:ext>
                </a:extLst>
              </a:tr>
              <a:tr h="509171">
                <a:tc>
                  <a:txBody>
                    <a:bodyPr/>
                    <a:lstStyle/>
                    <a:p>
                      <a:pPr algn="ctr">
                        <a:lnSpc>
                          <a:spcPct val="107000"/>
                        </a:lnSpc>
                        <a:spcBef>
                          <a:spcPts val="145"/>
                        </a:spcBef>
                        <a:spcAft>
                          <a:spcPts val="145"/>
                        </a:spcAft>
                      </a:pPr>
                      <a:endParaRPr lang="en-CN" sz="1050" dirty="0">
                        <a:effectLst/>
                        <a:latin typeface="+mn-lt"/>
                        <a:ea typeface="DengXian" panose="02010600030101010101" pitchFamily="2" charset="-122"/>
                        <a:cs typeface="Times New Roman" panose="02020603050405020304" pitchFamily="18" charset="0"/>
                      </a:endParaRPr>
                    </a:p>
                  </a:txBody>
                  <a:tcPr marL="18415" marR="18415" marT="0" marB="0" anchor="b"/>
                </a:tc>
                <a:tc>
                  <a:txBody>
                    <a:bodyPr/>
                    <a:lstStyle/>
                    <a:p>
                      <a:pPr algn="ctr">
                        <a:lnSpc>
                          <a:spcPct val="107000"/>
                        </a:lnSpc>
                        <a:spcBef>
                          <a:spcPts val="145"/>
                        </a:spcBef>
                        <a:spcAft>
                          <a:spcPts val="145"/>
                        </a:spcAft>
                      </a:pPr>
                      <a:r>
                        <a:rPr lang="en-US" sz="1050" b="1" dirty="0">
                          <a:effectLst/>
                        </a:rPr>
                        <a:t>source</a:t>
                      </a:r>
                      <a:endParaRPr lang="en-CN" sz="1050" b="1" dirty="0">
                        <a:effectLst/>
                        <a:latin typeface="+mn-lt"/>
                        <a:ea typeface="DengXian" panose="02010600030101010101" pitchFamily="2" charset="-122"/>
                        <a:cs typeface="Times New Roman" panose="02020603050405020304" pitchFamily="18" charset="0"/>
                      </a:endParaRPr>
                    </a:p>
                  </a:txBody>
                  <a:tcPr marL="18415" marR="18415" marT="0" marB="0" anchor="b"/>
                </a:tc>
                <a:tc>
                  <a:txBody>
                    <a:bodyPr/>
                    <a:lstStyle/>
                    <a:p>
                      <a:pPr algn="ctr">
                        <a:lnSpc>
                          <a:spcPct val="107000"/>
                        </a:lnSpc>
                        <a:spcBef>
                          <a:spcPts val="145"/>
                        </a:spcBef>
                        <a:spcAft>
                          <a:spcPts val="145"/>
                        </a:spcAft>
                      </a:pPr>
                      <a:r>
                        <a:rPr lang="en-US" sz="1050" b="1" dirty="0">
                          <a:effectLst/>
                        </a:rPr>
                        <a:t>Estimate</a:t>
                      </a:r>
                      <a:endParaRPr lang="en-CN" sz="1050" b="1" dirty="0">
                        <a:effectLst/>
                        <a:latin typeface="+mn-lt"/>
                        <a:ea typeface="DengXian" panose="02010600030101010101" pitchFamily="2" charset="-122"/>
                        <a:cs typeface="Times New Roman" panose="02020603050405020304" pitchFamily="18" charset="0"/>
                      </a:endParaRPr>
                    </a:p>
                  </a:txBody>
                  <a:tcPr marL="18415" marR="18415" marT="0" marB="0" anchor="b"/>
                </a:tc>
                <a:tc>
                  <a:txBody>
                    <a:bodyPr/>
                    <a:lstStyle/>
                    <a:p>
                      <a:pPr algn="ctr">
                        <a:lnSpc>
                          <a:spcPct val="107000"/>
                        </a:lnSpc>
                        <a:spcBef>
                          <a:spcPts val="145"/>
                        </a:spcBef>
                        <a:spcAft>
                          <a:spcPts val="145"/>
                        </a:spcAft>
                      </a:pPr>
                      <a:r>
                        <a:rPr lang="en-US" sz="1050" b="1" dirty="0">
                          <a:effectLst/>
                        </a:rPr>
                        <a:t>SE</a:t>
                      </a:r>
                      <a:endParaRPr lang="en-CN" sz="1050" b="1" dirty="0">
                        <a:effectLst/>
                        <a:latin typeface="+mn-lt"/>
                        <a:ea typeface="DengXian" panose="02010600030101010101" pitchFamily="2" charset="-122"/>
                        <a:cs typeface="Times New Roman" panose="02020603050405020304" pitchFamily="18" charset="0"/>
                      </a:endParaRPr>
                    </a:p>
                  </a:txBody>
                  <a:tcPr marL="18415" marR="18415" marT="0" marB="0" anchor="b"/>
                </a:tc>
                <a:tc>
                  <a:txBody>
                    <a:bodyPr/>
                    <a:lstStyle/>
                    <a:p>
                      <a:pPr algn="ctr">
                        <a:lnSpc>
                          <a:spcPct val="107000"/>
                        </a:lnSpc>
                        <a:spcBef>
                          <a:spcPts val="145"/>
                        </a:spcBef>
                        <a:spcAft>
                          <a:spcPts val="145"/>
                        </a:spcAft>
                      </a:pPr>
                      <a:r>
                        <a:rPr lang="en-US" sz="1050" b="1" dirty="0">
                          <a:effectLst/>
                        </a:rPr>
                        <a:t>CI lower</a:t>
                      </a:r>
                      <a:endParaRPr lang="en-CN" sz="1050" b="1" dirty="0">
                        <a:effectLst/>
                        <a:latin typeface="+mn-lt"/>
                        <a:ea typeface="DengXian" panose="02010600030101010101" pitchFamily="2" charset="-122"/>
                        <a:cs typeface="Times New Roman" panose="02020603050405020304" pitchFamily="18" charset="0"/>
                      </a:endParaRPr>
                    </a:p>
                  </a:txBody>
                  <a:tcPr marL="18415" marR="18415" marT="0" marB="0" anchor="b"/>
                </a:tc>
                <a:tc>
                  <a:txBody>
                    <a:bodyPr/>
                    <a:lstStyle/>
                    <a:p>
                      <a:pPr algn="ctr">
                        <a:lnSpc>
                          <a:spcPct val="107000"/>
                        </a:lnSpc>
                        <a:spcBef>
                          <a:spcPts val="145"/>
                        </a:spcBef>
                        <a:spcAft>
                          <a:spcPts val="145"/>
                        </a:spcAft>
                      </a:pPr>
                      <a:r>
                        <a:rPr lang="en-US" sz="1050" b="1" dirty="0">
                          <a:effectLst/>
                        </a:rPr>
                        <a:t>CI upper</a:t>
                      </a:r>
                      <a:endParaRPr lang="en-CN" sz="1050" b="1" dirty="0">
                        <a:effectLst/>
                        <a:latin typeface="+mn-lt"/>
                        <a:ea typeface="DengXian" panose="02010600030101010101" pitchFamily="2" charset="-122"/>
                        <a:cs typeface="Times New Roman" panose="02020603050405020304" pitchFamily="18" charset="0"/>
                      </a:endParaRPr>
                    </a:p>
                  </a:txBody>
                  <a:tcPr marL="18415" marR="18415" marT="0" marB="0" anchor="b"/>
                </a:tc>
                <a:tc>
                  <a:txBody>
                    <a:bodyPr/>
                    <a:lstStyle/>
                    <a:p>
                      <a:pPr algn="ctr">
                        <a:lnSpc>
                          <a:spcPct val="107000"/>
                        </a:lnSpc>
                        <a:spcBef>
                          <a:spcPts val="145"/>
                        </a:spcBef>
                        <a:spcAft>
                          <a:spcPts val="145"/>
                        </a:spcAft>
                      </a:pPr>
                      <a:r>
                        <a:rPr lang="en-US" sz="1050" b="1" dirty="0">
                          <a:effectLst/>
                        </a:rPr>
                        <a:t>Estimate</a:t>
                      </a:r>
                      <a:endParaRPr lang="en-CN" sz="1050" b="1" dirty="0">
                        <a:effectLst/>
                        <a:latin typeface="+mn-lt"/>
                        <a:ea typeface="DengXian" panose="02010600030101010101" pitchFamily="2" charset="-122"/>
                        <a:cs typeface="Times New Roman" panose="02020603050405020304" pitchFamily="18" charset="0"/>
                      </a:endParaRPr>
                    </a:p>
                  </a:txBody>
                  <a:tcPr marL="18415" marR="18415" marT="0" marB="0" anchor="b"/>
                </a:tc>
                <a:tc>
                  <a:txBody>
                    <a:bodyPr/>
                    <a:lstStyle/>
                    <a:p>
                      <a:pPr algn="ctr">
                        <a:lnSpc>
                          <a:spcPct val="107000"/>
                        </a:lnSpc>
                        <a:spcBef>
                          <a:spcPts val="145"/>
                        </a:spcBef>
                        <a:spcAft>
                          <a:spcPts val="145"/>
                        </a:spcAft>
                      </a:pPr>
                      <a:r>
                        <a:rPr lang="en-US" sz="1050" b="1" dirty="0">
                          <a:effectLst/>
                        </a:rPr>
                        <a:t>SE</a:t>
                      </a:r>
                      <a:endParaRPr lang="en-CN" sz="1050" b="1" dirty="0">
                        <a:effectLst/>
                        <a:latin typeface="+mn-lt"/>
                        <a:ea typeface="DengXian" panose="02010600030101010101" pitchFamily="2" charset="-122"/>
                        <a:cs typeface="Times New Roman" panose="02020603050405020304" pitchFamily="18" charset="0"/>
                      </a:endParaRPr>
                    </a:p>
                  </a:txBody>
                  <a:tcPr marL="18415" marR="18415" marT="0" marB="0" anchor="b"/>
                </a:tc>
                <a:tc>
                  <a:txBody>
                    <a:bodyPr/>
                    <a:lstStyle/>
                    <a:p>
                      <a:pPr algn="ctr">
                        <a:lnSpc>
                          <a:spcPct val="107000"/>
                        </a:lnSpc>
                        <a:spcBef>
                          <a:spcPts val="145"/>
                        </a:spcBef>
                        <a:spcAft>
                          <a:spcPts val="145"/>
                        </a:spcAft>
                      </a:pPr>
                      <a:r>
                        <a:rPr lang="en-US" sz="1050" b="1" dirty="0">
                          <a:effectLst/>
                        </a:rPr>
                        <a:t>CI lower</a:t>
                      </a:r>
                      <a:endParaRPr lang="en-CN" sz="1050" b="1" dirty="0">
                        <a:effectLst/>
                        <a:latin typeface="+mn-lt"/>
                        <a:ea typeface="DengXian" panose="02010600030101010101" pitchFamily="2" charset="-122"/>
                        <a:cs typeface="Times New Roman" panose="02020603050405020304" pitchFamily="18" charset="0"/>
                      </a:endParaRPr>
                    </a:p>
                  </a:txBody>
                  <a:tcPr marL="18415" marR="18415" marT="0" marB="0" anchor="b"/>
                </a:tc>
                <a:tc>
                  <a:txBody>
                    <a:bodyPr/>
                    <a:lstStyle/>
                    <a:p>
                      <a:pPr algn="ctr">
                        <a:lnSpc>
                          <a:spcPct val="107000"/>
                        </a:lnSpc>
                        <a:spcBef>
                          <a:spcPts val="145"/>
                        </a:spcBef>
                        <a:spcAft>
                          <a:spcPts val="145"/>
                        </a:spcAft>
                      </a:pPr>
                      <a:r>
                        <a:rPr lang="en-US" sz="1050" b="1" dirty="0">
                          <a:effectLst/>
                        </a:rPr>
                        <a:t>CI upper</a:t>
                      </a:r>
                      <a:endParaRPr lang="en-CN" sz="1050" b="1" dirty="0">
                        <a:effectLst/>
                        <a:latin typeface="+mn-lt"/>
                        <a:ea typeface="DengXian" panose="02010600030101010101" pitchFamily="2" charset="-122"/>
                        <a:cs typeface="Times New Roman" panose="02020603050405020304" pitchFamily="18" charset="0"/>
                      </a:endParaRPr>
                    </a:p>
                  </a:txBody>
                  <a:tcPr marL="18415" marR="18415" marT="0" marB="0" anchor="b"/>
                </a:tc>
                <a:tc>
                  <a:txBody>
                    <a:bodyPr/>
                    <a:lstStyle/>
                    <a:p>
                      <a:pPr algn="ctr">
                        <a:lnSpc>
                          <a:spcPct val="107000"/>
                        </a:lnSpc>
                        <a:spcBef>
                          <a:spcPts val="145"/>
                        </a:spcBef>
                        <a:spcAft>
                          <a:spcPts val="145"/>
                        </a:spcAft>
                      </a:pPr>
                      <a:r>
                        <a:rPr lang="en-US" sz="1050" b="1" dirty="0">
                          <a:effectLst/>
                        </a:rPr>
                        <a:t>P</a:t>
                      </a:r>
                      <a:endParaRPr lang="en-CN" sz="1050" b="1" dirty="0">
                        <a:effectLst/>
                        <a:latin typeface="+mn-lt"/>
                        <a:ea typeface="DengXian" panose="02010600030101010101" pitchFamily="2" charset="-122"/>
                        <a:cs typeface="Times New Roman" panose="02020603050405020304" pitchFamily="18" charset="0"/>
                      </a:endParaRPr>
                    </a:p>
                  </a:txBody>
                  <a:tcPr marL="18415" marR="18415" marT="0" marB="0" anchor="b"/>
                </a:tc>
                <a:extLst>
                  <a:ext uri="{0D108BD9-81ED-4DB2-BD59-A6C34878D82A}">
                    <a16:rowId xmlns:a16="http://schemas.microsoft.com/office/drawing/2014/main" val="1095621366"/>
                  </a:ext>
                </a:extLst>
              </a:tr>
              <a:tr h="770229">
                <a:tc rowSpan="2">
                  <a:txBody>
                    <a:bodyPr/>
                    <a:lstStyle/>
                    <a:p>
                      <a:pPr>
                        <a:lnSpc>
                          <a:spcPct val="107000"/>
                        </a:lnSpc>
                        <a:spcBef>
                          <a:spcPts val="145"/>
                        </a:spcBef>
                        <a:spcAft>
                          <a:spcPts val="145"/>
                        </a:spcAft>
                      </a:pPr>
                      <a:r>
                        <a:rPr lang="en-US" sz="1050" b="1" dirty="0">
                          <a:effectLst/>
                        </a:rPr>
                        <a:t>Margins macro </a:t>
                      </a:r>
                      <a:endParaRPr lang="en-CN" sz="1050" b="1" dirty="0">
                        <a:effectLst/>
                        <a:latin typeface="+mn-lt"/>
                        <a:ea typeface="DengXian" panose="02010600030101010101" pitchFamily="2" charset="-122"/>
                        <a:cs typeface="Times New Roman" panose="02020603050405020304" pitchFamily="18" charset="0"/>
                      </a:endParaRPr>
                    </a:p>
                  </a:txBody>
                  <a:tcPr marL="18415" marR="18415" marT="0" marB="0" anchor="ctr"/>
                </a:tc>
                <a:tc>
                  <a:txBody>
                    <a:bodyPr/>
                    <a:lstStyle/>
                    <a:p>
                      <a:pPr algn="r">
                        <a:lnSpc>
                          <a:spcPct val="107000"/>
                        </a:lnSpc>
                        <a:spcBef>
                          <a:spcPts val="145"/>
                        </a:spcBef>
                        <a:spcAft>
                          <a:spcPts val="145"/>
                        </a:spcAft>
                      </a:pPr>
                      <a:r>
                        <a:rPr lang="en-US" sz="1050" dirty="0">
                          <a:effectLst/>
                        </a:rPr>
                        <a:t>non-skim</a:t>
                      </a:r>
                      <a:endParaRPr lang="en-CN" sz="1050" dirty="0">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50" dirty="0">
                          <a:solidFill>
                            <a:schemeClr val="accent1">
                              <a:lumMod val="75000"/>
                            </a:schemeClr>
                          </a:solidFill>
                          <a:effectLst/>
                        </a:rPr>
                        <a:t>0.4477</a:t>
                      </a:r>
                      <a:endParaRPr lang="en-CN" sz="1050" dirty="0">
                        <a:solidFill>
                          <a:schemeClr val="accent1">
                            <a:lumMod val="75000"/>
                          </a:schemeClr>
                        </a:solidFill>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50" dirty="0">
                          <a:effectLst/>
                        </a:rPr>
                        <a:t>0.03483</a:t>
                      </a:r>
                      <a:endParaRPr lang="en-CN" sz="1050" dirty="0">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50" dirty="0">
                          <a:effectLst/>
                        </a:rPr>
                        <a:t>0.3794</a:t>
                      </a:r>
                      <a:endParaRPr lang="en-CN" sz="1050" dirty="0">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50" dirty="0">
                          <a:effectLst/>
                        </a:rPr>
                        <a:t>0.5160</a:t>
                      </a:r>
                      <a:endParaRPr lang="en-CN" sz="1050" dirty="0">
                        <a:effectLst/>
                        <a:latin typeface="+mn-lt"/>
                        <a:ea typeface="DengXian" panose="02010600030101010101" pitchFamily="2" charset="-122"/>
                        <a:cs typeface="Times New Roman" panose="02020603050405020304" pitchFamily="18" charset="0"/>
                      </a:endParaRPr>
                    </a:p>
                  </a:txBody>
                  <a:tcPr marL="18415" marR="18415" marT="0" marB="0"/>
                </a:tc>
                <a:tc rowSpan="2">
                  <a:txBody>
                    <a:bodyPr/>
                    <a:lstStyle/>
                    <a:p>
                      <a:pPr algn="ctr">
                        <a:lnSpc>
                          <a:spcPct val="107000"/>
                        </a:lnSpc>
                        <a:spcBef>
                          <a:spcPts val="145"/>
                        </a:spcBef>
                        <a:spcAft>
                          <a:spcPts val="145"/>
                        </a:spcAft>
                      </a:pPr>
                      <a:r>
                        <a:rPr lang="en-US" sz="1050" dirty="0">
                          <a:effectLst/>
                        </a:rPr>
                        <a:t>0.2865</a:t>
                      </a:r>
                      <a:endParaRPr lang="en-CN" sz="1050" dirty="0">
                        <a:effectLst/>
                        <a:latin typeface="+mn-lt"/>
                        <a:ea typeface="DengXian" panose="02010600030101010101" pitchFamily="2" charset="-122"/>
                        <a:cs typeface="Times New Roman" panose="02020603050405020304" pitchFamily="18" charset="0"/>
                      </a:endParaRPr>
                    </a:p>
                  </a:txBody>
                  <a:tcPr marL="18415" marR="18415" marT="0" marB="0" anchor="ctr"/>
                </a:tc>
                <a:tc rowSpan="2">
                  <a:txBody>
                    <a:bodyPr/>
                    <a:lstStyle/>
                    <a:p>
                      <a:pPr algn="ctr">
                        <a:lnSpc>
                          <a:spcPct val="107000"/>
                        </a:lnSpc>
                        <a:spcBef>
                          <a:spcPts val="145"/>
                        </a:spcBef>
                        <a:spcAft>
                          <a:spcPts val="145"/>
                        </a:spcAft>
                      </a:pPr>
                      <a:r>
                        <a:rPr lang="en-US" sz="1050" dirty="0">
                          <a:effectLst/>
                        </a:rPr>
                        <a:t>0.1476</a:t>
                      </a:r>
                      <a:endParaRPr lang="en-CN" sz="1050" dirty="0">
                        <a:effectLst/>
                        <a:latin typeface="+mn-lt"/>
                        <a:ea typeface="DengXian" panose="02010600030101010101" pitchFamily="2" charset="-122"/>
                        <a:cs typeface="Times New Roman" panose="02020603050405020304" pitchFamily="18" charset="0"/>
                      </a:endParaRPr>
                    </a:p>
                  </a:txBody>
                  <a:tcPr marL="18415" marR="18415" marT="0" marB="0" anchor="ctr"/>
                </a:tc>
                <a:tc rowSpan="2">
                  <a:txBody>
                    <a:bodyPr/>
                    <a:lstStyle/>
                    <a:p>
                      <a:pPr algn="ctr">
                        <a:lnSpc>
                          <a:spcPct val="107000"/>
                        </a:lnSpc>
                        <a:spcBef>
                          <a:spcPts val="145"/>
                        </a:spcBef>
                        <a:spcAft>
                          <a:spcPts val="145"/>
                        </a:spcAft>
                      </a:pPr>
                      <a:r>
                        <a:rPr lang="en-US" sz="1050" dirty="0">
                          <a:effectLst/>
                        </a:rPr>
                        <a:t>-0.00289</a:t>
                      </a:r>
                      <a:endParaRPr lang="en-CN" sz="1050" dirty="0">
                        <a:effectLst/>
                        <a:latin typeface="+mn-lt"/>
                        <a:ea typeface="DengXian" panose="02010600030101010101" pitchFamily="2" charset="-122"/>
                        <a:cs typeface="Times New Roman" panose="02020603050405020304" pitchFamily="18" charset="0"/>
                      </a:endParaRPr>
                    </a:p>
                  </a:txBody>
                  <a:tcPr marL="18415" marR="18415" marT="0" marB="0" anchor="ctr"/>
                </a:tc>
                <a:tc rowSpan="2">
                  <a:txBody>
                    <a:bodyPr/>
                    <a:lstStyle/>
                    <a:p>
                      <a:pPr algn="ctr">
                        <a:lnSpc>
                          <a:spcPct val="107000"/>
                        </a:lnSpc>
                        <a:spcBef>
                          <a:spcPts val="145"/>
                        </a:spcBef>
                        <a:spcAft>
                          <a:spcPts val="145"/>
                        </a:spcAft>
                      </a:pPr>
                      <a:r>
                        <a:rPr lang="en-US" sz="1050" dirty="0">
                          <a:effectLst/>
                        </a:rPr>
                        <a:t>0.5758</a:t>
                      </a:r>
                      <a:endParaRPr lang="en-CN" sz="1050" dirty="0">
                        <a:effectLst/>
                        <a:latin typeface="+mn-lt"/>
                        <a:ea typeface="DengXian" panose="02010600030101010101" pitchFamily="2" charset="-122"/>
                        <a:cs typeface="Times New Roman" panose="02020603050405020304" pitchFamily="18" charset="0"/>
                      </a:endParaRPr>
                    </a:p>
                  </a:txBody>
                  <a:tcPr marL="18415" marR="18415" marT="0" marB="0" anchor="ctr"/>
                </a:tc>
                <a:tc rowSpan="2">
                  <a:txBody>
                    <a:bodyPr/>
                    <a:lstStyle/>
                    <a:p>
                      <a:pPr algn="ctr">
                        <a:lnSpc>
                          <a:spcPct val="107000"/>
                        </a:lnSpc>
                        <a:spcBef>
                          <a:spcPts val="145"/>
                        </a:spcBef>
                        <a:spcAft>
                          <a:spcPts val="145"/>
                        </a:spcAft>
                      </a:pPr>
                      <a:r>
                        <a:rPr lang="en-US" sz="1050" dirty="0">
                          <a:effectLst/>
                        </a:rPr>
                        <a:t>0.0523</a:t>
                      </a:r>
                      <a:endParaRPr lang="en-CN" sz="1050" dirty="0">
                        <a:effectLst/>
                        <a:latin typeface="+mn-lt"/>
                        <a:ea typeface="DengXian" panose="02010600030101010101" pitchFamily="2" charset="-122"/>
                        <a:cs typeface="Times New Roman" panose="02020603050405020304" pitchFamily="18" charset="0"/>
                      </a:endParaRPr>
                    </a:p>
                  </a:txBody>
                  <a:tcPr marL="18415" marR="18415" marT="0" marB="0" anchor="ctr"/>
                </a:tc>
                <a:extLst>
                  <a:ext uri="{0D108BD9-81ED-4DB2-BD59-A6C34878D82A}">
                    <a16:rowId xmlns:a16="http://schemas.microsoft.com/office/drawing/2014/main" val="148653410"/>
                  </a:ext>
                </a:extLst>
              </a:tr>
              <a:tr h="770229">
                <a:tc vMerge="1">
                  <a:txBody>
                    <a:bodyPr/>
                    <a:lstStyle/>
                    <a:p>
                      <a:pPr>
                        <a:lnSpc>
                          <a:spcPct val="107000"/>
                        </a:lnSpc>
                        <a:spcBef>
                          <a:spcPts val="145"/>
                        </a:spcBef>
                        <a:spcAft>
                          <a:spcPts val="145"/>
                        </a:spcAft>
                      </a:pP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50">
                          <a:effectLst/>
                        </a:rPr>
                        <a:t>skim</a:t>
                      </a:r>
                      <a:endParaRPr lang="en-CN" sz="1050">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50" dirty="0">
                          <a:solidFill>
                            <a:schemeClr val="accent1">
                              <a:lumMod val="75000"/>
                            </a:schemeClr>
                          </a:solidFill>
                          <a:effectLst/>
                        </a:rPr>
                        <a:t>0.7341</a:t>
                      </a:r>
                      <a:endParaRPr lang="en-CN" sz="1050" dirty="0">
                        <a:solidFill>
                          <a:schemeClr val="accent1">
                            <a:lumMod val="75000"/>
                          </a:schemeClr>
                        </a:solidFill>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50">
                          <a:effectLst/>
                        </a:rPr>
                        <a:t>0.1420</a:t>
                      </a:r>
                      <a:endParaRPr lang="en-CN" sz="1050">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50">
                          <a:effectLst/>
                        </a:rPr>
                        <a:t>0.4559</a:t>
                      </a:r>
                      <a:endParaRPr lang="en-CN" sz="1050">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50" dirty="0">
                          <a:effectLst/>
                        </a:rPr>
                        <a:t>1.0124</a:t>
                      </a:r>
                      <a:endParaRPr lang="en-CN" sz="1050" dirty="0">
                        <a:effectLst/>
                        <a:latin typeface="+mn-lt"/>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0.2865</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0.1476</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-0.00289</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0.5758</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0.0523</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extLst>
                  <a:ext uri="{0D108BD9-81ED-4DB2-BD59-A6C34878D82A}">
                    <a16:rowId xmlns:a16="http://schemas.microsoft.com/office/drawing/2014/main" val="4003029489"/>
                  </a:ext>
                </a:extLst>
              </a:tr>
            </a:tbl>
          </a:graphicData>
        </a:graphic>
      </p:graphicFrame>
      <p:sp>
        <p:nvSpPr>
          <p:cNvPr id="11" name="TextBox 10">
            <a:extLst>
              <a:ext uri="{FF2B5EF4-FFF2-40B4-BE49-F238E27FC236}">
                <a16:creationId xmlns:a16="http://schemas.microsoft.com/office/drawing/2014/main" id="{968187D5-FE12-1973-388D-3FDA87CB40CC}"/>
              </a:ext>
            </a:extLst>
          </p:cNvPr>
          <p:cNvSpPr txBox="1"/>
          <p:nvPr/>
        </p:nvSpPr>
        <p:spPr>
          <a:xfrm>
            <a:off x="5946337" y="2731710"/>
            <a:ext cx="4653133" cy="307777"/>
          </a:xfrm>
          <a:prstGeom prst="rect">
            <a:avLst/>
          </a:prstGeom>
          <a:noFill/>
        </p:spPr>
        <p:txBody>
          <a:bodyPr wrap="none" rtlCol="0">
            <a:spAutoFit/>
          </a:bodyPr>
          <a:lstStyle/>
          <a:p>
            <a:r>
              <a:rPr lang="en-CN" sz="1400" dirty="0"/>
              <a:t>Which has the same estimate with Margins macro from SAS…</a:t>
            </a:r>
          </a:p>
        </p:txBody>
      </p:sp>
    </p:spTree>
    <p:extLst>
      <p:ext uri="{BB962C8B-B14F-4D97-AF65-F5344CB8AC3E}">
        <p14:creationId xmlns:p14="http://schemas.microsoft.com/office/powerpoint/2010/main" val="2222350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B815E-2435-94F8-22F9-27F5910955FA}"/>
              </a:ext>
            </a:extLst>
          </p:cNvPr>
          <p:cNvSpPr>
            <a:spLocks noGrp="1"/>
          </p:cNvSpPr>
          <p:nvPr>
            <p:ph type="title"/>
          </p:nvPr>
        </p:nvSpPr>
        <p:spPr/>
        <p:txBody>
          <a:bodyPr/>
          <a:lstStyle/>
          <a:p>
            <a:r>
              <a:rPr lang="en-US" dirty="0"/>
              <a:t>SAS %margins macro - Intro</a:t>
            </a:r>
          </a:p>
        </p:txBody>
      </p:sp>
      <p:sp>
        <p:nvSpPr>
          <p:cNvPr id="3" name="Content Placeholder 2">
            <a:extLst>
              <a:ext uri="{FF2B5EF4-FFF2-40B4-BE49-F238E27FC236}">
                <a16:creationId xmlns:a16="http://schemas.microsoft.com/office/drawing/2014/main" id="{0E81307D-18BF-22A1-3AB3-206D557B8268}"/>
              </a:ext>
            </a:extLst>
          </p:cNvPr>
          <p:cNvSpPr>
            <a:spLocks noGrp="1"/>
          </p:cNvSpPr>
          <p:nvPr>
            <p:ph idx="1"/>
          </p:nvPr>
        </p:nvSpPr>
        <p:spPr>
          <a:xfrm>
            <a:off x="838200" y="1618488"/>
            <a:ext cx="10515600" cy="4562856"/>
          </a:xfrm>
        </p:spPr>
        <p:txBody>
          <a:bodyPr>
            <a:noAutofit/>
          </a:bodyPr>
          <a:lstStyle/>
          <a:p>
            <a:r>
              <a:rPr lang="en-US" sz="2600" dirty="0"/>
              <a:t>Help and download at </a:t>
            </a:r>
            <a:r>
              <a:rPr lang="en-US" sz="2600" dirty="0">
                <a:hlinkClick r:id="rId2"/>
              </a:rPr>
              <a:t>https://support.sas.com/kb/63/038.html</a:t>
            </a:r>
            <a:r>
              <a:rPr lang="en-US" sz="2600" dirty="0"/>
              <a:t>.</a:t>
            </a:r>
          </a:p>
          <a:p>
            <a:r>
              <a:rPr lang="en-US" sz="2600" dirty="0"/>
              <a:t>Included in SAS TS1M8, otherwise needs an </a:t>
            </a:r>
            <a:r>
              <a:rPr lang="en-US" sz="2600" dirty="0">
                <a:solidFill>
                  <a:srgbClr val="0000FF"/>
                </a:solidFill>
                <a:latin typeface="Courier New" panose="02070309020205020404" pitchFamily="49" charset="0"/>
              </a:rPr>
              <a:t>%include</a:t>
            </a:r>
            <a:r>
              <a:rPr lang="en-US" sz="2600" dirty="0">
                <a:solidFill>
                  <a:srgbClr val="000000"/>
                </a:solidFill>
                <a:latin typeface="Courier New" panose="02070309020205020404" pitchFamily="49" charset="0"/>
              </a:rPr>
              <a:t> </a:t>
            </a:r>
            <a:r>
              <a:rPr lang="en-US" sz="2600" dirty="0"/>
              <a:t>statement.</a:t>
            </a:r>
          </a:p>
          <a:p>
            <a:r>
              <a:rPr lang="en-US" sz="2600" dirty="0"/>
              <a:t>The Margins macro fits the specified generalized linear or GEE model and estimates predictive margins and/or average marginal effects for variables in the model. Differences and contrasts of predictive margins and average marginal effects with confidence limits are also available. Margins and effects can be estimated at specified values of other model variables or at computed values such as means or medians.</a:t>
            </a:r>
          </a:p>
        </p:txBody>
      </p:sp>
    </p:spTree>
    <p:extLst>
      <p:ext uri="{BB962C8B-B14F-4D97-AF65-F5344CB8AC3E}">
        <p14:creationId xmlns:p14="http://schemas.microsoft.com/office/powerpoint/2010/main" val="3917659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4CC11-15ED-2AF6-8F26-C99131D1FE4D}"/>
              </a:ext>
            </a:extLst>
          </p:cNvPr>
          <p:cNvSpPr>
            <a:spLocks noGrp="1"/>
          </p:cNvSpPr>
          <p:nvPr>
            <p:ph type="title"/>
          </p:nvPr>
        </p:nvSpPr>
        <p:spPr/>
        <p:txBody>
          <a:bodyPr/>
          <a:lstStyle/>
          <a:p>
            <a:r>
              <a:rPr lang="en-US" dirty="0"/>
              <a:t>SAS %margins macro – How it works</a:t>
            </a:r>
          </a:p>
        </p:txBody>
      </p:sp>
      <p:sp>
        <p:nvSpPr>
          <p:cNvPr id="3" name="Content Placeholder 2">
            <a:extLst>
              <a:ext uri="{FF2B5EF4-FFF2-40B4-BE49-F238E27FC236}">
                <a16:creationId xmlns:a16="http://schemas.microsoft.com/office/drawing/2014/main" id="{B72EC46C-CFA8-25B6-279F-59731373AAA2}"/>
              </a:ext>
            </a:extLst>
          </p:cNvPr>
          <p:cNvSpPr>
            <a:spLocks noGrp="1"/>
          </p:cNvSpPr>
          <p:nvPr>
            <p:ph idx="1"/>
          </p:nvPr>
        </p:nvSpPr>
        <p:spPr>
          <a:xfrm>
            <a:off x="838200" y="1619075"/>
            <a:ext cx="10515600" cy="4557888"/>
          </a:xfrm>
        </p:spPr>
        <p:txBody>
          <a:bodyPr>
            <a:normAutofit fontScale="77500" lnSpcReduction="20000"/>
          </a:bodyPr>
          <a:lstStyle/>
          <a:p>
            <a:pPr marL="0" indent="0">
              <a:spcBef>
                <a:spcPts val="0"/>
              </a:spcBef>
              <a:buNone/>
            </a:pPr>
            <a:r>
              <a:rPr lang="en-US" sz="2300" dirty="0">
                <a:solidFill>
                  <a:srgbClr val="000000"/>
                </a:solidFill>
                <a:latin typeface="Courier New" panose="02070309020205020404" pitchFamily="49" charset="0"/>
              </a:rPr>
              <a:t>%</a:t>
            </a:r>
            <a:r>
              <a:rPr lang="en-US" sz="2300" b="1" i="1" dirty="0">
                <a:solidFill>
                  <a:srgbClr val="000000"/>
                </a:solidFill>
                <a:latin typeface="Courier New" panose="02070309020205020404" pitchFamily="49" charset="0"/>
              </a:rPr>
              <a:t>margins</a:t>
            </a:r>
            <a:r>
              <a:rPr lang="en-US" sz="2300" b="0" i="0" dirty="0">
                <a:solidFill>
                  <a:srgbClr val="000000"/>
                </a:solidFill>
                <a:latin typeface="Courier New" panose="02070309020205020404" pitchFamily="49" charset="0"/>
              </a:rPr>
              <a:t>(</a:t>
            </a:r>
          </a:p>
          <a:p>
            <a:pPr marL="0" indent="0">
              <a:spcBef>
                <a:spcPts val="0"/>
              </a:spcBef>
              <a:buNone/>
            </a:pPr>
            <a:r>
              <a:rPr lang="en-US" sz="2300" b="0" i="0" dirty="0">
                <a:solidFill>
                  <a:srgbClr val="000000"/>
                </a:solidFill>
                <a:latin typeface="Courier New" panose="02070309020205020404" pitchFamily="49" charset="0"/>
              </a:rPr>
              <a:t>  </a:t>
            </a:r>
            <a:r>
              <a:rPr lang="en-US" sz="2300" b="1" i="0" dirty="0">
                <a:solidFill>
                  <a:srgbClr val="000080"/>
                </a:solidFill>
                <a:latin typeface="Courier New" panose="02070309020205020404" pitchFamily="49" charset="0"/>
              </a:rPr>
              <a:t>data</a:t>
            </a:r>
            <a:r>
              <a:rPr lang="en-US" sz="2300" b="0" i="0" dirty="0">
                <a:solidFill>
                  <a:srgbClr val="000000"/>
                </a:solidFill>
                <a:latin typeface="Courier New" panose="02070309020205020404" pitchFamily="49" charset="0"/>
              </a:rPr>
              <a:t> = pigs,</a:t>
            </a:r>
          </a:p>
          <a:p>
            <a:pPr marL="0" indent="0">
              <a:spcBef>
                <a:spcPts val="0"/>
              </a:spcBef>
              <a:buNone/>
            </a:pPr>
            <a:r>
              <a:rPr lang="en-US" sz="2300" b="0" i="0" dirty="0">
                <a:solidFill>
                  <a:srgbClr val="000000"/>
                </a:solidFill>
                <a:latin typeface="Courier New" panose="02070309020205020404" pitchFamily="49" charset="0"/>
              </a:rPr>
              <a:t>  response = </a:t>
            </a:r>
            <a:r>
              <a:rPr lang="en-US" sz="2300" b="0" i="0" dirty="0" err="1">
                <a:solidFill>
                  <a:srgbClr val="000000"/>
                </a:solidFill>
                <a:latin typeface="Courier New" panose="02070309020205020404" pitchFamily="49" charset="0"/>
              </a:rPr>
              <a:t>conc_dich</a:t>
            </a:r>
            <a:r>
              <a:rPr lang="en-US" sz="2300" b="0" i="0" dirty="0">
                <a:solidFill>
                  <a:srgbClr val="000000"/>
                </a:solidFill>
                <a:latin typeface="Courier New" panose="02070309020205020404" pitchFamily="49" charset="0"/>
              </a:rPr>
              <a:t>,</a:t>
            </a:r>
          </a:p>
          <a:p>
            <a:pPr marL="0" indent="0">
              <a:spcBef>
                <a:spcPts val="0"/>
              </a:spcBef>
              <a:buNone/>
            </a:pPr>
            <a:r>
              <a:rPr lang="en-US" sz="2300" b="0" i="0" dirty="0">
                <a:solidFill>
                  <a:srgbClr val="000000"/>
                </a:solidFill>
                <a:latin typeface="Courier New" panose="02070309020205020404" pitchFamily="49" charset="0"/>
              </a:rPr>
              <a:t>  </a:t>
            </a:r>
            <a:r>
              <a:rPr lang="en-US" sz="2300" b="0" i="0" dirty="0" err="1">
                <a:solidFill>
                  <a:srgbClr val="000000"/>
                </a:solidFill>
                <a:latin typeface="Courier New" panose="02070309020205020404" pitchFamily="49" charset="0"/>
              </a:rPr>
              <a:t>roptions</a:t>
            </a:r>
            <a:r>
              <a:rPr lang="en-US" sz="2300" b="0" i="0" dirty="0">
                <a:solidFill>
                  <a:srgbClr val="000000"/>
                </a:solidFill>
                <a:latin typeface="Courier New" panose="02070309020205020404" pitchFamily="49" charset="0"/>
              </a:rPr>
              <a:t>=event=</a:t>
            </a:r>
            <a:r>
              <a:rPr lang="en-US" sz="2300" b="0" i="0" dirty="0">
                <a:solidFill>
                  <a:srgbClr val="800080"/>
                </a:solidFill>
                <a:latin typeface="Courier New" panose="02070309020205020404" pitchFamily="49" charset="0"/>
              </a:rPr>
              <a:t>"High"</a:t>
            </a:r>
            <a:r>
              <a:rPr lang="en-US" sz="2300" b="0" i="0" dirty="0">
                <a:solidFill>
                  <a:srgbClr val="000000"/>
                </a:solidFill>
                <a:latin typeface="Courier New" panose="02070309020205020404" pitchFamily="49" charset="0"/>
              </a:rPr>
              <a:t>,</a:t>
            </a:r>
          </a:p>
          <a:p>
            <a:pPr marL="0" indent="0">
              <a:spcBef>
                <a:spcPts val="0"/>
              </a:spcBef>
              <a:buNone/>
            </a:pPr>
            <a:r>
              <a:rPr lang="en-US" sz="2300" b="0" i="0" dirty="0">
                <a:solidFill>
                  <a:srgbClr val="000000"/>
                </a:solidFill>
                <a:latin typeface="Courier New" panose="02070309020205020404" pitchFamily="49" charset="0"/>
              </a:rPr>
              <a:t>  class = source </a:t>
            </a:r>
            <a:r>
              <a:rPr lang="en-US" sz="2300" b="0" i="0" dirty="0" err="1">
                <a:solidFill>
                  <a:srgbClr val="000000"/>
                </a:solidFill>
                <a:latin typeface="Courier New" panose="02070309020205020404" pitchFamily="49" charset="0"/>
              </a:rPr>
              <a:t>ppercent</a:t>
            </a:r>
            <a:r>
              <a:rPr lang="en-US" sz="2300" b="0" i="0" dirty="0">
                <a:solidFill>
                  <a:srgbClr val="000000"/>
                </a:solidFill>
                <a:latin typeface="Courier New" panose="02070309020205020404" pitchFamily="49" charset="0"/>
              </a:rPr>
              <a:t>,</a:t>
            </a:r>
          </a:p>
          <a:p>
            <a:pPr marL="0" indent="0">
              <a:spcBef>
                <a:spcPts val="0"/>
              </a:spcBef>
              <a:buNone/>
            </a:pPr>
            <a:r>
              <a:rPr lang="en-US" sz="2300" b="0" i="0" dirty="0">
                <a:solidFill>
                  <a:srgbClr val="000000"/>
                </a:solidFill>
                <a:latin typeface="Courier New" panose="02070309020205020404" pitchFamily="49" charset="0"/>
              </a:rPr>
              <a:t>  </a:t>
            </a:r>
            <a:r>
              <a:rPr lang="en-US" sz="2300" b="0" i="0" dirty="0" err="1">
                <a:solidFill>
                  <a:srgbClr val="000000"/>
                </a:solidFill>
                <a:latin typeface="Courier New" panose="02070309020205020404" pitchFamily="49" charset="0"/>
              </a:rPr>
              <a:t>classgref</a:t>
            </a:r>
            <a:r>
              <a:rPr lang="en-US" sz="2300" b="0" i="0" dirty="0">
                <a:solidFill>
                  <a:srgbClr val="000000"/>
                </a:solidFill>
                <a:latin typeface="Courier New" panose="02070309020205020404" pitchFamily="49" charset="0"/>
              </a:rPr>
              <a:t> = FIRST,</a:t>
            </a:r>
          </a:p>
          <a:p>
            <a:pPr marL="0" indent="0">
              <a:spcBef>
                <a:spcPts val="0"/>
              </a:spcBef>
              <a:buNone/>
            </a:pPr>
            <a:r>
              <a:rPr lang="en-US" sz="2300" b="0" i="0" dirty="0">
                <a:solidFill>
                  <a:srgbClr val="000000"/>
                </a:solidFill>
                <a:latin typeface="Courier New" panose="02070309020205020404" pitchFamily="49" charset="0"/>
              </a:rPr>
              <a:t>  model = source </a:t>
            </a:r>
            <a:r>
              <a:rPr lang="en-US" sz="2300" b="0" i="0" dirty="0" err="1">
                <a:solidFill>
                  <a:srgbClr val="000000"/>
                </a:solidFill>
                <a:latin typeface="Courier New" panose="02070309020205020404" pitchFamily="49" charset="0"/>
              </a:rPr>
              <a:t>ppercent</a:t>
            </a:r>
            <a:r>
              <a:rPr lang="en-US" sz="2300" b="0" i="0" dirty="0">
                <a:solidFill>
                  <a:srgbClr val="000000"/>
                </a:solidFill>
                <a:latin typeface="Courier New" panose="02070309020205020404" pitchFamily="49" charset="0"/>
              </a:rPr>
              <a:t> x,</a:t>
            </a:r>
          </a:p>
          <a:p>
            <a:pPr marL="0" indent="0">
              <a:spcBef>
                <a:spcPts val="0"/>
              </a:spcBef>
              <a:buNone/>
            </a:pPr>
            <a:r>
              <a:rPr lang="en-US" sz="2300" b="0" i="0" dirty="0">
                <a:solidFill>
                  <a:srgbClr val="000000"/>
                </a:solidFill>
                <a:latin typeface="Courier New" panose="02070309020205020404" pitchFamily="49" charset="0"/>
              </a:rPr>
              <a:t>  </a:t>
            </a:r>
            <a:r>
              <a:rPr lang="en-US" sz="2300" b="0" i="0" dirty="0" err="1">
                <a:solidFill>
                  <a:srgbClr val="000000"/>
                </a:solidFill>
                <a:latin typeface="Courier New" panose="02070309020205020404" pitchFamily="49" charset="0"/>
              </a:rPr>
              <a:t>dist</a:t>
            </a:r>
            <a:r>
              <a:rPr lang="en-US" sz="2300" b="0" i="0" dirty="0">
                <a:solidFill>
                  <a:srgbClr val="000000"/>
                </a:solidFill>
                <a:latin typeface="Courier New" panose="02070309020205020404" pitchFamily="49" charset="0"/>
              </a:rPr>
              <a:t> = binomial,</a:t>
            </a:r>
          </a:p>
          <a:p>
            <a:pPr marL="0" indent="0">
              <a:spcBef>
                <a:spcPts val="0"/>
              </a:spcBef>
              <a:buNone/>
            </a:pPr>
            <a:r>
              <a:rPr lang="en-US" sz="2300" b="0" i="0" dirty="0">
                <a:solidFill>
                  <a:srgbClr val="000000"/>
                </a:solidFill>
                <a:latin typeface="Courier New" panose="02070309020205020404" pitchFamily="49" charset="0"/>
              </a:rPr>
              <a:t>  link = logit,</a:t>
            </a:r>
          </a:p>
          <a:p>
            <a:pPr marL="0" indent="0">
              <a:spcBef>
                <a:spcPts val="0"/>
              </a:spcBef>
              <a:buNone/>
            </a:pPr>
            <a:r>
              <a:rPr lang="en-US" sz="2300" b="0" i="0" dirty="0">
                <a:solidFill>
                  <a:srgbClr val="000000"/>
                </a:solidFill>
                <a:latin typeface="Courier New" panose="02070309020205020404" pitchFamily="49" charset="0"/>
              </a:rPr>
              <a:t>  margins = source,</a:t>
            </a:r>
          </a:p>
          <a:p>
            <a:pPr marL="0" indent="0">
              <a:spcBef>
                <a:spcPts val="0"/>
              </a:spcBef>
              <a:buNone/>
            </a:pPr>
            <a:r>
              <a:rPr lang="en-US" sz="2300" b="0" i="0" dirty="0">
                <a:solidFill>
                  <a:srgbClr val="000000"/>
                </a:solidFill>
                <a:latin typeface="Courier New" panose="02070309020205020404" pitchFamily="49" charset="0"/>
              </a:rPr>
              <a:t>  options = </a:t>
            </a:r>
            <a:r>
              <a:rPr lang="en-US" sz="2300" b="0" i="0" dirty="0" err="1">
                <a:solidFill>
                  <a:srgbClr val="000000"/>
                </a:solidFill>
                <a:latin typeface="Courier New" panose="02070309020205020404" pitchFamily="49" charset="0"/>
              </a:rPr>
              <a:t>atmeans</a:t>
            </a:r>
            <a:r>
              <a:rPr lang="en-US" sz="2300" b="0" i="0" dirty="0">
                <a:solidFill>
                  <a:srgbClr val="000000"/>
                </a:solidFill>
                <a:latin typeface="Courier New" panose="02070309020205020404" pitchFamily="49" charset="0"/>
              </a:rPr>
              <a:t> cl diff reverse);</a:t>
            </a:r>
          </a:p>
          <a:p>
            <a:pPr marL="0" indent="0">
              <a:spcBef>
                <a:spcPts val="0"/>
              </a:spcBef>
              <a:buNone/>
            </a:pPr>
            <a:endParaRPr lang="en-US" sz="2100" b="0" i="0" dirty="0">
              <a:solidFill>
                <a:srgbClr val="000000"/>
              </a:solidFill>
              <a:latin typeface="Courier New" panose="02070309020205020404" pitchFamily="49" charset="0"/>
            </a:endParaRPr>
          </a:p>
          <a:p>
            <a:pPr>
              <a:spcBef>
                <a:spcPts val="0"/>
              </a:spcBef>
            </a:pPr>
            <a:r>
              <a:rPr lang="en-US" sz="3400" dirty="0"/>
              <a:t>By default, a complete replicate of the data set is created for each combination of levels of the margins= variable(s) in the data set. Each replicate fixes the variables for all observations at one combination of levels. The predictive margin for each combination is computed as the average predicted value in that combination's replicate. Similarly, the average marginal effect is the average of the marginal effects computed for the observations in that combination's replicate.</a:t>
            </a:r>
          </a:p>
        </p:txBody>
      </p:sp>
    </p:spTree>
    <p:extLst>
      <p:ext uri="{BB962C8B-B14F-4D97-AF65-F5344CB8AC3E}">
        <p14:creationId xmlns:p14="http://schemas.microsoft.com/office/powerpoint/2010/main" val="3234585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4CC11-15ED-2AF6-8F26-C99131D1FE4D}"/>
              </a:ext>
            </a:extLst>
          </p:cNvPr>
          <p:cNvSpPr>
            <a:spLocks noGrp="1"/>
          </p:cNvSpPr>
          <p:nvPr>
            <p:ph type="title"/>
          </p:nvPr>
        </p:nvSpPr>
        <p:spPr/>
        <p:txBody>
          <a:bodyPr/>
          <a:lstStyle/>
          <a:p>
            <a:r>
              <a:rPr lang="en-US" dirty="0"/>
              <a:t>SAS %margins macro - ATMEANS</a:t>
            </a:r>
          </a:p>
        </p:txBody>
      </p:sp>
      <p:sp>
        <p:nvSpPr>
          <p:cNvPr id="3" name="Content Placeholder 2">
            <a:extLst>
              <a:ext uri="{FF2B5EF4-FFF2-40B4-BE49-F238E27FC236}">
                <a16:creationId xmlns:a16="http://schemas.microsoft.com/office/drawing/2014/main" id="{B72EC46C-CFA8-25B6-279F-59731373AAA2}"/>
              </a:ext>
            </a:extLst>
          </p:cNvPr>
          <p:cNvSpPr>
            <a:spLocks noGrp="1"/>
          </p:cNvSpPr>
          <p:nvPr>
            <p:ph idx="1"/>
          </p:nvPr>
        </p:nvSpPr>
        <p:spPr>
          <a:xfrm>
            <a:off x="838200" y="1619075"/>
            <a:ext cx="10515600" cy="4557888"/>
          </a:xfrm>
        </p:spPr>
        <p:txBody>
          <a:bodyPr>
            <a:noAutofit/>
          </a:bodyPr>
          <a:lstStyle/>
          <a:p>
            <a:r>
              <a:rPr lang="en-US" sz="2600" b="1" dirty="0" err="1"/>
              <a:t>atmeans</a:t>
            </a:r>
            <a:r>
              <a:rPr lang="en-US" sz="2600" b="1" dirty="0"/>
              <a:t>:</a:t>
            </a:r>
            <a:r>
              <a:rPr lang="en-US" sz="2600" dirty="0"/>
              <a:t> compute predictive margins at the means of all other model variables except for those specified in at=. For marginal effects, all variables other than those in margins= or at= are fixed at their means. For a class= variable, its overall observed proportions are used as values for the dummy variables that represent the variable in the model. Same as LSMEANS OM option.</a:t>
            </a:r>
          </a:p>
          <a:p>
            <a:r>
              <a:rPr lang="en-US" sz="2600" dirty="0"/>
              <a:t>Fixed values for all variables means it gives a marginal mean, which has same estimates and SEs as </a:t>
            </a:r>
            <a:r>
              <a:rPr lang="en-US" sz="2600" dirty="0" err="1"/>
              <a:t>genmod</a:t>
            </a:r>
            <a:r>
              <a:rPr lang="en-US" sz="2600" dirty="0"/>
              <a:t> </a:t>
            </a:r>
            <a:r>
              <a:rPr lang="en-US" sz="2600" dirty="0" err="1"/>
              <a:t>lsmeans</a:t>
            </a:r>
            <a:r>
              <a:rPr lang="en-US" sz="2600" dirty="0"/>
              <a:t> with ILINK and OM options. </a:t>
            </a:r>
            <a:r>
              <a:rPr lang="en-US" sz="2600" u="sng" dirty="0"/>
              <a:t>But it does give contrast estimates as a risk difference</a:t>
            </a:r>
            <a:r>
              <a:rPr lang="en-US" sz="2600" dirty="0"/>
              <a:t>.</a:t>
            </a:r>
          </a:p>
          <a:p>
            <a:r>
              <a:rPr lang="en-US" sz="2600" dirty="0"/>
              <a:t>Note: If you have sampling weights or frequency weights in your model, it does not use them when computing proportions for class variables for aggregated data.</a:t>
            </a:r>
          </a:p>
        </p:txBody>
      </p:sp>
    </p:spTree>
    <p:extLst>
      <p:ext uri="{BB962C8B-B14F-4D97-AF65-F5344CB8AC3E}">
        <p14:creationId xmlns:p14="http://schemas.microsoft.com/office/powerpoint/2010/main" val="2449238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6536E-604C-8473-5DD4-8EF88EC3224D}"/>
              </a:ext>
            </a:extLst>
          </p:cNvPr>
          <p:cNvSpPr>
            <a:spLocks noGrp="1"/>
          </p:cNvSpPr>
          <p:nvPr>
            <p:ph type="title"/>
          </p:nvPr>
        </p:nvSpPr>
        <p:spPr/>
        <p:txBody>
          <a:bodyPr/>
          <a:lstStyle/>
          <a:p>
            <a:r>
              <a:rPr lang="en-US" dirty="0"/>
              <a:t>Comparison of LSMEANS </a:t>
            </a:r>
            <a:r>
              <a:rPr lang="en-US" dirty="0" err="1"/>
              <a:t>ilink</a:t>
            </a:r>
            <a:r>
              <a:rPr lang="en-US" dirty="0"/>
              <a:t> to Margins Macro</a:t>
            </a:r>
          </a:p>
        </p:txBody>
      </p:sp>
      <p:sp>
        <p:nvSpPr>
          <p:cNvPr id="4" name="Slide Number Placeholder 3">
            <a:extLst>
              <a:ext uri="{FF2B5EF4-FFF2-40B4-BE49-F238E27FC236}">
                <a16:creationId xmlns:a16="http://schemas.microsoft.com/office/drawing/2014/main" id="{BD667608-D25B-C060-626E-740EA3528036}"/>
              </a:ext>
            </a:extLst>
          </p:cNvPr>
          <p:cNvSpPr>
            <a:spLocks noGrp="1"/>
          </p:cNvSpPr>
          <p:nvPr>
            <p:ph type="sldNum" sz="quarter" idx="12"/>
          </p:nvPr>
        </p:nvSpPr>
        <p:spPr/>
        <p:txBody>
          <a:bodyPr/>
          <a:lstStyle/>
          <a:p>
            <a:fld id="{982E0F57-8EAB-E74E-A64D-79FA073796CA}" type="slidenum">
              <a:rPr lang="en-US" smtClean="0"/>
              <a:t>27</a:t>
            </a:fld>
            <a:endParaRPr lang="en-US"/>
          </a:p>
        </p:txBody>
      </p:sp>
      <p:graphicFrame>
        <p:nvGraphicFramePr>
          <p:cNvPr id="5" name="Table 4">
            <a:extLst>
              <a:ext uri="{FF2B5EF4-FFF2-40B4-BE49-F238E27FC236}">
                <a16:creationId xmlns:a16="http://schemas.microsoft.com/office/drawing/2014/main" id="{FCB0B7DC-B2BD-8013-21B5-392925008434}"/>
              </a:ext>
            </a:extLst>
          </p:cNvPr>
          <p:cNvGraphicFramePr>
            <a:graphicFrameLocks noGrp="1"/>
          </p:cNvGraphicFramePr>
          <p:nvPr>
            <p:extLst>
              <p:ext uri="{D42A27DB-BD31-4B8C-83A1-F6EECF244321}">
                <p14:modId xmlns:p14="http://schemas.microsoft.com/office/powerpoint/2010/main" val="226859012"/>
              </p:ext>
            </p:extLst>
          </p:nvPr>
        </p:nvGraphicFramePr>
        <p:xfrm>
          <a:off x="2431079" y="3553772"/>
          <a:ext cx="5860489" cy="2539699"/>
        </p:xfrm>
        <a:graphic>
          <a:graphicData uri="http://schemas.openxmlformats.org/drawingml/2006/table">
            <a:tbl>
              <a:tblPr firstCol="1" bandRow="1">
                <a:tableStyleId>{B301B821-A1FF-4177-AEE7-76D212191A09}</a:tableStyleId>
              </a:tblPr>
              <a:tblGrid>
                <a:gridCol w="938430">
                  <a:extLst>
                    <a:ext uri="{9D8B030D-6E8A-4147-A177-3AD203B41FA5}">
                      <a16:colId xmlns:a16="http://schemas.microsoft.com/office/drawing/2014/main" val="1210242605"/>
                    </a:ext>
                  </a:extLst>
                </a:gridCol>
                <a:gridCol w="781185">
                  <a:extLst>
                    <a:ext uri="{9D8B030D-6E8A-4147-A177-3AD203B41FA5}">
                      <a16:colId xmlns:a16="http://schemas.microsoft.com/office/drawing/2014/main" val="2505248805"/>
                    </a:ext>
                  </a:extLst>
                </a:gridCol>
                <a:gridCol w="641112">
                  <a:extLst>
                    <a:ext uri="{9D8B030D-6E8A-4147-A177-3AD203B41FA5}">
                      <a16:colId xmlns:a16="http://schemas.microsoft.com/office/drawing/2014/main" val="388427524"/>
                    </a:ext>
                  </a:extLst>
                </a:gridCol>
                <a:gridCol w="484930">
                  <a:extLst>
                    <a:ext uri="{9D8B030D-6E8A-4147-A177-3AD203B41FA5}">
                      <a16:colId xmlns:a16="http://schemas.microsoft.com/office/drawing/2014/main" val="1679666891"/>
                    </a:ext>
                  </a:extLst>
                </a:gridCol>
                <a:gridCol w="484930">
                  <a:extLst>
                    <a:ext uri="{9D8B030D-6E8A-4147-A177-3AD203B41FA5}">
                      <a16:colId xmlns:a16="http://schemas.microsoft.com/office/drawing/2014/main" val="665993320"/>
                    </a:ext>
                  </a:extLst>
                </a:gridCol>
                <a:gridCol w="425416">
                  <a:extLst>
                    <a:ext uri="{9D8B030D-6E8A-4147-A177-3AD203B41FA5}">
                      <a16:colId xmlns:a16="http://schemas.microsoft.com/office/drawing/2014/main" val="3574469496"/>
                    </a:ext>
                  </a:extLst>
                </a:gridCol>
                <a:gridCol w="483827">
                  <a:extLst>
                    <a:ext uri="{9D8B030D-6E8A-4147-A177-3AD203B41FA5}">
                      <a16:colId xmlns:a16="http://schemas.microsoft.com/office/drawing/2014/main" val="1582470644"/>
                    </a:ext>
                  </a:extLst>
                </a:gridCol>
                <a:gridCol w="365902">
                  <a:extLst>
                    <a:ext uri="{9D8B030D-6E8A-4147-A177-3AD203B41FA5}">
                      <a16:colId xmlns:a16="http://schemas.microsoft.com/office/drawing/2014/main" val="119629909"/>
                    </a:ext>
                  </a:extLst>
                </a:gridCol>
                <a:gridCol w="460683">
                  <a:extLst>
                    <a:ext uri="{9D8B030D-6E8A-4147-A177-3AD203B41FA5}">
                      <a16:colId xmlns:a16="http://schemas.microsoft.com/office/drawing/2014/main" val="4152715558"/>
                    </a:ext>
                  </a:extLst>
                </a:gridCol>
                <a:gridCol w="425416">
                  <a:extLst>
                    <a:ext uri="{9D8B030D-6E8A-4147-A177-3AD203B41FA5}">
                      <a16:colId xmlns:a16="http://schemas.microsoft.com/office/drawing/2014/main" val="4135198421"/>
                    </a:ext>
                  </a:extLst>
                </a:gridCol>
                <a:gridCol w="368658">
                  <a:extLst>
                    <a:ext uri="{9D8B030D-6E8A-4147-A177-3AD203B41FA5}">
                      <a16:colId xmlns:a16="http://schemas.microsoft.com/office/drawing/2014/main" val="299208484"/>
                    </a:ext>
                  </a:extLst>
                </a:gridCol>
              </a:tblGrid>
              <a:tr h="693705">
                <a:tc rowSpan="2">
                  <a:txBody>
                    <a:bodyPr/>
                    <a:lstStyle/>
                    <a:p>
                      <a:pPr>
                        <a:lnSpc>
                          <a:spcPct val="107000"/>
                        </a:lnSpc>
                        <a:spcBef>
                          <a:spcPts val="145"/>
                        </a:spcBef>
                        <a:spcAft>
                          <a:spcPts val="145"/>
                        </a:spcAft>
                      </a:pPr>
                      <a:r>
                        <a:rPr lang="en-US" sz="1000" b="1" dirty="0">
                          <a:effectLst/>
                        </a:rPr>
                        <a:t>Margins macro </a:t>
                      </a:r>
                      <a:endParaRPr lang="en-CN" sz="1000" b="1" dirty="0">
                        <a:effectLst/>
                        <a:latin typeface="+mn-lt"/>
                        <a:ea typeface="DengXian" panose="02010600030101010101" pitchFamily="2" charset="-122"/>
                        <a:cs typeface="Times New Roman" panose="02020603050405020304" pitchFamily="18" charset="0"/>
                      </a:endParaRPr>
                    </a:p>
                  </a:txBody>
                  <a:tcPr marL="18415" marR="18415" marT="0" marB="0" anchor="ctr"/>
                </a:tc>
                <a:tc>
                  <a:txBody>
                    <a:bodyPr/>
                    <a:lstStyle/>
                    <a:p>
                      <a:pPr algn="r">
                        <a:lnSpc>
                          <a:spcPct val="107000"/>
                        </a:lnSpc>
                        <a:spcBef>
                          <a:spcPts val="145"/>
                        </a:spcBef>
                        <a:spcAft>
                          <a:spcPts val="145"/>
                        </a:spcAft>
                      </a:pPr>
                      <a:r>
                        <a:rPr lang="en-US" sz="1000" dirty="0">
                          <a:effectLst/>
                        </a:rPr>
                        <a:t>non-skim</a:t>
                      </a:r>
                      <a:endParaRPr lang="en-CN" sz="1000" dirty="0">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00" dirty="0">
                          <a:effectLst/>
                        </a:rPr>
                        <a:t>0.4477</a:t>
                      </a:r>
                      <a:endParaRPr lang="en-CN" sz="1000" dirty="0">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00" dirty="0">
                          <a:effectLst/>
                        </a:rPr>
                        <a:t>0.03483</a:t>
                      </a:r>
                      <a:endParaRPr lang="en-CN" sz="1000" dirty="0">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00" dirty="0">
                          <a:effectLst/>
                        </a:rPr>
                        <a:t>0.3794</a:t>
                      </a:r>
                      <a:endParaRPr lang="en-CN" sz="1000" dirty="0">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00" dirty="0">
                          <a:effectLst/>
                        </a:rPr>
                        <a:t>0.5160</a:t>
                      </a:r>
                      <a:endParaRPr lang="en-CN" sz="1000" dirty="0">
                        <a:effectLst/>
                        <a:latin typeface="+mn-lt"/>
                        <a:ea typeface="DengXian" panose="02010600030101010101" pitchFamily="2" charset="-122"/>
                        <a:cs typeface="Times New Roman" panose="02020603050405020304" pitchFamily="18" charset="0"/>
                      </a:endParaRPr>
                    </a:p>
                  </a:txBody>
                  <a:tcPr marL="18415" marR="18415" marT="0" marB="0"/>
                </a:tc>
                <a:tc rowSpan="2">
                  <a:txBody>
                    <a:bodyPr/>
                    <a:lstStyle/>
                    <a:p>
                      <a:pPr algn="ctr">
                        <a:lnSpc>
                          <a:spcPct val="107000"/>
                        </a:lnSpc>
                        <a:spcBef>
                          <a:spcPts val="145"/>
                        </a:spcBef>
                        <a:spcAft>
                          <a:spcPts val="145"/>
                        </a:spcAft>
                      </a:pPr>
                      <a:r>
                        <a:rPr lang="en-US" sz="800" dirty="0">
                          <a:effectLst/>
                        </a:rPr>
                        <a:t>0.2865</a:t>
                      </a:r>
                      <a:endParaRPr lang="en-CN" sz="800" dirty="0">
                        <a:effectLst/>
                        <a:latin typeface="+mn-lt"/>
                        <a:ea typeface="DengXian" panose="02010600030101010101" pitchFamily="2" charset="-122"/>
                        <a:cs typeface="Times New Roman" panose="02020603050405020304" pitchFamily="18" charset="0"/>
                      </a:endParaRPr>
                    </a:p>
                  </a:txBody>
                  <a:tcPr marL="18415" marR="18415" marT="0" marB="0" anchor="ctr"/>
                </a:tc>
                <a:tc rowSpan="2">
                  <a:txBody>
                    <a:bodyPr/>
                    <a:lstStyle/>
                    <a:p>
                      <a:pPr algn="ctr">
                        <a:lnSpc>
                          <a:spcPct val="107000"/>
                        </a:lnSpc>
                        <a:spcBef>
                          <a:spcPts val="145"/>
                        </a:spcBef>
                        <a:spcAft>
                          <a:spcPts val="145"/>
                        </a:spcAft>
                      </a:pPr>
                      <a:r>
                        <a:rPr lang="en-US" sz="800" dirty="0">
                          <a:effectLst/>
                        </a:rPr>
                        <a:t>0.1476</a:t>
                      </a:r>
                      <a:endParaRPr lang="en-CN" sz="800" dirty="0">
                        <a:effectLst/>
                        <a:latin typeface="+mn-lt"/>
                        <a:ea typeface="DengXian" panose="02010600030101010101" pitchFamily="2" charset="-122"/>
                        <a:cs typeface="Times New Roman" panose="02020603050405020304" pitchFamily="18" charset="0"/>
                      </a:endParaRPr>
                    </a:p>
                  </a:txBody>
                  <a:tcPr marL="18415" marR="18415" marT="0" marB="0" anchor="ctr"/>
                </a:tc>
                <a:tc rowSpan="2">
                  <a:txBody>
                    <a:bodyPr/>
                    <a:lstStyle/>
                    <a:p>
                      <a:pPr algn="ctr">
                        <a:lnSpc>
                          <a:spcPct val="107000"/>
                        </a:lnSpc>
                        <a:spcBef>
                          <a:spcPts val="145"/>
                        </a:spcBef>
                        <a:spcAft>
                          <a:spcPts val="145"/>
                        </a:spcAft>
                      </a:pPr>
                      <a:r>
                        <a:rPr lang="en-US" sz="800" dirty="0">
                          <a:effectLst/>
                        </a:rPr>
                        <a:t>-0.00289</a:t>
                      </a:r>
                      <a:endParaRPr lang="en-CN" sz="800" dirty="0">
                        <a:effectLst/>
                        <a:latin typeface="+mn-lt"/>
                        <a:ea typeface="DengXian" panose="02010600030101010101" pitchFamily="2" charset="-122"/>
                        <a:cs typeface="Times New Roman" panose="02020603050405020304" pitchFamily="18" charset="0"/>
                      </a:endParaRPr>
                    </a:p>
                  </a:txBody>
                  <a:tcPr marL="18415" marR="18415" marT="0" marB="0" anchor="ctr"/>
                </a:tc>
                <a:tc rowSpan="2">
                  <a:txBody>
                    <a:bodyPr/>
                    <a:lstStyle/>
                    <a:p>
                      <a:pPr algn="ctr">
                        <a:lnSpc>
                          <a:spcPct val="107000"/>
                        </a:lnSpc>
                        <a:spcBef>
                          <a:spcPts val="145"/>
                        </a:spcBef>
                        <a:spcAft>
                          <a:spcPts val="145"/>
                        </a:spcAft>
                      </a:pPr>
                      <a:r>
                        <a:rPr lang="en-US" sz="800" dirty="0">
                          <a:effectLst/>
                        </a:rPr>
                        <a:t>0.5758</a:t>
                      </a:r>
                      <a:endParaRPr lang="en-CN" sz="800" dirty="0">
                        <a:effectLst/>
                        <a:latin typeface="+mn-lt"/>
                        <a:ea typeface="DengXian" panose="02010600030101010101" pitchFamily="2" charset="-122"/>
                        <a:cs typeface="Times New Roman" panose="02020603050405020304" pitchFamily="18" charset="0"/>
                      </a:endParaRPr>
                    </a:p>
                  </a:txBody>
                  <a:tcPr marL="18415" marR="18415" marT="0" marB="0" anchor="ctr"/>
                </a:tc>
                <a:tc rowSpan="2">
                  <a:txBody>
                    <a:bodyPr/>
                    <a:lstStyle/>
                    <a:p>
                      <a:pPr algn="ctr">
                        <a:lnSpc>
                          <a:spcPct val="107000"/>
                        </a:lnSpc>
                        <a:spcBef>
                          <a:spcPts val="145"/>
                        </a:spcBef>
                        <a:spcAft>
                          <a:spcPts val="145"/>
                        </a:spcAft>
                      </a:pPr>
                      <a:r>
                        <a:rPr lang="en-US" sz="800" dirty="0">
                          <a:effectLst/>
                        </a:rPr>
                        <a:t>0.0523</a:t>
                      </a:r>
                      <a:endParaRPr lang="en-CN" sz="800" dirty="0">
                        <a:effectLst/>
                        <a:latin typeface="+mn-lt"/>
                        <a:ea typeface="DengXian" panose="02010600030101010101" pitchFamily="2" charset="-122"/>
                        <a:cs typeface="Times New Roman" panose="02020603050405020304" pitchFamily="18" charset="0"/>
                      </a:endParaRPr>
                    </a:p>
                  </a:txBody>
                  <a:tcPr marL="18415" marR="18415" marT="0" marB="0" anchor="ctr"/>
                </a:tc>
                <a:extLst>
                  <a:ext uri="{0D108BD9-81ED-4DB2-BD59-A6C34878D82A}">
                    <a16:rowId xmlns:a16="http://schemas.microsoft.com/office/drawing/2014/main" val="1679495963"/>
                  </a:ext>
                </a:extLst>
              </a:tr>
              <a:tr h="693705">
                <a:tc vMerge="1">
                  <a:txBody>
                    <a:bodyPr/>
                    <a:lstStyle/>
                    <a:p>
                      <a:pPr>
                        <a:lnSpc>
                          <a:spcPct val="107000"/>
                        </a:lnSpc>
                        <a:spcBef>
                          <a:spcPts val="145"/>
                        </a:spcBef>
                        <a:spcAft>
                          <a:spcPts val="145"/>
                        </a:spcAft>
                      </a:pP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00">
                          <a:effectLst/>
                        </a:rPr>
                        <a:t>skim</a:t>
                      </a:r>
                      <a:endParaRPr lang="en-CN" sz="1000">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00" dirty="0">
                          <a:effectLst/>
                        </a:rPr>
                        <a:t>0.7341</a:t>
                      </a:r>
                      <a:endParaRPr lang="en-CN" sz="1000" dirty="0">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00" dirty="0">
                          <a:effectLst/>
                        </a:rPr>
                        <a:t>0.1420</a:t>
                      </a:r>
                      <a:endParaRPr lang="en-CN" sz="1000" dirty="0">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00">
                          <a:effectLst/>
                        </a:rPr>
                        <a:t>0.4559</a:t>
                      </a:r>
                      <a:endParaRPr lang="en-CN" sz="1000">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00" dirty="0">
                          <a:effectLst/>
                        </a:rPr>
                        <a:t>1.0124</a:t>
                      </a:r>
                      <a:endParaRPr lang="en-CN" sz="1000" dirty="0">
                        <a:effectLst/>
                        <a:latin typeface="+mn-lt"/>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0.2865</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0.1476</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-0.00289</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0.5758</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0.0523</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extLst>
                  <a:ext uri="{0D108BD9-81ED-4DB2-BD59-A6C34878D82A}">
                    <a16:rowId xmlns:a16="http://schemas.microsoft.com/office/drawing/2014/main" val="3333179310"/>
                  </a:ext>
                </a:extLst>
              </a:tr>
              <a:tr h="458584">
                <a:tc rowSpan="2">
                  <a:txBody>
                    <a:bodyPr/>
                    <a:lstStyle/>
                    <a:p>
                      <a:pPr>
                        <a:lnSpc>
                          <a:spcPct val="107000"/>
                        </a:lnSpc>
                        <a:spcBef>
                          <a:spcPts val="145"/>
                        </a:spcBef>
                        <a:spcAft>
                          <a:spcPts val="145"/>
                        </a:spcAft>
                      </a:pPr>
                      <a:r>
                        <a:rPr lang="en-US" sz="1000" b="1" dirty="0">
                          <a:effectLst/>
                        </a:rPr>
                        <a:t>Margins macro </a:t>
                      </a:r>
                      <a:r>
                        <a:rPr lang="en-US" sz="1000" b="1" dirty="0" err="1">
                          <a:effectLst/>
                        </a:rPr>
                        <a:t>atmeans</a:t>
                      </a:r>
                      <a:endParaRPr lang="en-CN" sz="1000" b="1" dirty="0">
                        <a:effectLst/>
                        <a:latin typeface="+mn-lt"/>
                        <a:ea typeface="DengXian" panose="02010600030101010101" pitchFamily="2" charset="-122"/>
                        <a:cs typeface="Times New Roman" panose="02020603050405020304" pitchFamily="18" charset="0"/>
                      </a:endParaRPr>
                    </a:p>
                  </a:txBody>
                  <a:tcPr marL="18415" marR="18415" marT="0" marB="0" anchor="ctr"/>
                </a:tc>
                <a:tc>
                  <a:txBody>
                    <a:bodyPr/>
                    <a:lstStyle/>
                    <a:p>
                      <a:pPr algn="r">
                        <a:lnSpc>
                          <a:spcPct val="107000"/>
                        </a:lnSpc>
                        <a:spcBef>
                          <a:spcPts val="145"/>
                        </a:spcBef>
                        <a:spcAft>
                          <a:spcPts val="145"/>
                        </a:spcAft>
                      </a:pPr>
                      <a:r>
                        <a:rPr lang="en-US" sz="1000" dirty="0">
                          <a:effectLst/>
                        </a:rPr>
                        <a:t>non-skim</a:t>
                      </a:r>
                      <a:endParaRPr lang="en-CN" sz="1000" dirty="0">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900" dirty="0">
                          <a:effectLst/>
                        </a:rPr>
                        <a:t>0.2984</a:t>
                      </a:r>
                      <a:endParaRPr lang="en-CN" sz="900" dirty="0">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900" dirty="0">
                          <a:effectLst/>
                        </a:rPr>
                        <a:t>0.3613</a:t>
                      </a:r>
                      <a:endParaRPr lang="en-CN" sz="900" dirty="0">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900" dirty="0">
                          <a:effectLst/>
                        </a:rPr>
                        <a:t>-0.4098</a:t>
                      </a:r>
                      <a:endParaRPr lang="en-CN" sz="900" dirty="0">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900" dirty="0">
                          <a:effectLst/>
                        </a:rPr>
                        <a:t>1.0065</a:t>
                      </a:r>
                      <a:endParaRPr lang="en-CN" sz="900" dirty="0">
                        <a:effectLst/>
                        <a:latin typeface="+mn-lt"/>
                        <a:ea typeface="DengXian" panose="02010600030101010101" pitchFamily="2" charset="-122"/>
                        <a:cs typeface="Times New Roman" panose="02020603050405020304" pitchFamily="18" charset="0"/>
                      </a:endParaRPr>
                    </a:p>
                  </a:txBody>
                  <a:tcPr marL="18415" marR="18415" marT="0" marB="0"/>
                </a:tc>
                <a:tc rowSpan="2">
                  <a:txBody>
                    <a:bodyPr/>
                    <a:lstStyle/>
                    <a:p>
                      <a:pPr algn="r">
                        <a:lnSpc>
                          <a:spcPct val="107000"/>
                        </a:lnSpc>
                        <a:spcBef>
                          <a:spcPts val="145"/>
                        </a:spcBef>
                        <a:spcAft>
                          <a:spcPts val="145"/>
                        </a:spcAft>
                      </a:pPr>
                      <a:r>
                        <a:rPr lang="en-US" sz="800" dirty="0">
                          <a:effectLst/>
                        </a:rPr>
                        <a:t> </a:t>
                      </a:r>
                    </a:p>
                    <a:p>
                      <a:pPr algn="r">
                        <a:lnSpc>
                          <a:spcPct val="107000"/>
                        </a:lnSpc>
                        <a:spcBef>
                          <a:spcPts val="145"/>
                        </a:spcBef>
                        <a:spcAft>
                          <a:spcPts val="145"/>
                        </a:spcAft>
                      </a:pPr>
                      <a:r>
                        <a:rPr lang="en-US" sz="800" dirty="0">
                          <a:effectLst/>
                        </a:rPr>
                        <a:t>0.6994</a:t>
                      </a:r>
                      <a:endParaRPr lang="en-CN" sz="800" dirty="0">
                        <a:effectLst/>
                        <a:latin typeface="+mn-lt"/>
                        <a:ea typeface="DengXian" panose="02010600030101010101" pitchFamily="2" charset="-122"/>
                        <a:cs typeface="Times New Roman" panose="02020603050405020304" pitchFamily="18" charset="0"/>
                      </a:endParaRPr>
                    </a:p>
                  </a:txBody>
                  <a:tcPr marL="18415" marR="18415" marT="0" marB="0" anchor="ctr"/>
                </a:tc>
                <a:tc rowSpan="2">
                  <a:txBody>
                    <a:bodyPr/>
                    <a:lstStyle/>
                    <a:p>
                      <a:pPr algn="r">
                        <a:lnSpc>
                          <a:spcPct val="107000"/>
                        </a:lnSpc>
                        <a:spcBef>
                          <a:spcPts val="145"/>
                        </a:spcBef>
                        <a:spcAft>
                          <a:spcPts val="145"/>
                        </a:spcAft>
                      </a:pPr>
                      <a:r>
                        <a:rPr lang="en-US" sz="800" dirty="0">
                          <a:effectLst/>
                        </a:rPr>
                        <a:t> </a:t>
                      </a:r>
                    </a:p>
                    <a:p>
                      <a:pPr algn="r">
                        <a:lnSpc>
                          <a:spcPct val="107000"/>
                        </a:lnSpc>
                        <a:spcBef>
                          <a:spcPts val="145"/>
                        </a:spcBef>
                        <a:spcAft>
                          <a:spcPts val="145"/>
                        </a:spcAft>
                      </a:pPr>
                      <a:r>
                        <a:rPr lang="en-US" sz="800" dirty="0">
                          <a:effectLst/>
                        </a:rPr>
                        <a:t>0.3618</a:t>
                      </a:r>
                      <a:endParaRPr lang="en-CN" sz="800" dirty="0">
                        <a:effectLst/>
                        <a:latin typeface="+mn-lt"/>
                        <a:ea typeface="DengXian" panose="02010600030101010101" pitchFamily="2" charset="-122"/>
                        <a:cs typeface="Times New Roman" panose="02020603050405020304" pitchFamily="18" charset="0"/>
                      </a:endParaRPr>
                    </a:p>
                  </a:txBody>
                  <a:tcPr marL="18415" marR="18415" marT="0" marB="0" anchor="ctr"/>
                </a:tc>
                <a:tc rowSpan="2">
                  <a:txBody>
                    <a:bodyPr/>
                    <a:lstStyle/>
                    <a:p>
                      <a:pPr algn="r">
                        <a:lnSpc>
                          <a:spcPct val="107000"/>
                        </a:lnSpc>
                        <a:spcBef>
                          <a:spcPts val="145"/>
                        </a:spcBef>
                        <a:spcAft>
                          <a:spcPts val="145"/>
                        </a:spcAft>
                      </a:pPr>
                      <a:r>
                        <a:rPr lang="en-US" sz="800" dirty="0">
                          <a:effectLst/>
                        </a:rPr>
                        <a:t> </a:t>
                      </a:r>
                    </a:p>
                    <a:p>
                      <a:pPr algn="r">
                        <a:lnSpc>
                          <a:spcPct val="107000"/>
                        </a:lnSpc>
                        <a:spcBef>
                          <a:spcPts val="145"/>
                        </a:spcBef>
                        <a:spcAft>
                          <a:spcPts val="145"/>
                        </a:spcAft>
                      </a:pPr>
                      <a:r>
                        <a:rPr lang="en-US" sz="800" dirty="0">
                          <a:effectLst/>
                        </a:rPr>
                        <a:t>-0.00976</a:t>
                      </a:r>
                      <a:endParaRPr lang="en-CN" sz="800" dirty="0">
                        <a:effectLst/>
                        <a:latin typeface="+mn-lt"/>
                        <a:ea typeface="DengXian" panose="02010600030101010101" pitchFamily="2" charset="-122"/>
                        <a:cs typeface="Times New Roman" panose="02020603050405020304" pitchFamily="18" charset="0"/>
                      </a:endParaRPr>
                    </a:p>
                  </a:txBody>
                  <a:tcPr marL="18415" marR="18415" marT="0" marB="0" anchor="ctr"/>
                </a:tc>
                <a:tc rowSpan="2">
                  <a:txBody>
                    <a:bodyPr/>
                    <a:lstStyle/>
                    <a:p>
                      <a:pPr algn="r">
                        <a:lnSpc>
                          <a:spcPct val="107000"/>
                        </a:lnSpc>
                        <a:spcBef>
                          <a:spcPts val="145"/>
                        </a:spcBef>
                        <a:spcAft>
                          <a:spcPts val="145"/>
                        </a:spcAft>
                      </a:pPr>
                      <a:r>
                        <a:rPr lang="en-US" sz="800" dirty="0">
                          <a:effectLst/>
                        </a:rPr>
                        <a:t> </a:t>
                      </a:r>
                    </a:p>
                    <a:p>
                      <a:pPr algn="r">
                        <a:lnSpc>
                          <a:spcPct val="107000"/>
                        </a:lnSpc>
                        <a:spcBef>
                          <a:spcPts val="145"/>
                        </a:spcBef>
                        <a:spcAft>
                          <a:spcPts val="145"/>
                        </a:spcAft>
                      </a:pPr>
                      <a:r>
                        <a:rPr lang="en-US" sz="800" dirty="0">
                          <a:effectLst/>
                        </a:rPr>
                        <a:t>1.4086</a:t>
                      </a:r>
                      <a:endParaRPr lang="en-CN" sz="800" dirty="0">
                        <a:effectLst/>
                        <a:latin typeface="+mn-lt"/>
                        <a:ea typeface="DengXian" panose="02010600030101010101" pitchFamily="2" charset="-122"/>
                        <a:cs typeface="Times New Roman" panose="02020603050405020304" pitchFamily="18" charset="0"/>
                      </a:endParaRPr>
                    </a:p>
                  </a:txBody>
                  <a:tcPr marL="18415" marR="18415" marT="0" marB="0" anchor="ctr"/>
                </a:tc>
                <a:tc rowSpan="2">
                  <a:txBody>
                    <a:bodyPr/>
                    <a:lstStyle/>
                    <a:p>
                      <a:pPr algn="r">
                        <a:lnSpc>
                          <a:spcPct val="107000"/>
                        </a:lnSpc>
                        <a:spcBef>
                          <a:spcPts val="145"/>
                        </a:spcBef>
                        <a:spcAft>
                          <a:spcPts val="145"/>
                        </a:spcAft>
                      </a:pPr>
                      <a:r>
                        <a:rPr lang="en-US" sz="800" dirty="0">
                          <a:effectLst/>
                        </a:rPr>
                        <a:t> </a:t>
                      </a:r>
                    </a:p>
                    <a:p>
                      <a:pPr algn="r">
                        <a:lnSpc>
                          <a:spcPct val="107000"/>
                        </a:lnSpc>
                        <a:spcBef>
                          <a:spcPts val="145"/>
                        </a:spcBef>
                        <a:spcAft>
                          <a:spcPts val="145"/>
                        </a:spcAft>
                      </a:pPr>
                      <a:r>
                        <a:rPr lang="en-US" sz="800" dirty="0">
                          <a:effectLst/>
                        </a:rPr>
                        <a:t>0.0532</a:t>
                      </a:r>
                      <a:endParaRPr lang="en-CN" sz="800" dirty="0">
                        <a:effectLst/>
                        <a:latin typeface="+mn-lt"/>
                        <a:ea typeface="DengXian" panose="02010600030101010101" pitchFamily="2" charset="-122"/>
                        <a:cs typeface="Times New Roman" panose="02020603050405020304" pitchFamily="18" charset="0"/>
                      </a:endParaRPr>
                    </a:p>
                  </a:txBody>
                  <a:tcPr marL="18415" marR="18415" marT="0" marB="0" anchor="ctr"/>
                </a:tc>
                <a:extLst>
                  <a:ext uri="{0D108BD9-81ED-4DB2-BD59-A6C34878D82A}">
                    <a16:rowId xmlns:a16="http://schemas.microsoft.com/office/drawing/2014/main" val="2943895904"/>
                  </a:ext>
                </a:extLst>
              </a:tr>
              <a:tr h="693705">
                <a:tc vMerge="1">
                  <a:txBody>
                    <a:bodyPr/>
                    <a:lstStyle/>
                    <a:p>
                      <a:pPr>
                        <a:lnSpc>
                          <a:spcPct val="107000"/>
                        </a:lnSpc>
                        <a:spcBef>
                          <a:spcPts val="145"/>
                        </a:spcBef>
                        <a:spcAft>
                          <a:spcPts val="145"/>
                        </a:spcAft>
                      </a:pPr>
                      <a:r>
                        <a:rPr lang="en-US" sz="950" dirty="0">
                          <a:effectLst/>
                        </a:rPr>
                        <a:t>Margins macro </a:t>
                      </a:r>
                      <a:r>
                        <a:rPr lang="en-US" sz="950" dirty="0" err="1">
                          <a:effectLst/>
                        </a:rPr>
                        <a:t>atmeans</a:t>
                      </a:r>
                      <a:r>
                        <a:rPr lang="en-US" sz="950" baseline="30000" dirty="0" err="1">
                          <a:effectLst/>
                        </a:rPr>
                        <a:t>b</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00" dirty="0">
                          <a:effectLst/>
                        </a:rPr>
                        <a:t>skim</a:t>
                      </a:r>
                      <a:endParaRPr lang="en-CN" sz="1000" dirty="0">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900" dirty="0">
                          <a:effectLst/>
                        </a:rPr>
                        <a:t>0.9978</a:t>
                      </a:r>
                      <a:endParaRPr lang="en-CN" sz="900" dirty="0">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900" dirty="0">
                          <a:effectLst/>
                        </a:rPr>
                        <a:t>0.008470</a:t>
                      </a:r>
                      <a:endParaRPr lang="en-CN" sz="900" dirty="0">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900" dirty="0">
                          <a:effectLst/>
                        </a:rPr>
                        <a:t>0.9812</a:t>
                      </a:r>
                      <a:endParaRPr lang="en-CN" sz="900" dirty="0">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900" dirty="0">
                          <a:effectLst/>
                        </a:rPr>
                        <a:t>1.0144</a:t>
                      </a:r>
                      <a:endParaRPr lang="en-CN" sz="900" dirty="0">
                        <a:effectLst/>
                        <a:latin typeface="+mn-lt"/>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0.6994</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0.3618</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-0.00976</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1.4086</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0.0532</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extLst>
                  <a:ext uri="{0D108BD9-81ED-4DB2-BD59-A6C34878D82A}">
                    <a16:rowId xmlns:a16="http://schemas.microsoft.com/office/drawing/2014/main" val="1220016716"/>
                  </a:ext>
                </a:extLst>
              </a:tr>
            </a:tbl>
          </a:graphicData>
        </a:graphic>
      </p:graphicFrame>
      <p:graphicFrame>
        <p:nvGraphicFramePr>
          <p:cNvPr id="6" name="Table 5">
            <a:extLst>
              <a:ext uri="{FF2B5EF4-FFF2-40B4-BE49-F238E27FC236}">
                <a16:creationId xmlns:a16="http://schemas.microsoft.com/office/drawing/2014/main" id="{FB34F021-A812-AD95-D025-E642D7ED0D38}"/>
              </a:ext>
            </a:extLst>
          </p:cNvPr>
          <p:cNvGraphicFramePr>
            <a:graphicFrameLocks noGrp="1"/>
          </p:cNvGraphicFramePr>
          <p:nvPr>
            <p:extLst>
              <p:ext uri="{D42A27DB-BD31-4B8C-83A1-F6EECF244321}">
                <p14:modId xmlns:p14="http://schemas.microsoft.com/office/powerpoint/2010/main" val="3203247737"/>
              </p:ext>
            </p:extLst>
          </p:nvPr>
        </p:nvGraphicFramePr>
        <p:xfrm>
          <a:off x="2431082" y="1611510"/>
          <a:ext cx="5860486" cy="1817490"/>
        </p:xfrm>
        <a:graphic>
          <a:graphicData uri="http://schemas.openxmlformats.org/drawingml/2006/table">
            <a:tbl>
              <a:tblPr firstCol="1" bandRow="1">
                <a:tableStyleId>{B301B821-A1FF-4177-AEE7-76D212191A09}</a:tableStyleId>
              </a:tblPr>
              <a:tblGrid>
                <a:gridCol w="1017931">
                  <a:extLst>
                    <a:ext uri="{9D8B030D-6E8A-4147-A177-3AD203B41FA5}">
                      <a16:colId xmlns:a16="http://schemas.microsoft.com/office/drawing/2014/main" val="2307102666"/>
                    </a:ext>
                  </a:extLst>
                </a:gridCol>
                <a:gridCol w="643497">
                  <a:extLst>
                    <a:ext uri="{9D8B030D-6E8A-4147-A177-3AD203B41FA5}">
                      <a16:colId xmlns:a16="http://schemas.microsoft.com/office/drawing/2014/main" val="2719905517"/>
                    </a:ext>
                  </a:extLst>
                </a:gridCol>
                <a:gridCol w="470248">
                  <a:extLst>
                    <a:ext uri="{9D8B030D-6E8A-4147-A177-3AD203B41FA5}">
                      <a16:colId xmlns:a16="http://schemas.microsoft.com/office/drawing/2014/main" val="2572750260"/>
                    </a:ext>
                  </a:extLst>
                </a:gridCol>
                <a:gridCol w="461997">
                  <a:extLst>
                    <a:ext uri="{9D8B030D-6E8A-4147-A177-3AD203B41FA5}">
                      <a16:colId xmlns:a16="http://schemas.microsoft.com/office/drawing/2014/main" val="3305378404"/>
                    </a:ext>
                  </a:extLst>
                </a:gridCol>
                <a:gridCol w="544498">
                  <a:extLst>
                    <a:ext uri="{9D8B030D-6E8A-4147-A177-3AD203B41FA5}">
                      <a16:colId xmlns:a16="http://schemas.microsoft.com/office/drawing/2014/main" val="1201204299"/>
                    </a:ext>
                  </a:extLst>
                </a:gridCol>
                <a:gridCol w="536247">
                  <a:extLst>
                    <a:ext uri="{9D8B030D-6E8A-4147-A177-3AD203B41FA5}">
                      <a16:colId xmlns:a16="http://schemas.microsoft.com/office/drawing/2014/main" val="701452044"/>
                    </a:ext>
                  </a:extLst>
                </a:gridCol>
                <a:gridCol w="518628">
                  <a:extLst>
                    <a:ext uri="{9D8B030D-6E8A-4147-A177-3AD203B41FA5}">
                      <a16:colId xmlns:a16="http://schemas.microsoft.com/office/drawing/2014/main" val="213864373"/>
                    </a:ext>
                  </a:extLst>
                </a:gridCol>
                <a:gridCol w="415589">
                  <a:extLst>
                    <a:ext uri="{9D8B030D-6E8A-4147-A177-3AD203B41FA5}">
                      <a16:colId xmlns:a16="http://schemas.microsoft.com/office/drawing/2014/main" val="301116701"/>
                    </a:ext>
                  </a:extLst>
                </a:gridCol>
                <a:gridCol w="459616">
                  <a:extLst>
                    <a:ext uri="{9D8B030D-6E8A-4147-A177-3AD203B41FA5}">
                      <a16:colId xmlns:a16="http://schemas.microsoft.com/office/drawing/2014/main" val="827141853"/>
                    </a:ext>
                  </a:extLst>
                </a:gridCol>
                <a:gridCol w="424431">
                  <a:extLst>
                    <a:ext uri="{9D8B030D-6E8A-4147-A177-3AD203B41FA5}">
                      <a16:colId xmlns:a16="http://schemas.microsoft.com/office/drawing/2014/main" val="2818590361"/>
                    </a:ext>
                  </a:extLst>
                </a:gridCol>
                <a:gridCol w="367804">
                  <a:extLst>
                    <a:ext uri="{9D8B030D-6E8A-4147-A177-3AD203B41FA5}">
                      <a16:colId xmlns:a16="http://schemas.microsoft.com/office/drawing/2014/main" val="181419861"/>
                    </a:ext>
                  </a:extLst>
                </a:gridCol>
              </a:tblGrid>
              <a:tr h="363498">
                <a:tc>
                  <a:txBody>
                    <a:bodyPr/>
                    <a:lstStyle/>
                    <a:p>
                      <a:pPr>
                        <a:lnSpc>
                          <a:spcPct val="107000"/>
                        </a:lnSpc>
                        <a:spcBef>
                          <a:spcPts val="145"/>
                        </a:spcBef>
                        <a:spcAft>
                          <a:spcPts val="145"/>
                        </a:spcAft>
                      </a:pPr>
                      <a:endParaRPr lang="en-CN" sz="1000" b="1" dirty="0">
                        <a:effectLst/>
                        <a:latin typeface="+mn-lt"/>
                        <a:ea typeface="DengXian" panose="02010600030101010101" pitchFamily="2" charset="-122"/>
                        <a:cs typeface="Times New Roman" panose="02020603050405020304" pitchFamily="18" charset="0"/>
                      </a:endParaRPr>
                    </a:p>
                  </a:txBody>
                  <a:tcPr marL="18415" marR="18415" marT="0" marB="0" anchor="ctr"/>
                </a:tc>
                <a:tc>
                  <a:txBody>
                    <a:bodyPr/>
                    <a:lstStyle/>
                    <a:p>
                      <a:pPr algn="r">
                        <a:lnSpc>
                          <a:spcPct val="107000"/>
                        </a:lnSpc>
                        <a:spcBef>
                          <a:spcPts val="145"/>
                        </a:spcBef>
                        <a:spcAft>
                          <a:spcPts val="145"/>
                        </a:spcAft>
                      </a:pPr>
                      <a:endParaRPr lang="en-CN" sz="10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800" dirty="0">
                          <a:solidFill>
                            <a:schemeClr val="tx1"/>
                          </a:solidFill>
                          <a:effectLst/>
                          <a:latin typeface="+mn-lt"/>
                          <a:ea typeface="DengXian" panose="02010600030101010101" pitchFamily="2" charset="-122"/>
                          <a:cs typeface="Times New Roman" panose="02020603050405020304" pitchFamily="18" charset="0"/>
                        </a:rPr>
                        <a:t>Estimate</a:t>
                      </a:r>
                      <a:endParaRPr lang="en-CN" sz="8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800" dirty="0">
                          <a:solidFill>
                            <a:schemeClr val="tx1"/>
                          </a:solidFill>
                          <a:effectLst/>
                          <a:latin typeface="+mn-lt"/>
                          <a:ea typeface="DengXian" panose="02010600030101010101" pitchFamily="2" charset="-122"/>
                          <a:cs typeface="Times New Roman" panose="02020603050405020304" pitchFamily="18" charset="0"/>
                        </a:rPr>
                        <a:t>SE</a:t>
                      </a:r>
                      <a:endParaRPr lang="en-CN" sz="8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00" dirty="0" err="1">
                          <a:solidFill>
                            <a:schemeClr val="tx1"/>
                          </a:solidFill>
                          <a:effectLst/>
                          <a:latin typeface="+mn-lt"/>
                          <a:ea typeface="DengXian" panose="02010600030101010101" pitchFamily="2" charset="-122"/>
                          <a:cs typeface="Times New Roman" panose="02020603050405020304" pitchFamily="18" charset="0"/>
                        </a:rPr>
                        <a:t>LowerCL</a:t>
                      </a:r>
                      <a:endParaRPr lang="en-CN" sz="10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00" dirty="0">
                          <a:solidFill>
                            <a:schemeClr val="tx1"/>
                          </a:solidFill>
                          <a:effectLst/>
                          <a:latin typeface="+mn-lt"/>
                          <a:ea typeface="DengXian" panose="02010600030101010101" pitchFamily="2" charset="-122"/>
                          <a:cs typeface="Times New Roman" panose="02020603050405020304" pitchFamily="18" charset="0"/>
                        </a:rPr>
                        <a:t>Upper CL</a:t>
                      </a:r>
                      <a:endParaRPr lang="en-CN" sz="10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900" dirty="0">
                          <a:solidFill>
                            <a:schemeClr val="tx1"/>
                          </a:solidFill>
                          <a:effectLst/>
                          <a:latin typeface="+mn-lt"/>
                          <a:ea typeface="DengXian" panose="02010600030101010101" pitchFamily="2" charset="-122"/>
                          <a:cs typeface="Times New Roman" panose="02020603050405020304" pitchFamily="18" charset="0"/>
                        </a:rPr>
                        <a:t>Contrast</a:t>
                      </a:r>
                      <a:endParaRPr lang="en-CN" sz="9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nchor="ctr"/>
                </a:tc>
                <a:tc>
                  <a:txBody>
                    <a:bodyPr/>
                    <a:lstStyle/>
                    <a:p>
                      <a:pPr algn="r">
                        <a:lnSpc>
                          <a:spcPct val="107000"/>
                        </a:lnSpc>
                        <a:spcBef>
                          <a:spcPts val="145"/>
                        </a:spcBef>
                        <a:spcAft>
                          <a:spcPts val="145"/>
                        </a:spcAft>
                      </a:pPr>
                      <a:r>
                        <a:rPr lang="en-US" sz="900" dirty="0">
                          <a:solidFill>
                            <a:schemeClr val="tx1"/>
                          </a:solidFill>
                          <a:effectLst/>
                          <a:latin typeface="+mn-lt"/>
                          <a:ea typeface="DengXian" panose="02010600030101010101" pitchFamily="2" charset="-122"/>
                          <a:cs typeface="Times New Roman" panose="02020603050405020304" pitchFamily="18" charset="0"/>
                        </a:rPr>
                        <a:t>SE</a:t>
                      </a:r>
                      <a:endParaRPr lang="en-CN" sz="9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nchor="ctr"/>
                </a:tc>
                <a:tc>
                  <a:txBody>
                    <a:bodyPr/>
                    <a:lstStyle/>
                    <a:p>
                      <a:pPr algn="r">
                        <a:lnSpc>
                          <a:spcPct val="107000"/>
                        </a:lnSpc>
                        <a:spcBef>
                          <a:spcPts val="145"/>
                        </a:spcBef>
                        <a:spcAft>
                          <a:spcPts val="145"/>
                        </a:spcAft>
                      </a:pPr>
                      <a:r>
                        <a:rPr lang="en-US" sz="900" dirty="0" err="1">
                          <a:solidFill>
                            <a:schemeClr val="tx1"/>
                          </a:solidFill>
                          <a:effectLst/>
                          <a:latin typeface="+mn-lt"/>
                          <a:ea typeface="DengXian" panose="02010600030101010101" pitchFamily="2" charset="-122"/>
                          <a:cs typeface="Times New Roman" panose="02020603050405020304" pitchFamily="18" charset="0"/>
                        </a:rPr>
                        <a:t>lowerCL</a:t>
                      </a:r>
                      <a:endParaRPr lang="en-CN" sz="9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nchor="ctr"/>
                </a:tc>
                <a:tc>
                  <a:txBody>
                    <a:bodyPr/>
                    <a:lstStyle/>
                    <a:p>
                      <a:pPr algn="r">
                        <a:lnSpc>
                          <a:spcPct val="107000"/>
                        </a:lnSpc>
                        <a:spcBef>
                          <a:spcPts val="145"/>
                        </a:spcBef>
                        <a:spcAft>
                          <a:spcPts val="145"/>
                        </a:spcAft>
                      </a:pPr>
                      <a:r>
                        <a:rPr lang="en-US" sz="900" dirty="0" err="1">
                          <a:solidFill>
                            <a:schemeClr val="tx1"/>
                          </a:solidFill>
                          <a:effectLst/>
                          <a:latin typeface="+mn-lt"/>
                          <a:ea typeface="DengXian" panose="02010600030101010101" pitchFamily="2" charset="-122"/>
                          <a:cs typeface="Times New Roman" panose="02020603050405020304" pitchFamily="18" charset="0"/>
                        </a:rPr>
                        <a:t>upperCL</a:t>
                      </a:r>
                      <a:endParaRPr lang="en-CN" sz="9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nchor="ctr"/>
                </a:tc>
                <a:tc>
                  <a:txBody>
                    <a:bodyPr/>
                    <a:lstStyle/>
                    <a:p>
                      <a:pPr algn="r">
                        <a:lnSpc>
                          <a:spcPct val="107000"/>
                        </a:lnSpc>
                        <a:spcBef>
                          <a:spcPts val="145"/>
                        </a:spcBef>
                        <a:spcAft>
                          <a:spcPts val="145"/>
                        </a:spcAft>
                      </a:pPr>
                      <a:r>
                        <a:rPr lang="en-US" sz="900" dirty="0">
                          <a:solidFill>
                            <a:schemeClr val="tx1"/>
                          </a:solidFill>
                          <a:effectLst/>
                          <a:latin typeface="+mn-lt"/>
                          <a:ea typeface="DengXian" panose="02010600030101010101" pitchFamily="2" charset="-122"/>
                          <a:cs typeface="Times New Roman" panose="02020603050405020304" pitchFamily="18" charset="0"/>
                        </a:rPr>
                        <a:t>P-value</a:t>
                      </a:r>
                      <a:endParaRPr lang="en-CN" sz="9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nchor="ctr"/>
                </a:tc>
                <a:extLst>
                  <a:ext uri="{0D108BD9-81ED-4DB2-BD59-A6C34878D82A}">
                    <a16:rowId xmlns:a16="http://schemas.microsoft.com/office/drawing/2014/main" val="2820435592"/>
                  </a:ext>
                </a:extLst>
              </a:tr>
              <a:tr h="363498">
                <a:tc rowSpan="2">
                  <a:txBody>
                    <a:bodyPr/>
                    <a:lstStyle/>
                    <a:p>
                      <a:pPr>
                        <a:lnSpc>
                          <a:spcPct val="107000"/>
                        </a:lnSpc>
                        <a:spcBef>
                          <a:spcPts val="145"/>
                        </a:spcBef>
                        <a:spcAft>
                          <a:spcPts val="145"/>
                        </a:spcAft>
                      </a:pPr>
                      <a:r>
                        <a:rPr lang="en-US" sz="1000" b="1" dirty="0" err="1">
                          <a:effectLst/>
                        </a:rPr>
                        <a:t>Genmod</a:t>
                      </a:r>
                      <a:r>
                        <a:rPr lang="en-US" sz="1000" b="1" dirty="0">
                          <a:effectLst/>
                        </a:rPr>
                        <a:t> </a:t>
                      </a:r>
                      <a:r>
                        <a:rPr lang="en-US" sz="1000" b="1" dirty="0" err="1">
                          <a:effectLst/>
                        </a:rPr>
                        <a:t>lsmeans</a:t>
                      </a:r>
                      <a:r>
                        <a:rPr lang="en-US" sz="1000" b="1" dirty="0">
                          <a:effectLst/>
                        </a:rPr>
                        <a:t> </a:t>
                      </a:r>
                      <a:r>
                        <a:rPr lang="en-US" sz="1000" b="1" dirty="0" err="1">
                          <a:effectLst/>
                        </a:rPr>
                        <a:t>ilink</a:t>
                      </a:r>
                      <a:r>
                        <a:rPr lang="en-US" sz="1000" b="1" dirty="0">
                          <a:effectLst/>
                        </a:rPr>
                        <a:t> </a:t>
                      </a:r>
                      <a:endParaRPr lang="en-CN" sz="1000" b="1" dirty="0">
                        <a:effectLst/>
                        <a:latin typeface="+mn-lt"/>
                        <a:ea typeface="DengXian" panose="02010600030101010101" pitchFamily="2" charset="-122"/>
                        <a:cs typeface="Times New Roman" panose="02020603050405020304" pitchFamily="18" charset="0"/>
                      </a:endParaRPr>
                    </a:p>
                  </a:txBody>
                  <a:tcPr marL="18415" marR="18415" marT="0" marB="0" anchor="ctr"/>
                </a:tc>
                <a:tc>
                  <a:txBody>
                    <a:bodyPr/>
                    <a:lstStyle/>
                    <a:p>
                      <a:pPr algn="r">
                        <a:lnSpc>
                          <a:spcPct val="107000"/>
                        </a:lnSpc>
                        <a:spcBef>
                          <a:spcPts val="145"/>
                        </a:spcBef>
                        <a:spcAft>
                          <a:spcPts val="145"/>
                        </a:spcAft>
                      </a:pPr>
                      <a:r>
                        <a:rPr lang="en-US" sz="1000" dirty="0">
                          <a:solidFill>
                            <a:schemeClr val="tx1"/>
                          </a:solidFill>
                          <a:effectLst/>
                        </a:rPr>
                        <a:t>non-skim</a:t>
                      </a:r>
                      <a:endParaRPr lang="en-CN" sz="10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800" dirty="0">
                          <a:solidFill>
                            <a:schemeClr val="tx1"/>
                          </a:solidFill>
                          <a:effectLst/>
                        </a:rPr>
                        <a:t>0.2979</a:t>
                      </a:r>
                      <a:endParaRPr lang="en-CN" sz="8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800" dirty="0">
                          <a:solidFill>
                            <a:schemeClr val="tx1"/>
                          </a:solidFill>
                          <a:effectLst/>
                        </a:rPr>
                        <a:t>0.4391</a:t>
                      </a:r>
                      <a:endParaRPr lang="en-CN" sz="8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00" dirty="0">
                          <a:solidFill>
                            <a:schemeClr val="tx1"/>
                          </a:solidFill>
                          <a:effectLst/>
                        </a:rPr>
                        <a:t>0.006880</a:t>
                      </a:r>
                      <a:endParaRPr lang="en-CN" sz="10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00" dirty="0">
                          <a:solidFill>
                            <a:schemeClr val="tx1"/>
                          </a:solidFill>
                          <a:effectLst/>
                        </a:rPr>
                        <a:t>0.9629</a:t>
                      </a:r>
                      <a:endParaRPr lang="en-CN" sz="10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rowSpan="2">
                  <a:txBody>
                    <a:bodyPr/>
                    <a:lstStyle/>
                    <a:p>
                      <a:pPr algn="r">
                        <a:lnSpc>
                          <a:spcPct val="107000"/>
                        </a:lnSpc>
                        <a:spcBef>
                          <a:spcPts val="145"/>
                        </a:spcBef>
                        <a:spcAft>
                          <a:spcPts val="145"/>
                        </a:spcAft>
                      </a:pPr>
                      <a:r>
                        <a:rPr lang="en-US" sz="900" dirty="0">
                          <a:solidFill>
                            <a:schemeClr val="tx1"/>
                          </a:solidFill>
                          <a:effectLst/>
                        </a:rPr>
                        <a:t> </a:t>
                      </a:r>
                    </a:p>
                    <a:p>
                      <a:pPr algn="r">
                        <a:lnSpc>
                          <a:spcPct val="107000"/>
                        </a:lnSpc>
                        <a:spcBef>
                          <a:spcPts val="145"/>
                        </a:spcBef>
                        <a:spcAft>
                          <a:spcPts val="145"/>
                        </a:spcAft>
                      </a:pPr>
                      <a:r>
                        <a:rPr lang="en-US" sz="900" dirty="0">
                          <a:solidFill>
                            <a:schemeClr val="tx1"/>
                          </a:solidFill>
                          <a:effectLst/>
                        </a:rPr>
                        <a:t>6.9724</a:t>
                      </a:r>
                      <a:endParaRPr lang="en-CN" sz="9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nchor="ctr"/>
                </a:tc>
                <a:tc rowSpan="2">
                  <a:txBody>
                    <a:bodyPr/>
                    <a:lstStyle/>
                    <a:p>
                      <a:pPr algn="r">
                        <a:lnSpc>
                          <a:spcPct val="107000"/>
                        </a:lnSpc>
                        <a:spcBef>
                          <a:spcPts val="145"/>
                        </a:spcBef>
                        <a:spcAft>
                          <a:spcPts val="145"/>
                        </a:spcAft>
                      </a:pPr>
                      <a:r>
                        <a:rPr lang="en-US" sz="900" dirty="0">
                          <a:solidFill>
                            <a:schemeClr val="tx1"/>
                          </a:solidFill>
                          <a:effectLst/>
                        </a:rPr>
                        <a:t> </a:t>
                      </a:r>
                    </a:p>
                    <a:p>
                      <a:pPr algn="r">
                        <a:lnSpc>
                          <a:spcPct val="107000"/>
                        </a:lnSpc>
                        <a:spcBef>
                          <a:spcPts val="145"/>
                        </a:spcBef>
                        <a:spcAft>
                          <a:spcPts val="145"/>
                        </a:spcAft>
                      </a:pPr>
                      <a:r>
                        <a:rPr lang="en-US" sz="900" dirty="0">
                          <a:solidFill>
                            <a:schemeClr val="tx1"/>
                          </a:solidFill>
                          <a:effectLst/>
                        </a:rPr>
                        <a:t>4.3057</a:t>
                      </a:r>
                      <a:endParaRPr lang="en-CN" sz="9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nchor="ctr"/>
                </a:tc>
                <a:tc rowSpan="2">
                  <a:txBody>
                    <a:bodyPr/>
                    <a:lstStyle/>
                    <a:p>
                      <a:pPr algn="r">
                        <a:lnSpc>
                          <a:spcPct val="107000"/>
                        </a:lnSpc>
                        <a:spcBef>
                          <a:spcPts val="145"/>
                        </a:spcBef>
                        <a:spcAft>
                          <a:spcPts val="145"/>
                        </a:spcAft>
                      </a:pPr>
                      <a:r>
                        <a:rPr lang="en-US" sz="900" dirty="0">
                          <a:solidFill>
                            <a:schemeClr val="tx1"/>
                          </a:solidFill>
                          <a:effectLst/>
                        </a:rPr>
                        <a:t> </a:t>
                      </a:r>
                    </a:p>
                    <a:p>
                      <a:pPr algn="r">
                        <a:lnSpc>
                          <a:spcPct val="107000"/>
                        </a:lnSpc>
                        <a:spcBef>
                          <a:spcPts val="145"/>
                        </a:spcBef>
                        <a:spcAft>
                          <a:spcPts val="145"/>
                        </a:spcAft>
                      </a:pPr>
                      <a:r>
                        <a:rPr lang="en-US" sz="900" dirty="0">
                          <a:solidFill>
                            <a:schemeClr val="tx1"/>
                          </a:solidFill>
                          <a:effectLst/>
                        </a:rPr>
                        <a:t>-1.4666</a:t>
                      </a:r>
                      <a:endParaRPr lang="en-CN" sz="9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nchor="ctr"/>
                </a:tc>
                <a:tc rowSpan="2">
                  <a:txBody>
                    <a:bodyPr/>
                    <a:lstStyle/>
                    <a:p>
                      <a:pPr algn="r">
                        <a:lnSpc>
                          <a:spcPct val="107000"/>
                        </a:lnSpc>
                        <a:spcBef>
                          <a:spcPts val="145"/>
                        </a:spcBef>
                        <a:spcAft>
                          <a:spcPts val="145"/>
                        </a:spcAft>
                      </a:pPr>
                      <a:r>
                        <a:rPr lang="en-US" sz="900" dirty="0">
                          <a:solidFill>
                            <a:schemeClr val="tx1"/>
                          </a:solidFill>
                          <a:effectLst/>
                        </a:rPr>
                        <a:t> </a:t>
                      </a:r>
                    </a:p>
                    <a:p>
                      <a:pPr algn="r">
                        <a:lnSpc>
                          <a:spcPct val="107000"/>
                        </a:lnSpc>
                        <a:spcBef>
                          <a:spcPts val="145"/>
                        </a:spcBef>
                        <a:spcAft>
                          <a:spcPts val="145"/>
                        </a:spcAft>
                      </a:pPr>
                      <a:r>
                        <a:rPr lang="en-US" sz="900" dirty="0">
                          <a:solidFill>
                            <a:schemeClr val="tx1"/>
                          </a:solidFill>
                          <a:effectLst/>
                        </a:rPr>
                        <a:t>15.4114</a:t>
                      </a:r>
                      <a:endParaRPr lang="en-CN" sz="9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nchor="ctr"/>
                </a:tc>
                <a:tc rowSpan="2">
                  <a:txBody>
                    <a:bodyPr/>
                    <a:lstStyle/>
                    <a:p>
                      <a:pPr algn="r">
                        <a:lnSpc>
                          <a:spcPct val="107000"/>
                        </a:lnSpc>
                        <a:spcBef>
                          <a:spcPts val="145"/>
                        </a:spcBef>
                        <a:spcAft>
                          <a:spcPts val="145"/>
                        </a:spcAft>
                      </a:pPr>
                      <a:r>
                        <a:rPr lang="en-US" sz="900" dirty="0">
                          <a:solidFill>
                            <a:schemeClr val="tx1"/>
                          </a:solidFill>
                          <a:effectLst/>
                        </a:rPr>
                        <a:t> </a:t>
                      </a:r>
                    </a:p>
                    <a:p>
                      <a:pPr algn="r">
                        <a:lnSpc>
                          <a:spcPct val="107000"/>
                        </a:lnSpc>
                        <a:spcBef>
                          <a:spcPts val="145"/>
                        </a:spcBef>
                        <a:spcAft>
                          <a:spcPts val="145"/>
                        </a:spcAft>
                      </a:pPr>
                      <a:r>
                        <a:rPr lang="en-US" sz="900" dirty="0">
                          <a:solidFill>
                            <a:schemeClr val="tx1"/>
                          </a:solidFill>
                          <a:effectLst/>
                        </a:rPr>
                        <a:t>0.1054</a:t>
                      </a:r>
                      <a:endParaRPr lang="en-CN" sz="9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nchor="ctr"/>
                </a:tc>
                <a:extLst>
                  <a:ext uri="{0D108BD9-81ED-4DB2-BD59-A6C34878D82A}">
                    <a16:rowId xmlns:a16="http://schemas.microsoft.com/office/drawing/2014/main" val="4139586222"/>
                  </a:ext>
                </a:extLst>
              </a:tr>
              <a:tr h="363498">
                <a:tc vMerge="1">
                  <a:txBody>
                    <a:bodyPr/>
                    <a:lstStyle/>
                    <a:p>
                      <a:pPr>
                        <a:lnSpc>
                          <a:spcPct val="107000"/>
                        </a:lnSpc>
                        <a:spcBef>
                          <a:spcPts val="145"/>
                        </a:spcBef>
                        <a:spcAft>
                          <a:spcPts val="145"/>
                        </a:spcAft>
                      </a:pPr>
                      <a:r>
                        <a:rPr lang="en-US" sz="950" dirty="0" err="1">
                          <a:effectLst/>
                        </a:rPr>
                        <a:t>Genmod</a:t>
                      </a:r>
                      <a:r>
                        <a:rPr lang="en-US" sz="950" dirty="0">
                          <a:effectLst/>
                        </a:rPr>
                        <a:t> </a:t>
                      </a:r>
                      <a:r>
                        <a:rPr lang="en-US" sz="950" dirty="0" err="1">
                          <a:effectLst/>
                        </a:rPr>
                        <a:t>lsmeans</a:t>
                      </a:r>
                      <a:r>
                        <a:rPr lang="en-US" sz="950" dirty="0">
                          <a:effectLst/>
                        </a:rPr>
                        <a:t> </a:t>
                      </a:r>
                      <a:r>
                        <a:rPr lang="en-US" sz="950" dirty="0" err="1">
                          <a:effectLst/>
                        </a:rPr>
                        <a:t>ilink</a:t>
                      </a:r>
                      <a:r>
                        <a:rPr lang="en-US" sz="950" dirty="0">
                          <a:effectLst/>
                        </a:rPr>
                        <a:t> </a:t>
                      </a:r>
                      <a:r>
                        <a:rPr lang="en-US" sz="950" baseline="30000" dirty="0">
                          <a:effectLst/>
                        </a:rPr>
                        <a:t>a</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00" dirty="0">
                          <a:solidFill>
                            <a:schemeClr val="tx1"/>
                          </a:solidFill>
                          <a:effectLst/>
                        </a:rPr>
                        <a:t>skim</a:t>
                      </a:r>
                      <a:endParaRPr lang="en-CN" sz="10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800" dirty="0">
                          <a:solidFill>
                            <a:schemeClr val="tx1"/>
                          </a:solidFill>
                          <a:effectLst/>
                        </a:rPr>
                        <a:t>0.9978</a:t>
                      </a:r>
                      <a:endParaRPr lang="en-CN" sz="8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800" dirty="0">
                          <a:solidFill>
                            <a:schemeClr val="tx1"/>
                          </a:solidFill>
                          <a:effectLst/>
                        </a:rPr>
                        <a:t>0.009051</a:t>
                      </a:r>
                      <a:endParaRPr lang="en-CN" sz="8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00" dirty="0">
                          <a:solidFill>
                            <a:schemeClr val="tx1"/>
                          </a:solidFill>
                          <a:effectLst/>
                        </a:rPr>
                        <a:t>0.1247</a:t>
                      </a:r>
                      <a:endParaRPr lang="en-CN" sz="10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00" dirty="0">
                          <a:solidFill>
                            <a:schemeClr val="tx1"/>
                          </a:solidFill>
                          <a:effectLst/>
                        </a:rPr>
                        <a:t>1.0000</a:t>
                      </a:r>
                      <a:endParaRPr lang="en-CN" sz="10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6.9724</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4.3057</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-1.4666</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15.4114</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0.1054</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extLst>
                  <a:ext uri="{0D108BD9-81ED-4DB2-BD59-A6C34878D82A}">
                    <a16:rowId xmlns:a16="http://schemas.microsoft.com/office/drawing/2014/main" val="2145307878"/>
                  </a:ext>
                </a:extLst>
              </a:tr>
              <a:tr h="363498">
                <a:tc rowSpan="2">
                  <a:txBody>
                    <a:bodyPr/>
                    <a:lstStyle/>
                    <a:p>
                      <a:pPr>
                        <a:lnSpc>
                          <a:spcPct val="107000"/>
                        </a:lnSpc>
                        <a:spcBef>
                          <a:spcPts val="145"/>
                        </a:spcBef>
                        <a:spcAft>
                          <a:spcPts val="145"/>
                        </a:spcAft>
                      </a:pPr>
                      <a:r>
                        <a:rPr lang="en-US" sz="1000" b="1" dirty="0" err="1">
                          <a:effectLst/>
                        </a:rPr>
                        <a:t>Genmod</a:t>
                      </a:r>
                      <a:r>
                        <a:rPr lang="en-US" sz="1000" b="1" dirty="0">
                          <a:effectLst/>
                        </a:rPr>
                        <a:t> </a:t>
                      </a:r>
                      <a:r>
                        <a:rPr lang="en-US" sz="1000" b="1" dirty="0" err="1">
                          <a:effectLst/>
                        </a:rPr>
                        <a:t>lsmeans</a:t>
                      </a:r>
                      <a:r>
                        <a:rPr lang="en-US" sz="1000" b="1" dirty="0">
                          <a:effectLst/>
                        </a:rPr>
                        <a:t> </a:t>
                      </a:r>
                      <a:r>
                        <a:rPr lang="en-US" sz="1000" b="1" dirty="0" err="1">
                          <a:effectLst/>
                        </a:rPr>
                        <a:t>ilink</a:t>
                      </a:r>
                      <a:r>
                        <a:rPr lang="en-US" sz="1000" b="1" dirty="0">
                          <a:effectLst/>
                        </a:rPr>
                        <a:t> om</a:t>
                      </a:r>
                      <a:endParaRPr lang="en-CN" sz="1000" b="1" dirty="0">
                        <a:effectLst/>
                        <a:latin typeface="+mn-lt"/>
                        <a:ea typeface="DengXian" panose="02010600030101010101" pitchFamily="2" charset="-122"/>
                        <a:cs typeface="Times New Roman" panose="02020603050405020304" pitchFamily="18" charset="0"/>
                      </a:endParaRPr>
                    </a:p>
                  </a:txBody>
                  <a:tcPr marL="18415" marR="18415" marT="0" marB="0" anchor="ctr"/>
                </a:tc>
                <a:tc>
                  <a:txBody>
                    <a:bodyPr/>
                    <a:lstStyle/>
                    <a:p>
                      <a:pPr algn="r">
                        <a:lnSpc>
                          <a:spcPct val="107000"/>
                        </a:lnSpc>
                        <a:spcBef>
                          <a:spcPts val="145"/>
                        </a:spcBef>
                        <a:spcAft>
                          <a:spcPts val="145"/>
                        </a:spcAft>
                      </a:pPr>
                      <a:r>
                        <a:rPr lang="en-US" sz="1000" dirty="0">
                          <a:solidFill>
                            <a:schemeClr val="tx1"/>
                          </a:solidFill>
                          <a:effectLst/>
                        </a:rPr>
                        <a:t>non-skim</a:t>
                      </a:r>
                      <a:endParaRPr lang="en-CN" sz="10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800" dirty="0">
                          <a:solidFill>
                            <a:schemeClr val="tx1"/>
                          </a:solidFill>
                          <a:effectLst/>
                        </a:rPr>
                        <a:t>0.2984</a:t>
                      </a:r>
                      <a:endParaRPr lang="en-CN" sz="8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800" dirty="0">
                          <a:solidFill>
                            <a:schemeClr val="tx1"/>
                          </a:solidFill>
                          <a:effectLst/>
                        </a:rPr>
                        <a:t>0.3613</a:t>
                      </a:r>
                      <a:endParaRPr lang="en-CN" sz="8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00" dirty="0">
                          <a:solidFill>
                            <a:schemeClr val="tx1"/>
                          </a:solidFill>
                          <a:effectLst/>
                        </a:rPr>
                        <a:t>0.01424</a:t>
                      </a:r>
                      <a:endParaRPr lang="en-CN" sz="10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00" dirty="0">
                          <a:solidFill>
                            <a:schemeClr val="tx1"/>
                          </a:solidFill>
                          <a:effectLst/>
                        </a:rPr>
                        <a:t>0.9261</a:t>
                      </a:r>
                      <a:endParaRPr lang="en-CN" sz="10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rowSpan="2">
                  <a:txBody>
                    <a:bodyPr/>
                    <a:lstStyle/>
                    <a:p>
                      <a:pPr algn="r">
                        <a:lnSpc>
                          <a:spcPct val="107000"/>
                        </a:lnSpc>
                        <a:spcBef>
                          <a:spcPts val="145"/>
                        </a:spcBef>
                        <a:spcAft>
                          <a:spcPts val="145"/>
                        </a:spcAft>
                      </a:pPr>
                      <a:r>
                        <a:rPr lang="en-US" sz="900" dirty="0">
                          <a:solidFill>
                            <a:schemeClr val="tx1"/>
                          </a:solidFill>
                          <a:effectLst/>
                        </a:rPr>
                        <a:t> </a:t>
                      </a:r>
                    </a:p>
                    <a:p>
                      <a:pPr algn="r">
                        <a:lnSpc>
                          <a:spcPct val="107000"/>
                        </a:lnSpc>
                        <a:spcBef>
                          <a:spcPts val="145"/>
                        </a:spcBef>
                        <a:spcAft>
                          <a:spcPts val="145"/>
                        </a:spcAft>
                      </a:pPr>
                      <a:r>
                        <a:rPr lang="en-US" sz="900" dirty="0">
                          <a:solidFill>
                            <a:schemeClr val="tx1"/>
                          </a:solidFill>
                          <a:effectLst/>
                        </a:rPr>
                        <a:t>6.9724</a:t>
                      </a:r>
                      <a:endParaRPr lang="en-CN" sz="9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nchor="ctr"/>
                </a:tc>
                <a:tc rowSpan="2">
                  <a:txBody>
                    <a:bodyPr/>
                    <a:lstStyle/>
                    <a:p>
                      <a:pPr algn="r">
                        <a:lnSpc>
                          <a:spcPct val="107000"/>
                        </a:lnSpc>
                        <a:spcBef>
                          <a:spcPts val="145"/>
                        </a:spcBef>
                        <a:spcAft>
                          <a:spcPts val="145"/>
                        </a:spcAft>
                      </a:pPr>
                      <a:r>
                        <a:rPr lang="en-US" sz="900" dirty="0">
                          <a:solidFill>
                            <a:schemeClr val="tx1"/>
                          </a:solidFill>
                          <a:effectLst/>
                        </a:rPr>
                        <a:t> </a:t>
                      </a:r>
                    </a:p>
                    <a:p>
                      <a:pPr algn="r">
                        <a:lnSpc>
                          <a:spcPct val="107000"/>
                        </a:lnSpc>
                        <a:spcBef>
                          <a:spcPts val="145"/>
                        </a:spcBef>
                        <a:spcAft>
                          <a:spcPts val="145"/>
                        </a:spcAft>
                      </a:pPr>
                      <a:r>
                        <a:rPr lang="en-US" sz="900" dirty="0">
                          <a:solidFill>
                            <a:schemeClr val="tx1"/>
                          </a:solidFill>
                          <a:effectLst/>
                        </a:rPr>
                        <a:t>4.3057</a:t>
                      </a:r>
                      <a:endParaRPr lang="en-CN" sz="9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nchor="ctr"/>
                </a:tc>
                <a:tc rowSpan="2">
                  <a:txBody>
                    <a:bodyPr/>
                    <a:lstStyle/>
                    <a:p>
                      <a:pPr algn="r">
                        <a:lnSpc>
                          <a:spcPct val="107000"/>
                        </a:lnSpc>
                        <a:spcBef>
                          <a:spcPts val="145"/>
                        </a:spcBef>
                        <a:spcAft>
                          <a:spcPts val="145"/>
                        </a:spcAft>
                      </a:pPr>
                      <a:r>
                        <a:rPr lang="en-US" sz="900" dirty="0">
                          <a:solidFill>
                            <a:schemeClr val="tx1"/>
                          </a:solidFill>
                          <a:effectLst/>
                        </a:rPr>
                        <a:t> </a:t>
                      </a:r>
                    </a:p>
                    <a:p>
                      <a:pPr algn="r">
                        <a:lnSpc>
                          <a:spcPct val="107000"/>
                        </a:lnSpc>
                        <a:spcBef>
                          <a:spcPts val="145"/>
                        </a:spcBef>
                        <a:spcAft>
                          <a:spcPts val="145"/>
                        </a:spcAft>
                      </a:pPr>
                      <a:r>
                        <a:rPr lang="en-US" sz="900" dirty="0">
                          <a:solidFill>
                            <a:schemeClr val="tx1"/>
                          </a:solidFill>
                          <a:effectLst/>
                        </a:rPr>
                        <a:t>-1.4666</a:t>
                      </a:r>
                      <a:endParaRPr lang="en-CN" sz="9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nchor="ctr"/>
                </a:tc>
                <a:tc rowSpan="2">
                  <a:txBody>
                    <a:bodyPr/>
                    <a:lstStyle/>
                    <a:p>
                      <a:pPr algn="r">
                        <a:lnSpc>
                          <a:spcPct val="107000"/>
                        </a:lnSpc>
                        <a:spcBef>
                          <a:spcPts val="145"/>
                        </a:spcBef>
                        <a:spcAft>
                          <a:spcPts val="145"/>
                        </a:spcAft>
                      </a:pPr>
                      <a:r>
                        <a:rPr lang="en-US" sz="900" dirty="0">
                          <a:solidFill>
                            <a:schemeClr val="tx1"/>
                          </a:solidFill>
                          <a:effectLst/>
                        </a:rPr>
                        <a:t> </a:t>
                      </a:r>
                    </a:p>
                    <a:p>
                      <a:pPr algn="r">
                        <a:lnSpc>
                          <a:spcPct val="107000"/>
                        </a:lnSpc>
                        <a:spcBef>
                          <a:spcPts val="145"/>
                        </a:spcBef>
                        <a:spcAft>
                          <a:spcPts val="145"/>
                        </a:spcAft>
                      </a:pPr>
                      <a:r>
                        <a:rPr lang="en-US" sz="900" dirty="0">
                          <a:solidFill>
                            <a:schemeClr val="tx1"/>
                          </a:solidFill>
                          <a:effectLst/>
                        </a:rPr>
                        <a:t>15.4114</a:t>
                      </a:r>
                      <a:endParaRPr lang="en-CN" sz="9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nchor="ctr"/>
                </a:tc>
                <a:tc rowSpan="2">
                  <a:txBody>
                    <a:bodyPr/>
                    <a:lstStyle/>
                    <a:p>
                      <a:pPr algn="r">
                        <a:lnSpc>
                          <a:spcPct val="107000"/>
                        </a:lnSpc>
                        <a:spcBef>
                          <a:spcPts val="145"/>
                        </a:spcBef>
                        <a:spcAft>
                          <a:spcPts val="145"/>
                        </a:spcAft>
                      </a:pPr>
                      <a:r>
                        <a:rPr lang="en-US" sz="900" dirty="0">
                          <a:solidFill>
                            <a:schemeClr val="tx1"/>
                          </a:solidFill>
                          <a:effectLst/>
                        </a:rPr>
                        <a:t> </a:t>
                      </a:r>
                    </a:p>
                    <a:p>
                      <a:pPr algn="r">
                        <a:lnSpc>
                          <a:spcPct val="107000"/>
                        </a:lnSpc>
                        <a:spcBef>
                          <a:spcPts val="145"/>
                        </a:spcBef>
                        <a:spcAft>
                          <a:spcPts val="145"/>
                        </a:spcAft>
                      </a:pPr>
                      <a:r>
                        <a:rPr lang="en-US" sz="900" dirty="0">
                          <a:solidFill>
                            <a:schemeClr val="tx1"/>
                          </a:solidFill>
                          <a:effectLst/>
                        </a:rPr>
                        <a:t>0.1054</a:t>
                      </a:r>
                      <a:endParaRPr lang="en-CN" sz="9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nchor="ctr"/>
                </a:tc>
                <a:extLst>
                  <a:ext uri="{0D108BD9-81ED-4DB2-BD59-A6C34878D82A}">
                    <a16:rowId xmlns:a16="http://schemas.microsoft.com/office/drawing/2014/main" val="1799560662"/>
                  </a:ext>
                </a:extLst>
              </a:tr>
              <a:tr h="363498">
                <a:tc vMerge="1">
                  <a:txBody>
                    <a:bodyPr/>
                    <a:lstStyle/>
                    <a:p>
                      <a:pPr>
                        <a:lnSpc>
                          <a:spcPct val="107000"/>
                        </a:lnSpc>
                        <a:spcBef>
                          <a:spcPts val="145"/>
                        </a:spcBef>
                        <a:spcAft>
                          <a:spcPts val="145"/>
                        </a:spcAft>
                      </a:pPr>
                      <a:r>
                        <a:rPr lang="en-US" sz="950" dirty="0" err="1">
                          <a:effectLst/>
                        </a:rPr>
                        <a:t>Genmod</a:t>
                      </a:r>
                      <a:r>
                        <a:rPr lang="en-US" sz="950" dirty="0">
                          <a:effectLst/>
                        </a:rPr>
                        <a:t> </a:t>
                      </a:r>
                      <a:r>
                        <a:rPr lang="en-US" sz="950" dirty="0" err="1">
                          <a:effectLst/>
                        </a:rPr>
                        <a:t>lsmeans</a:t>
                      </a:r>
                      <a:r>
                        <a:rPr lang="en-US" sz="950" dirty="0">
                          <a:effectLst/>
                        </a:rPr>
                        <a:t> </a:t>
                      </a:r>
                      <a:r>
                        <a:rPr lang="en-US" sz="950" dirty="0" err="1">
                          <a:effectLst/>
                        </a:rPr>
                        <a:t>ilink</a:t>
                      </a:r>
                      <a:r>
                        <a:rPr lang="en-US" sz="950" dirty="0">
                          <a:effectLst/>
                        </a:rPr>
                        <a:t> </a:t>
                      </a:r>
                      <a:r>
                        <a:rPr lang="en-US" sz="950" dirty="0" err="1">
                          <a:effectLst/>
                        </a:rPr>
                        <a:t>om</a:t>
                      </a:r>
                      <a:r>
                        <a:rPr lang="en-US" sz="950" baseline="30000" dirty="0" err="1">
                          <a:effectLst/>
                        </a:rPr>
                        <a:t>a</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00" dirty="0">
                          <a:solidFill>
                            <a:schemeClr val="tx1"/>
                          </a:solidFill>
                          <a:effectLst/>
                        </a:rPr>
                        <a:t>skim</a:t>
                      </a:r>
                      <a:endParaRPr lang="en-CN" sz="10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800" dirty="0">
                          <a:solidFill>
                            <a:schemeClr val="tx1"/>
                          </a:solidFill>
                          <a:effectLst/>
                        </a:rPr>
                        <a:t>0.9978</a:t>
                      </a:r>
                      <a:endParaRPr lang="en-CN" sz="8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800" dirty="0">
                          <a:solidFill>
                            <a:schemeClr val="tx1"/>
                          </a:solidFill>
                          <a:effectLst/>
                        </a:rPr>
                        <a:t>0.008470</a:t>
                      </a:r>
                      <a:endParaRPr lang="en-CN" sz="80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00">
                          <a:solidFill>
                            <a:schemeClr val="tx1"/>
                          </a:solidFill>
                          <a:effectLst/>
                        </a:rPr>
                        <a:t>0.1903</a:t>
                      </a:r>
                      <a:endParaRPr lang="en-CN" sz="100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a:txBody>
                    <a:bodyPr/>
                    <a:lstStyle/>
                    <a:p>
                      <a:pPr algn="r">
                        <a:lnSpc>
                          <a:spcPct val="107000"/>
                        </a:lnSpc>
                        <a:spcBef>
                          <a:spcPts val="145"/>
                        </a:spcBef>
                        <a:spcAft>
                          <a:spcPts val="145"/>
                        </a:spcAft>
                      </a:pPr>
                      <a:r>
                        <a:rPr lang="en-US" sz="1000" dirty="0">
                          <a:solidFill>
                            <a:schemeClr val="tx1"/>
                          </a:solidFill>
                          <a:effectLst/>
                        </a:rPr>
                        <a:t>1.0000</a:t>
                      </a:r>
                      <a:endParaRPr lang="en-CN" sz="1000" dirty="0">
                        <a:solidFill>
                          <a:schemeClr val="tx1"/>
                        </a:solidFill>
                        <a:effectLst/>
                        <a:latin typeface="+mn-lt"/>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6.9724</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4.3057</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-1.4666</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15.4114</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tc vMerge="1">
                  <a:txBody>
                    <a:bodyPr/>
                    <a:lstStyle/>
                    <a:p>
                      <a:pPr algn="r">
                        <a:lnSpc>
                          <a:spcPct val="107000"/>
                        </a:lnSpc>
                        <a:spcBef>
                          <a:spcPts val="145"/>
                        </a:spcBef>
                        <a:spcAft>
                          <a:spcPts val="145"/>
                        </a:spcAft>
                      </a:pPr>
                      <a:r>
                        <a:rPr lang="en-US" sz="950" dirty="0">
                          <a:effectLst/>
                        </a:rPr>
                        <a:t>0.1054</a:t>
                      </a:r>
                      <a:endParaRPr lang="en-CN" sz="10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18415" marR="18415" marT="0" marB="0"/>
                </a:tc>
                <a:extLst>
                  <a:ext uri="{0D108BD9-81ED-4DB2-BD59-A6C34878D82A}">
                    <a16:rowId xmlns:a16="http://schemas.microsoft.com/office/drawing/2014/main" val="1202527873"/>
                  </a:ext>
                </a:extLst>
              </a:tr>
            </a:tbl>
          </a:graphicData>
        </a:graphic>
      </p:graphicFrame>
    </p:spTree>
    <p:extLst>
      <p:ext uri="{BB962C8B-B14F-4D97-AF65-F5344CB8AC3E}">
        <p14:creationId xmlns:p14="http://schemas.microsoft.com/office/powerpoint/2010/main" val="691021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F84F4-F9DB-99F0-F1F1-84EFB2927DB7}"/>
              </a:ext>
            </a:extLst>
          </p:cNvPr>
          <p:cNvSpPr>
            <a:spLocks noGrp="1"/>
          </p:cNvSpPr>
          <p:nvPr>
            <p:ph type="title"/>
          </p:nvPr>
        </p:nvSpPr>
        <p:spPr/>
        <p:txBody>
          <a:bodyPr/>
          <a:lstStyle/>
          <a:p>
            <a:r>
              <a:rPr lang="en-US" dirty="0"/>
              <a:t>Any Questions</a:t>
            </a:r>
          </a:p>
        </p:txBody>
      </p:sp>
      <p:sp>
        <p:nvSpPr>
          <p:cNvPr id="3" name="Content Placeholder 2">
            <a:extLst>
              <a:ext uri="{FF2B5EF4-FFF2-40B4-BE49-F238E27FC236}">
                <a16:creationId xmlns:a16="http://schemas.microsoft.com/office/drawing/2014/main" id="{BC36CA92-788A-FCAF-744A-A3238E4C98D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45EEA50-5879-76A1-ECA9-FDFC18E7CFB1}"/>
              </a:ext>
            </a:extLst>
          </p:cNvPr>
          <p:cNvSpPr>
            <a:spLocks noGrp="1"/>
          </p:cNvSpPr>
          <p:nvPr>
            <p:ph type="sldNum" sz="quarter" idx="12"/>
          </p:nvPr>
        </p:nvSpPr>
        <p:spPr/>
        <p:txBody>
          <a:bodyPr/>
          <a:lstStyle/>
          <a:p>
            <a:fld id="{982E0F57-8EAB-E74E-A64D-79FA073796CA}" type="slidenum">
              <a:rPr lang="en-US" smtClean="0"/>
              <a:t>28</a:t>
            </a:fld>
            <a:endParaRPr lang="en-US"/>
          </a:p>
        </p:txBody>
      </p:sp>
    </p:spTree>
    <p:extLst>
      <p:ext uri="{BB962C8B-B14F-4D97-AF65-F5344CB8AC3E}">
        <p14:creationId xmlns:p14="http://schemas.microsoft.com/office/powerpoint/2010/main" val="250299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a:t>
            </a:r>
          </a:p>
        </p:txBody>
      </p:sp>
      <p:sp>
        <p:nvSpPr>
          <p:cNvPr id="3" name="Content Placeholder 2"/>
          <p:cNvSpPr>
            <a:spLocks noGrp="1"/>
          </p:cNvSpPr>
          <p:nvPr>
            <p:ph idx="1"/>
          </p:nvPr>
        </p:nvSpPr>
        <p:spPr/>
        <p:txBody>
          <a:bodyPr>
            <a:normAutofit fontScale="85000" lnSpcReduction="20000"/>
          </a:bodyPr>
          <a:lstStyle/>
          <a:p>
            <a:r>
              <a:rPr lang="en-US" dirty="0">
                <a:solidFill>
                  <a:srgbClr val="374151"/>
                </a:solidFill>
                <a:latin typeface="Söhne"/>
                <a:hlinkClick r:id="rId2">
                  <a:extLst>
                    <a:ext uri="{A12FA001-AC4F-418D-AE19-62706E023703}">
                      <ahyp:hlinkClr xmlns:ahyp="http://schemas.microsoft.com/office/drawing/2018/hyperlinkcolor" val="tx"/>
                    </a:ext>
                  </a:extLst>
                </a:hlinkClick>
              </a:rPr>
              <a:t>https://cran.r-project.org/web/packages/emmeans/index.html</a:t>
            </a:r>
          </a:p>
          <a:p>
            <a:endParaRPr lang="en-US" dirty="0">
              <a:solidFill>
                <a:srgbClr val="374151"/>
              </a:solidFill>
              <a:latin typeface="Söhne"/>
              <a:hlinkClick r:id="rId2">
                <a:extLst>
                  <a:ext uri="{A12FA001-AC4F-418D-AE19-62706E023703}">
                    <ahyp:hlinkClr xmlns:ahyp="http://schemas.microsoft.com/office/drawing/2018/hyperlinkcolor" val="tx"/>
                  </a:ext>
                </a:extLst>
              </a:hlinkClick>
            </a:endParaRPr>
          </a:p>
          <a:p>
            <a:r>
              <a:rPr lang="en-US" dirty="0">
                <a:solidFill>
                  <a:srgbClr val="374151"/>
                </a:solidFill>
                <a:latin typeface="Söhne"/>
                <a:hlinkClick r:id="rId2">
                  <a:extLst>
                    <a:ext uri="{A12FA001-AC4F-418D-AE19-62706E023703}">
                      <ahyp:hlinkClr xmlns:ahyp="http://schemas.microsoft.com/office/drawing/2018/hyperlinkcolor" val="tx"/>
                    </a:ext>
                  </a:extLst>
                </a:hlinkClick>
              </a:rPr>
              <a:t>https://stats.stackexchange.com/questions/610912/emmeans-weights-for-unbalanced-groups-factors</a:t>
            </a:r>
            <a:endParaRPr lang="en-US" dirty="0">
              <a:solidFill>
                <a:srgbClr val="374151"/>
              </a:solidFill>
              <a:latin typeface="Söhne"/>
            </a:endParaRPr>
          </a:p>
          <a:p>
            <a:endParaRPr lang="en-US" dirty="0">
              <a:solidFill>
                <a:srgbClr val="374151"/>
              </a:solidFill>
              <a:latin typeface="Söhne"/>
            </a:endParaRPr>
          </a:p>
          <a:p>
            <a:r>
              <a:rPr lang="en-US" dirty="0">
                <a:solidFill>
                  <a:srgbClr val="374151"/>
                </a:solidFill>
                <a:latin typeface="Söhne"/>
                <a:hlinkClick r:id="rId3">
                  <a:extLst>
                    <a:ext uri="{A12FA001-AC4F-418D-AE19-62706E023703}">
                      <ahyp:hlinkClr xmlns:ahyp="http://schemas.microsoft.com/office/drawing/2018/hyperlinkcolor" val="tx"/>
                    </a:ext>
                  </a:extLst>
                </a:hlinkClick>
              </a:rPr>
              <a:t>https://github.com/rvlenth/emmeans/issues/451</a:t>
            </a:r>
            <a:endParaRPr lang="en-US" dirty="0">
              <a:solidFill>
                <a:srgbClr val="374151"/>
              </a:solidFill>
              <a:latin typeface="Söhne"/>
            </a:endParaRPr>
          </a:p>
          <a:p>
            <a:endParaRPr lang="en-US" dirty="0">
              <a:solidFill>
                <a:srgbClr val="374151"/>
              </a:solidFill>
              <a:latin typeface="Söhne"/>
            </a:endParaRPr>
          </a:p>
          <a:p>
            <a:r>
              <a:rPr lang="en-US" dirty="0">
                <a:solidFill>
                  <a:srgbClr val="374151"/>
                </a:solidFill>
                <a:latin typeface="Söhne"/>
                <a:hlinkClick r:id="rId4">
                  <a:extLst>
                    <a:ext uri="{A12FA001-AC4F-418D-AE19-62706E023703}">
                      <ahyp:hlinkClr xmlns:ahyp="http://schemas.microsoft.com/office/drawing/2018/hyperlinkcolor" val="tx"/>
                    </a:ext>
                  </a:extLst>
                </a:hlinkClick>
              </a:rPr>
              <a:t>https://stats.stackexchange.com/questions/510862/is-least-squares-means-lsmeans-statistical-nonsense/510923 - 510923</a:t>
            </a:r>
            <a:endParaRPr lang="en-US" dirty="0">
              <a:solidFill>
                <a:srgbClr val="374151"/>
              </a:solidFill>
              <a:latin typeface="Söhne"/>
            </a:endParaRPr>
          </a:p>
          <a:p>
            <a:endParaRPr lang="en-US" dirty="0">
              <a:solidFill>
                <a:srgbClr val="374151"/>
              </a:solidFill>
              <a:latin typeface="Söhne"/>
            </a:endParaRPr>
          </a:p>
          <a:p>
            <a:r>
              <a:rPr lang="en-US" dirty="0">
                <a:solidFill>
                  <a:srgbClr val="374151"/>
                </a:solidFill>
                <a:latin typeface="Söhne"/>
                <a:hlinkClick r:id="rId5">
                  <a:extLst>
                    <a:ext uri="{A12FA001-AC4F-418D-AE19-62706E023703}">
                      <ahyp:hlinkClr xmlns:ahyp="http://schemas.microsoft.com/office/drawing/2018/hyperlinkcolor" val="tx"/>
                    </a:ext>
                  </a:extLst>
                </a:hlinkClick>
              </a:rPr>
              <a:t>https://stats.stackexchange.com/questions/502010/comparing-emmeans-to-ggeffect-default-weights/502027#502027</a:t>
            </a:r>
            <a:endParaRPr lang="en-US" dirty="0">
              <a:solidFill>
                <a:srgbClr val="374151"/>
              </a:solidFill>
              <a:latin typeface="Söhne"/>
            </a:endParaRPr>
          </a:p>
          <a:p>
            <a:endParaRPr lang="en-US" dirty="0">
              <a:solidFill>
                <a:srgbClr val="374151"/>
              </a:solidFill>
              <a:latin typeface="Söhne"/>
            </a:endParaRPr>
          </a:p>
          <a:p>
            <a:endParaRPr lang="en-US" dirty="0">
              <a:solidFill>
                <a:srgbClr val="374151"/>
              </a:solidFill>
              <a:latin typeface="Söhne"/>
            </a:endParaRPr>
          </a:p>
        </p:txBody>
      </p:sp>
      <p:sp>
        <p:nvSpPr>
          <p:cNvPr id="4" name="Slide Number Placeholder 3">
            <a:extLst>
              <a:ext uri="{FF2B5EF4-FFF2-40B4-BE49-F238E27FC236}">
                <a16:creationId xmlns:a16="http://schemas.microsoft.com/office/drawing/2014/main" id="{D8F39CE5-46F7-FADC-9CFA-00745D5C957A}"/>
              </a:ext>
            </a:extLst>
          </p:cNvPr>
          <p:cNvSpPr>
            <a:spLocks noGrp="1"/>
          </p:cNvSpPr>
          <p:nvPr>
            <p:ph type="sldNum" sz="quarter" idx="12"/>
          </p:nvPr>
        </p:nvSpPr>
        <p:spPr/>
        <p:txBody>
          <a:bodyPr/>
          <a:lstStyle/>
          <a:p>
            <a:fld id="{982E0F57-8EAB-E74E-A64D-79FA073796CA}" type="slidenum">
              <a:rPr lang="en-US" smtClean="0"/>
              <a:t>29</a:t>
            </a:fld>
            <a:endParaRPr lang="en-US"/>
          </a:p>
        </p:txBody>
      </p:sp>
    </p:spTree>
    <p:extLst>
      <p:ext uri="{BB962C8B-B14F-4D97-AF65-F5344CB8AC3E}">
        <p14:creationId xmlns:p14="http://schemas.microsoft.com/office/powerpoint/2010/main" val="33224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27FD6A-94E1-777F-422B-6EFA1F287C6F}"/>
              </a:ext>
            </a:extLst>
          </p:cNvPr>
          <p:cNvSpPr>
            <a:spLocks noGrp="1"/>
          </p:cNvSpPr>
          <p:nvPr>
            <p:ph idx="1"/>
          </p:nvPr>
        </p:nvSpPr>
        <p:spPr/>
        <p:txBody>
          <a:bodyPr>
            <a:normAutofit/>
          </a:bodyPr>
          <a:lstStyle/>
          <a:p>
            <a:pPr marL="0" indent="0">
              <a:buNone/>
            </a:pPr>
            <a:r>
              <a:rPr lang="en-US" sz="4500" b="1" dirty="0"/>
              <a:t>EMMEANS package in R</a:t>
            </a:r>
          </a:p>
          <a:p>
            <a:pPr marL="0" indent="0">
              <a:buNone/>
            </a:pPr>
            <a:endParaRPr lang="en-US" sz="4500" b="1" dirty="0"/>
          </a:p>
          <a:p>
            <a:pPr marL="0" indent="0">
              <a:buNone/>
            </a:pPr>
            <a:r>
              <a:rPr lang="en-US" sz="1300" b="1" dirty="0"/>
              <a:t>Last updated 10-17-2023 </a:t>
            </a:r>
            <a:r>
              <a:rPr lang="en-US" sz="1300" b="0" i="0" dirty="0">
                <a:solidFill>
                  <a:srgbClr val="000000"/>
                </a:solidFill>
                <a:effectLst/>
                <a:latin typeface="Times"/>
              </a:rPr>
              <a:t>Russell V. </a:t>
            </a:r>
            <a:r>
              <a:rPr lang="en-US" sz="1300" b="0" i="0" dirty="0" err="1">
                <a:solidFill>
                  <a:srgbClr val="000000"/>
                </a:solidFill>
                <a:effectLst/>
                <a:latin typeface="Times"/>
              </a:rPr>
              <a:t>Lenth</a:t>
            </a:r>
            <a:r>
              <a:rPr lang="en-US" sz="1300" b="0" i="0" dirty="0">
                <a:solidFill>
                  <a:srgbClr val="000000"/>
                </a:solidFill>
                <a:effectLst/>
                <a:latin typeface="Times"/>
              </a:rPr>
              <a:t> [</a:t>
            </a:r>
            <a:r>
              <a:rPr lang="en-US" sz="1300" b="0" i="0" dirty="0" err="1">
                <a:solidFill>
                  <a:srgbClr val="000000"/>
                </a:solidFill>
                <a:effectLst/>
                <a:latin typeface="Times"/>
              </a:rPr>
              <a:t>aut</a:t>
            </a:r>
            <a:r>
              <a:rPr lang="en-US" sz="1300" b="0" i="0" dirty="0">
                <a:solidFill>
                  <a:srgbClr val="000000"/>
                </a:solidFill>
                <a:effectLst/>
                <a:latin typeface="Times"/>
              </a:rPr>
              <a:t>, </a:t>
            </a:r>
            <a:r>
              <a:rPr lang="en-US" sz="1300" b="0" i="0" dirty="0" err="1">
                <a:solidFill>
                  <a:srgbClr val="000000"/>
                </a:solidFill>
                <a:effectLst/>
                <a:latin typeface="Times"/>
              </a:rPr>
              <a:t>cre</a:t>
            </a:r>
            <a:r>
              <a:rPr lang="en-US" sz="1300" b="0" i="0" dirty="0">
                <a:solidFill>
                  <a:srgbClr val="000000"/>
                </a:solidFill>
                <a:effectLst/>
                <a:latin typeface="Times"/>
              </a:rPr>
              <a:t>, </a:t>
            </a:r>
            <a:r>
              <a:rPr lang="en-US" sz="1300" b="0" i="0" dirty="0" err="1">
                <a:solidFill>
                  <a:srgbClr val="000000"/>
                </a:solidFill>
                <a:effectLst/>
                <a:latin typeface="Times"/>
              </a:rPr>
              <a:t>cph</a:t>
            </a:r>
            <a:r>
              <a:rPr lang="en-US" sz="1300" b="0" i="0" dirty="0">
                <a:solidFill>
                  <a:srgbClr val="000000"/>
                </a:solidFill>
                <a:effectLst/>
                <a:latin typeface="Times"/>
              </a:rPr>
              <a:t>], Ben </a:t>
            </a:r>
            <a:r>
              <a:rPr lang="en-US" sz="1300" b="0" i="0" dirty="0" err="1">
                <a:solidFill>
                  <a:srgbClr val="000000"/>
                </a:solidFill>
                <a:effectLst/>
                <a:latin typeface="Times"/>
              </a:rPr>
              <a:t>Bolker</a:t>
            </a:r>
            <a:r>
              <a:rPr lang="en-US" sz="1300" b="0" i="0" dirty="0">
                <a:solidFill>
                  <a:srgbClr val="000000"/>
                </a:solidFill>
                <a:effectLst/>
                <a:latin typeface="Times"/>
              </a:rPr>
              <a:t> [</a:t>
            </a:r>
            <a:r>
              <a:rPr lang="en-US" sz="1300" b="0" i="0" dirty="0" err="1">
                <a:solidFill>
                  <a:srgbClr val="000000"/>
                </a:solidFill>
                <a:effectLst/>
                <a:latin typeface="Times"/>
              </a:rPr>
              <a:t>ctb</a:t>
            </a:r>
            <a:r>
              <a:rPr lang="en-US" sz="1300" b="0" i="0" dirty="0">
                <a:solidFill>
                  <a:srgbClr val="000000"/>
                </a:solidFill>
                <a:effectLst/>
                <a:latin typeface="Times"/>
              </a:rPr>
              <a:t>], Paul </a:t>
            </a:r>
            <a:r>
              <a:rPr lang="en-US" sz="1300" b="0" i="0" dirty="0" err="1">
                <a:solidFill>
                  <a:srgbClr val="000000"/>
                </a:solidFill>
                <a:effectLst/>
                <a:latin typeface="Times"/>
              </a:rPr>
              <a:t>Buerkner</a:t>
            </a:r>
            <a:r>
              <a:rPr lang="en-US" sz="1300" b="0" i="0" dirty="0">
                <a:solidFill>
                  <a:srgbClr val="000000"/>
                </a:solidFill>
                <a:effectLst/>
                <a:latin typeface="Times"/>
              </a:rPr>
              <a:t> [</a:t>
            </a:r>
            <a:r>
              <a:rPr lang="en-US" sz="1300" b="0" i="0" dirty="0" err="1">
                <a:solidFill>
                  <a:srgbClr val="000000"/>
                </a:solidFill>
                <a:effectLst/>
                <a:latin typeface="Times"/>
              </a:rPr>
              <a:t>ctb</a:t>
            </a:r>
            <a:r>
              <a:rPr lang="en-US" sz="1300" b="0" i="0" dirty="0">
                <a:solidFill>
                  <a:srgbClr val="000000"/>
                </a:solidFill>
                <a:effectLst/>
                <a:latin typeface="Times"/>
              </a:rPr>
              <a:t>], Iago </a:t>
            </a:r>
            <a:r>
              <a:rPr lang="en-US" sz="1300" b="0" i="0" dirty="0" err="1">
                <a:solidFill>
                  <a:srgbClr val="000000"/>
                </a:solidFill>
                <a:effectLst/>
                <a:latin typeface="Times"/>
              </a:rPr>
              <a:t>Giné</a:t>
            </a:r>
            <a:r>
              <a:rPr lang="en-US" sz="1300" b="0" i="0" dirty="0">
                <a:solidFill>
                  <a:srgbClr val="000000"/>
                </a:solidFill>
                <a:effectLst/>
                <a:latin typeface="Times"/>
              </a:rPr>
              <a:t>-Vázquez [</a:t>
            </a:r>
            <a:r>
              <a:rPr lang="en-US" sz="1300" b="0" i="0" dirty="0" err="1">
                <a:solidFill>
                  <a:srgbClr val="000000"/>
                </a:solidFill>
                <a:effectLst/>
                <a:latin typeface="Times"/>
              </a:rPr>
              <a:t>ctb</a:t>
            </a:r>
            <a:r>
              <a:rPr lang="en-US" sz="1300" b="0" i="0" dirty="0">
                <a:solidFill>
                  <a:srgbClr val="000000"/>
                </a:solidFill>
                <a:effectLst/>
                <a:latin typeface="Times"/>
              </a:rPr>
              <a:t>], Maxime Herve [</a:t>
            </a:r>
            <a:r>
              <a:rPr lang="en-US" sz="1300" b="0" i="0" dirty="0" err="1">
                <a:solidFill>
                  <a:srgbClr val="000000"/>
                </a:solidFill>
                <a:effectLst/>
                <a:latin typeface="Times"/>
              </a:rPr>
              <a:t>ctb</a:t>
            </a:r>
            <a:r>
              <a:rPr lang="en-US" sz="1300" b="0" i="0" dirty="0">
                <a:solidFill>
                  <a:srgbClr val="000000"/>
                </a:solidFill>
                <a:effectLst/>
                <a:latin typeface="Times"/>
              </a:rPr>
              <a:t>], Maarten Jung [</a:t>
            </a:r>
            <a:r>
              <a:rPr lang="en-US" sz="1300" b="0" i="0" dirty="0" err="1">
                <a:solidFill>
                  <a:srgbClr val="000000"/>
                </a:solidFill>
                <a:effectLst/>
                <a:latin typeface="Times"/>
              </a:rPr>
              <a:t>ctb</a:t>
            </a:r>
            <a:r>
              <a:rPr lang="en-US" sz="1300" b="0" i="0" dirty="0">
                <a:solidFill>
                  <a:srgbClr val="000000"/>
                </a:solidFill>
                <a:effectLst/>
                <a:latin typeface="Times"/>
              </a:rPr>
              <a:t>], Jonathon Love [</a:t>
            </a:r>
            <a:r>
              <a:rPr lang="en-US" sz="1300" b="0" i="0" dirty="0" err="1">
                <a:solidFill>
                  <a:srgbClr val="000000"/>
                </a:solidFill>
                <a:effectLst/>
                <a:latin typeface="Times"/>
              </a:rPr>
              <a:t>ctb</a:t>
            </a:r>
            <a:r>
              <a:rPr lang="en-US" sz="1300" b="0" i="0" dirty="0">
                <a:solidFill>
                  <a:srgbClr val="000000"/>
                </a:solidFill>
                <a:effectLst/>
                <a:latin typeface="Times"/>
              </a:rPr>
              <a:t>], Fernando </a:t>
            </a:r>
            <a:r>
              <a:rPr lang="en-US" sz="1300" b="0" i="0" dirty="0" err="1">
                <a:solidFill>
                  <a:srgbClr val="000000"/>
                </a:solidFill>
                <a:effectLst/>
                <a:latin typeface="Times"/>
              </a:rPr>
              <a:t>Miguez</a:t>
            </a:r>
            <a:r>
              <a:rPr lang="en-US" sz="1300" b="0" i="0" dirty="0">
                <a:solidFill>
                  <a:srgbClr val="000000"/>
                </a:solidFill>
                <a:effectLst/>
                <a:latin typeface="Times"/>
              </a:rPr>
              <a:t> [</a:t>
            </a:r>
            <a:r>
              <a:rPr lang="en-US" sz="1300" b="0" i="0" dirty="0" err="1">
                <a:solidFill>
                  <a:srgbClr val="000000"/>
                </a:solidFill>
                <a:effectLst/>
                <a:latin typeface="Times"/>
              </a:rPr>
              <a:t>ctb</a:t>
            </a:r>
            <a:r>
              <a:rPr lang="en-US" sz="1300" b="0" i="0" dirty="0">
                <a:solidFill>
                  <a:srgbClr val="000000"/>
                </a:solidFill>
                <a:effectLst/>
                <a:latin typeface="Times"/>
              </a:rPr>
              <a:t>], Hannes </a:t>
            </a:r>
            <a:r>
              <a:rPr lang="en-US" sz="1300" b="0" i="0" dirty="0" err="1">
                <a:solidFill>
                  <a:srgbClr val="000000"/>
                </a:solidFill>
                <a:effectLst/>
                <a:latin typeface="Times"/>
              </a:rPr>
              <a:t>Riebl</a:t>
            </a:r>
            <a:r>
              <a:rPr lang="en-US" sz="1300" b="0" i="0" dirty="0">
                <a:solidFill>
                  <a:srgbClr val="000000"/>
                </a:solidFill>
                <a:effectLst/>
                <a:latin typeface="Times"/>
              </a:rPr>
              <a:t> [</a:t>
            </a:r>
            <a:r>
              <a:rPr lang="en-US" sz="1300" b="0" i="0" dirty="0" err="1">
                <a:solidFill>
                  <a:srgbClr val="000000"/>
                </a:solidFill>
                <a:effectLst/>
                <a:latin typeface="Times"/>
              </a:rPr>
              <a:t>ctb</a:t>
            </a:r>
            <a:r>
              <a:rPr lang="en-US" sz="1300" b="0" i="0" dirty="0">
                <a:solidFill>
                  <a:srgbClr val="000000"/>
                </a:solidFill>
                <a:effectLst/>
                <a:latin typeface="Times"/>
              </a:rPr>
              <a:t>], Henrik </a:t>
            </a:r>
            <a:r>
              <a:rPr lang="en-US" sz="1300" b="0" i="0" dirty="0" err="1">
                <a:solidFill>
                  <a:srgbClr val="000000"/>
                </a:solidFill>
                <a:effectLst/>
                <a:latin typeface="Times"/>
              </a:rPr>
              <a:t>Singmann</a:t>
            </a:r>
            <a:r>
              <a:rPr lang="en-US" sz="1300" b="0" i="0" dirty="0">
                <a:solidFill>
                  <a:srgbClr val="000000"/>
                </a:solidFill>
                <a:effectLst/>
                <a:latin typeface="Times"/>
              </a:rPr>
              <a:t> [</a:t>
            </a:r>
            <a:r>
              <a:rPr lang="en-US" sz="1300" b="0" i="0" dirty="0" err="1">
                <a:solidFill>
                  <a:srgbClr val="000000"/>
                </a:solidFill>
                <a:effectLst/>
                <a:latin typeface="Times"/>
              </a:rPr>
              <a:t>ctb</a:t>
            </a:r>
            <a:r>
              <a:rPr lang="en-US" sz="1300" b="0" i="0" dirty="0">
                <a:solidFill>
                  <a:srgbClr val="000000"/>
                </a:solidFill>
                <a:effectLst/>
                <a:latin typeface="Times"/>
              </a:rPr>
              <a:t>]</a:t>
            </a:r>
            <a:endParaRPr lang="en-US" sz="1300" b="1" dirty="0"/>
          </a:p>
        </p:txBody>
      </p:sp>
      <p:sp>
        <p:nvSpPr>
          <p:cNvPr id="2" name="Slide Number Placeholder 1">
            <a:extLst>
              <a:ext uri="{FF2B5EF4-FFF2-40B4-BE49-F238E27FC236}">
                <a16:creationId xmlns:a16="http://schemas.microsoft.com/office/drawing/2014/main" id="{D1933A73-CE18-FA21-B100-C57412884926}"/>
              </a:ext>
            </a:extLst>
          </p:cNvPr>
          <p:cNvSpPr>
            <a:spLocks noGrp="1"/>
          </p:cNvSpPr>
          <p:nvPr>
            <p:ph type="sldNum" sz="quarter" idx="12"/>
          </p:nvPr>
        </p:nvSpPr>
        <p:spPr/>
        <p:txBody>
          <a:bodyPr/>
          <a:lstStyle/>
          <a:p>
            <a:fld id="{982E0F57-8EAB-E74E-A64D-79FA073796CA}" type="slidenum">
              <a:rPr lang="en-US" smtClean="0"/>
              <a:t>3</a:t>
            </a:fld>
            <a:endParaRPr lang="en-US"/>
          </a:p>
        </p:txBody>
      </p:sp>
    </p:spTree>
    <p:extLst>
      <p:ext uri="{BB962C8B-B14F-4D97-AF65-F5344CB8AC3E}">
        <p14:creationId xmlns:p14="http://schemas.microsoft.com/office/powerpoint/2010/main" val="2244409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177" y="295154"/>
            <a:ext cx="10515600" cy="1325563"/>
          </a:xfrm>
        </p:spPr>
        <p:txBody>
          <a:bodyPr/>
          <a:lstStyle/>
          <a:p>
            <a:r>
              <a:rPr lang="en-US" sz="4000" dirty="0"/>
              <a:t>Background/Introduction </a:t>
            </a:r>
          </a:p>
        </p:txBody>
      </p:sp>
      <p:sp>
        <p:nvSpPr>
          <p:cNvPr id="5" name="Content Placeholder 4">
            <a:extLst>
              <a:ext uri="{FF2B5EF4-FFF2-40B4-BE49-F238E27FC236}">
                <a16:creationId xmlns:a16="http://schemas.microsoft.com/office/drawing/2014/main" id="{1C4FF6A8-C24C-5A48-9CF2-88B186467946}"/>
              </a:ext>
            </a:extLst>
          </p:cNvPr>
          <p:cNvSpPr>
            <a:spLocks noGrp="1"/>
          </p:cNvSpPr>
          <p:nvPr>
            <p:ph idx="1"/>
          </p:nvPr>
        </p:nvSpPr>
        <p:spPr>
          <a:xfrm>
            <a:off x="757177" y="1812864"/>
            <a:ext cx="10515600" cy="4351338"/>
          </a:xfrm>
        </p:spPr>
        <p:txBody>
          <a:bodyPr>
            <a:normAutofit/>
          </a:bodyPr>
          <a:lstStyle/>
          <a:p>
            <a:r>
              <a:rPr lang="en-US" dirty="0">
                <a:solidFill>
                  <a:srgbClr val="374151"/>
                </a:solidFill>
                <a:latin typeface="Söhne"/>
              </a:rPr>
              <a:t>Estimated marginal means (EMMs) are defined as marginal means of model predictions over the grid comprising all factor combinations (the reference grid). </a:t>
            </a:r>
          </a:p>
          <a:p>
            <a:endParaRPr lang="en-US" dirty="0">
              <a:solidFill>
                <a:srgbClr val="374151"/>
              </a:solidFill>
              <a:latin typeface="Söhne"/>
            </a:endParaRPr>
          </a:p>
          <a:p>
            <a:pPr algn="l"/>
            <a:r>
              <a:rPr lang="en-US" dirty="0">
                <a:solidFill>
                  <a:srgbClr val="374151"/>
                </a:solidFill>
                <a:latin typeface="Söhne"/>
              </a:rPr>
              <a:t>The underpinnings of estimated marginal means – and much of what the emmeans package offers – relate more to experimental data than to observational data. </a:t>
            </a:r>
          </a:p>
          <a:p>
            <a:pPr marL="0" indent="0">
              <a:buNone/>
            </a:pPr>
            <a:endParaRPr lang="en-US" sz="2200" dirty="0">
              <a:solidFill>
                <a:srgbClr val="374151"/>
              </a:solidFill>
              <a:latin typeface="Söhne"/>
            </a:endParaRPr>
          </a:p>
          <a:p>
            <a:endParaRPr lang="en-US" sz="2200" dirty="0">
              <a:solidFill>
                <a:srgbClr val="374151"/>
              </a:solidFill>
              <a:latin typeface="Söhne"/>
            </a:endParaRPr>
          </a:p>
          <a:p>
            <a:endParaRPr lang="en-US" sz="2200" dirty="0">
              <a:solidFill>
                <a:srgbClr val="374151"/>
              </a:solidFill>
              <a:latin typeface="Söhne"/>
            </a:endParaRPr>
          </a:p>
          <a:p>
            <a:endParaRPr lang="en-US" dirty="0"/>
          </a:p>
          <a:p>
            <a:endParaRPr lang="en-US" dirty="0"/>
          </a:p>
        </p:txBody>
      </p:sp>
      <p:sp>
        <p:nvSpPr>
          <p:cNvPr id="3" name="Slide Number Placeholder 2">
            <a:extLst>
              <a:ext uri="{FF2B5EF4-FFF2-40B4-BE49-F238E27FC236}">
                <a16:creationId xmlns:a16="http://schemas.microsoft.com/office/drawing/2014/main" id="{DE57A920-9D5E-CC5F-4411-621FF839359E}"/>
              </a:ext>
            </a:extLst>
          </p:cNvPr>
          <p:cNvSpPr>
            <a:spLocks noGrp="1"/>
          </p:cNvSpPr>
          <p:nvPr>
            <p:ph type="sldNum" sz="quarter" idx="12"/>
          </p:nvPr>
        </p:nvSpPr>
        <p:spPr/>
        <p:txBody>
          <a:bodyPr/>
          <a:lstStyle/>
          <a:p>
            <a:fld id="{982E0F57-8EAB-E74E-A64D-79FA073796CA}" type="slidenum">
              <a:rPr lang="en-US" smtClean="0"/>
              <a:t>4</a:t>
            </a:fld>
            <a:endParaRPr lang="en-US"/>
          </a:p>
        </p:txBody>
      </p:sp>
    </p:spTree>
    <p:extLst>
      <p:ext uri="{BB962C8B-B14F-4D97-AF65-F5344CB8AC3E}">
        <p14:creationId xmlns:p14="http://schemas.microsoft.com/office/powerpoint/2010/main" val="4007220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118DE8-8042-21F9-7EEA-81F52E768E04}"/>
              </a:ext>
            </a:extLst>
          </p:cNvPr>
          <p:cNvSpPr>
            <a:spLocks noGrp="1"/>
          </p:cNvSpPr>
          <p:nvPr>
            <p:ph idx="1"/>
          </p:nvPr>
        </p:nvSpPr>
        <p:spPr>
          <a:xfrm>
            <a:off x="838200" y="1682755"/>
            <a:ext cx="11073063" cy="4673595"/>
          </a:xfrm>
        </p:spPr>
        <p:txBody>
          <a:bodyPr>
            <a:normAutofit fontScale="85000" lnSpcReduction="20000"/>
          </a:bodyPr>
          <a:lstStyle/>
          <a:p>
            <a:pPr marL="0" indent="0">
              <a:spcAft>
                <a:spcPts val="1200"/>
              </a:spcAft>
              <a:buNone/>
            </a:pPr>
            <a:r>
              <a:rPr lang="en-US" b="1" dirty="0">
                <a:solidFill>
                  <a:srgbClr val="374151"/>
                </a:solidFill>
                <a:latin typeface="Söhne"/>
              </a:rPr>
              <a:t>1. Experimental vs. Observational Data</a:t>
            </a:r>
          </a:p>
          <a:p>
            <a:pPr>
              <a:spcAft>
                <a:spcPts val="1200"/>
              </a:spcAft>
            </a:pPr>
            <a:r>
              <a:rPr lang="en-US" dirty="0">
                <a:solidFill>
                  <a:srgbClr val="374151"/>
                </a:solidFill>
                <a:latin typeface="Söhne"/>
              </a:rPr>
              <a:t>Observational Data: Sample from a population to characterize it.</a:t>
            </a:r>
          </a:p>
          <a:p>
            <a:pPr>
              <a:spcAft>
                <a:spcPts val="1200"/>
              </a:spcAft>
            </a:pPr>
            <a:r>
              <a:rPr lang="en-US" dirty="0">
                <a:solidFill>
                  <a:srgbClr val="374151"/>
                </a:solidFill>
                <a:latin typeface="Söhne"/>
              </a:rPr>
              <a:t>Experimental Data: Control the environment, observe outcomes. The population is abstract, defined by enforced conditions.</a:t>
            </a:r>
          </a:p>
          <a:p>
            <a:endParaRPr lang="en-US" b="1" dirty="0">
              <a:solidFill>
                <a:srgbClr val="374151"/>
              </a:solidFill>
              <a:latin typeface="Söhne"/>
            </a:endParaRPr>
          </a:p>
          <a:p>
            <a:pPr marL="0" indent="0">
              <a:spcAft>
                <a:spcPts val="1200"/>
              </a:spcAft>
              <a:buNone/>
            </a:pPr>
            <a:r>
              <a:rPr lang="en-US" b="1" dirty="0">
                <a:solidFill>
                  <a:srgbClr val="374151"/>
                </a:solidFill>
                <a:latin typeface="Söhne"/>
              </a:rPr>
              <a:t>2. Default Behavior of emmeans()</a:t>
            </a:r>
          </a:p>
          <a:p>
            <a:pPr>
              <a:spcAft>
                <a:spcPts val="1200"/>
              </a:spcAft>
            </a:pPr>
            <a:r>
              <a:rPr lang="en-US" dirty="0">
                <a:solidFill>
                  <a:srgbClr val="374151"/>
                </a:solidFill>
                <a:latin typeface="Söhne"/>
              </a:rPr>
              <a:t>Averages groups with equal weights for all factor levels of categorical covariates</a:t>
            </a:r>
          </a:p>
          <a:p>
            <a:pPr>
              <a:spcAft>
                <a:spcPts val="1200"/>
              </a:spcAft>
            </a:pPr>
            <a:r>
              <a:rPr lang="en-US" dirty="0">
                <a:solidFill>
                  <a:srgbClr val="374151"/>
                </a:solidFill>
                <a:latin typeface="Söhne"/>
              </a:rPr>
              <a:t>More common in experimental data analysis, but not common in observational data analysis.</a:t>
            </a:r>
          </a:p>
          <a:p>
            <a:pPr>
              <a:spcAft>
                <a:spcPts val="1200"/>
              </a:spcAft>
            </a:pPr>
            <a:r>
              <a:rPr lang="en-US" dirty="0">
                <a:solidFill>
                  <a:srgbClr val="374151"/>
                </a:solidFill>
                <a:latin typeface="Söhne"/>
              </a:rPr>
              <a:t>lead to misunderstandings and thus some criticisms.</a:t>
            </a:r>
          </a:p>
          <a:p>
            <a:pPr>
              <a:spcAft>
                <a:spcPts val="1200"/>
              </a:spcAft>
            </a:pPr>
            <a:endParaRPr lang="en-US" dirty="0">
              <a:solidFill>
                <a:srgbClr val="374151"/>
              </a:solidFill>
              <a:latin typeface="Söhne"/>
            </a:endParaRPr>
          </a:p>
          <a:p>
            <a:pPr>
              <a:spcAft>
                <a:spcPts val="1200"/>
              </a:spcAft>
            </a:pPr>
            <a:endParaRPr lang="en-US" dirty="0">
              <a:solidFill>
                <a:srgbClr val="374151"/>
              </a:solidFill>
              <a:latin typeface="Söhne"/>
            </a:endParaRPr>
          </a:p>
          <a:p>
            <a:pPr>
              <a:spcAft>
                <a:spcPts val="1200"/>
              </a:spcAft>
            </a:pPr>
            <a:endParaRPr lang="en-US" dirty="0">
              <a:solidFill>
                <a:srgbClr val="374151"/>
              </a:solidFill>
              <a:latin typeface="Söhne"/>
            </a:endParaRPr>
          </a:p>
          <a:p>
            <a:pPr>
              <a:spcAft>
                <a:spcPts val="1200"/>
              </a:spcAft>
            </a:pPr>
            <a:endParaRPr lang="en-US" dirty="0"/>
          </a:p>
        </p:txBody>
      </p:sp>
      <p:sp>
        <p:nvSpPr>
          <p:cNvPr id="2" name="Slide Number Placeholder 1">
            <a:extLst>
              <a:ext uri="{FF2B5EF4-FFF2-40B4-BE49-F238E27FC236}">
                <a16:creationId xmlns:a16="http://schemas.microsoft.com/office/drawing/2014/main" id="{5BD5651A-E6C1-F7A1-C2F3-E236CFAA6A5E}"/>
              </a:ext>
            </a:extLst>
          </p:cNvPr>
          <p:cNvSpPr>
            <a:spLocks noGrp="1"/>
          </p:cNvSpPr>
          <p:nvPr>
            <p:ph type="sldNum" sz="quarter" idx="12"/>
          </p:nvPr>
        </p:nvSpPr>
        <p:spPr/>
        <p:txBody>
          <a:bodyPr/>
          <a:lstStyle/>
          <a:p>
            <a:fld id="{982E0F57-8EAB-E74E-A64D-79FA073796CA}" type="slidenum">
              <a:rPr lang="en-US" smtClean="0"/>
              <a:t>5</a:t>
            </a:fld>
            <a:endParaRPr lang="en-US"/>
          </a:p>
        </p:txBody>
      </p:sp>
      <p:sp>
        <p:nvSpPr>
          <p:cNvPr id="10" name="Title 1">
            <a:extLst>
              <a:ext uri="{FF2B5EF4-FFF2-40B4-BE49-F238E27FC236}">
                <a16:creationId xmlns:a16="http://schemas.microsoft.com/office/drawing/2014/main" id="{42682AD9-9F1F-5530-AC63-5D69E2DC4B47}"/>
              </a:ext>
            </a:extLst>
          </p:cNvPr>
          <p:cNvSpPr>
            <a:spLocks noGrp="1"/>
          </p:cNvSpPr>
          <p:nvPr>
            <p:ph type="title"/>
          </p:nvPr>
        </p:nvSpPr>
        <p:spPr>
          <a:xfrm>
            <a:off x="757177" y="295154"/>
            <a:ext cx="10515600" cy="1325563"/>
          </a:xfrm>
        </p:spPr>
        <p:txBody>
          <a:bodyPr/>
          <a:lstStyle/>
          <a:p>
            <a:r>
              <a:rPr lang="en-US" sz="4000" dirty="0"/>
              <a:t>Background/Introduction </a:t>
            </a:r>
          </a:p>
        </p:txBody>
      </p:sp>
    </p:spTree>
    <p:extLst>
      <p:ext uri="{BB962C8B-B14F-4D97-AF65-F5344CB8AC3E}">
        <p14:creationId xmlns:p14="http://schemas.microsoft.com/office/powerpoint/2010/main" val="569754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5010"/>
            <a:ext cx="11381772" cy="914400"/>
          </a:xfrm>
        </p:spPr>
        <p:txBody>
          <a:bodyPr>
            <a:noAutofit/>
          </a:bodyPr>
          <a:lstStyle/>
          <a:p>
            <a:r>
              <a:rPr lang="en-US" sz="3200" dirty="0"/>
              <a:t>Weights options in </a:t>
            </a:r>
            <a:r>
              <a:rPr lang="en-US" sz="3200" dirty="0" err="1"/>
              <a:t>emmeans</a:t>
            </a:r>
            <a:r>
              <a:rPr lang="en-US" sz="3200" dirty="0"/>
              <a:t> – specifies distribution of </a:t>
            </a:r>
            <a:r>
              <a:rPr lang="en-US" sz="3200" u="sng" dirty="0"/>
              <a:t>categorical covariates</a:t>
            </a:r>
            <a:r>
              <a:rPr lang="en-US" sz="3200" dirty="0"/>
              <a:t>, continuous covariates are fixed at their observed means</a:t>
            </a:r>
          </a:p>
        </p:txBody>
      </p:sp>
      <p:sp>
        <p:nvSpPr>
          <p:cNvPr id="3" name="Content Placeholder 2"/>
          <p:cNvSpPr>
            <a:spLocks noGrp="1"/>
          </p:cNvSpPr>
          <p:nvPr>
            <p:ph idx="1"/>
          </p:nvPr>
        </p:nvSpPr>
        <p:spPr>
          <a:xfrm>
            <a:off x="609600" y="1654175"/>
            <a:ext cx="10972800" cy="5067300"/>
          </a:xfrm>
        </p:spPr>
        <p:txBody>
          <a:bodyPr>
            <a:normAutofit/>
          </a:bodyPr>
          <a:lstStyle/>
          <a:p>
            <a:pPr marL="400002" indent="-457200">
              <a:buFont typeface="+mj-lt"/>
              <a:buAutoNum type="arabicPeriod"/>
            </a:pPr>
            <a:r>
              <a:rPr lang="en-US" sz="2200" dirty="0">
                <a:solidFill>
                  <a:srgbClr val="276EB8"/>
                </a:solidFill>
                <a:latin typeface="Söhne"/>
              </a:rPr>
              <a:t>weights = "equal" </a:t>
            </a:r>
            <a:r>
              <a:rPr lang="en-US" sz="2200" dirty="0">
                <a:solidFill>
                  <a:srgbClr val="374151"/>
                </a:solidFill>
                <a:latin typeface="Söhne"/>
              </a:rPr>
              <a:t>weights covariates equally across all factor combinations (the default and the default in LSMEANS in SAS). </a:t>
            </a:r>
            <a:br>
              <a:rPr lang="en-US" sz="2200" dirty="0">
                <a:solidFill>
                  <a:srgbClr val="374151"/>
                </a:solidFill>
                <a:latin typeface="Söhne"/>
              </a:rPr>
            </a:br>
            <a:endParaRPr lang="en-US" sz="2200" dirty="0">
              <a:solidFill>
                <a:srgbClr val="FF0000"/>
              </a:solidFill>
              <a:latin typeface="Söhne"/>
            </a:endParaRPr>
          </a:p>
          <a:p>
            <a:pPr marL="400002" indent="-457200">
              <a:buFont typeface="+mj-lt"/>
              <a:buAutoNum type="arabicPeriod"/>
            </a:pPr>
            <a:r>
              <a:rPr lang="en-US" sz="2200" dirty="0">
                <a:solidFill>
                  <a:srgbClr val="276EB8"/>
                </a:solidFill>
                <a:latin typeface="Söhne"/>
              </a:rPr>
              <a:t>weights = "proportional" </a:t>
            </a:r>
            <a:r>
              <a:rPr lang="en-US" sz="2200" dirty="0">
                <a:solidFill>
                  <a:srgbClr val="374151"/>
                </a:solidFill>
                <a:latin typeface="Söhne"/>
              </a:rPr>
              <a:t>weights the joint distribution of other covariate factors fixed at OBSERVED joint distribution. </a:t>
            </a:r>
            <a:r>
              <a:rPr lang="en-US" sz="2200" b="1" dirty="0">
                <a:solidFill>
                  <a:srgbClr val="374151"/>
                </a:solidFill>
                <a:latin typeface="Söhne"/>
              </a:rPr>
              <a:t>Most commonly used in our work.</a:t>
            </a:r>
            <a:r>
              <a:rPr lang="en-US" sz="2200" dirty="0">
                <a:solidFill>
                  <a:srgbClr val="374151"/>
                </a:solidFill>
                <a:latin typeface="Söhne"/>
              </a:rPr>
              <a:t> Similar to LSMEANS /OM option in SAS.</a:t>
            </a:r>
            <a:br>
              <a:rPr lang="en-US" sz="2200" dirty="0">
                <a:solidFill>
                  <a:srgbClr val="374151"/>
                </a:solidFill>
                <a:latin typeface="Söhne"/>
              </a:rPr>
            </a:br>
            <a:endParaRPr lang="en-US" sz="2200" dirty="0">
              <a:solidFill>
                <a:srgbClr val="374151"/>
              </a:solidFill>
              <a:latin typeface="Söhne"/>
            </a:endParaRPr>
          </a:p>
          <a:p>
            <a:pPr marL="400002" indent="-457200">
              <a:buFont typeface="+mj-lt"/>
              <a:buAutoNum type="arabicPeriod"/>
            </a:pPr>
            <a:r>
              <a:rPr lang="en-US" sz="2200" dirty="0">
                <a:solidFill>
                  <a:srgbClr val="276EB8"/>
                </a:solidFill>
                <a:latin typeface="Söhne"/>
              </a:rPr>
              <a:t>weights = "outer" </a:t>
            </a:r>
            <a:r>
              <a:rPr lang="en-US" sz="2200" dirty="0">
                <a:solidFill>
                  <a:srgbClr val="374151"/>
                </a:solidFill>
                <a:latin typeface="Söhne"/>
              </a:rPr>
              <a:t>weights in proportion to each individual factor's marginal frequencies. The weights for a combination of factors are the outer product of the one-factor margins.</a:t>
            </a:r>
            <a:br>
              <a:rPr lang="en-US" sz="2200" dirty="0">
                <a:solidFill>
                  <a:srgbClr val="374151"/>
                </a:solidFill>
                <a:latin typeface="Söhne"/>
              </a:rPr>
            </a:br>
            <a:endParaRPr lang="en-US" sz="2200" dirty="0">
              <a:solidFill>
                <a:srgbClr val="374151"/>
              </a:solidFill>
              <a:latin typeface="Söhne"/>
            </a:endParaRPr>
          </a:p>
          <a:p>
            <a:pPr marL="400002" indent="-457200">
              <a:buFont typeface="+mj-lt"/>
              <a:buAutoNum type="arabicPeriod"/>
            </a:pPr>
            <a:r>
              <a:rPr lang="en-US" sz="2200" dirty="0">
                <a:solidFill>
                  <a:srgbClr val="276EB8"/>
                </a:solidFill>
                <a:latin typeface="Söhne"/>
              </a:rPr>
              <a:t>weights = "cells" </a:t>
            </a:r>
            <a:r>
              <a:rPr lang="en-US" sz="2200" dirty="0">
                <a:solidFill>
                  <a:srgbClr val="374151"/>
                </a:solidFill>
                <a:latin typeface="Söhne"/>
              </a:rPr>
              <a:t>weights according to the frequencies of the cells being averaged within each level of factor. Results in unadjusted means for categorical covariates. When there are only continuous covariates, they are adjusted.</a:t>
            </a:r>
          </a:p>
          <a:p>
            <a:endParaRPr lang="en-US" sz="2400" dirty="0">
              <a:solidFill>
                <a:srgbClr val="374151"/>
              </a:solidFill>
              <a:latin typeface="Söhne"/>
            </a:endParaRPr>
          </a:p>
          <a:p>
            <a:pPr marL="400098" indent="-342900"/>
            <a:endParaRPr lang="en-US" dirty="0">
              <a:solidFill>
                <a:srgbClr val="374151"/>
              </a:solidFill>
              <a:latin typeface="Söhne"/>
            </a:endParaRPr>
          </a:p>
          <a:p>
            <a:pPr marL="400098" indent="-342900"/>
            <a:endParaRPr lang="en-US" dirty="0">
              <a:solidFill>
                <a:srgbClr val="374151"/>
              </a:solidFill>
              <a:latin typeface="Söhne"/>
            </a:endParaRPr>
          </a:p>
          <a:p>
            <a:endParaRPr lang="en-US" dirty="0">
              <a:solidFill>
                <a:srgbClr val="000000"/>
              </a:solidFill>
              <a:latin typeface="Palatino Linotype" panose="02040502050505030304" pitchFamily="18" charset="0"/>
            </a:endParaRPr>
          </a:p>
          <a:p>
            <a:endParaRPr lang="en-US" dirty="0"/>
          </a:p>
        </p:txBody>
      </p:sp>
      <p:sp>
        <p:nvSpPr>
          <p:cNvPr id="4" name="Slide Number Placeholder 3">
            <a:extLst>
              <a:ext uri="{FF2B5EF4-FFF2-40B4-BE49-F238E27FC236}">
                <a16:creationId xmlns:a16="http://schemas.microsoft.com/office/drawing/2014/main" id="{8E7AC78A-F2AE-A427-0894-96436A2D8FAB}"/>
              </a:ext>
            </a:extLst>
          </p:cNvPr>
          <p:cNvSpPr>
            <a:spLocks noGrp="1"/>
          </p:cNvSpPr>
          <p:nvPr>
            <p:ph type="sldNum" sz="quarter" idx="12"/>
          </p:nvPr>
        </p:nvSpPr>
        <p:spPr>
          <a:xfrm>
            <a:off x="10671464" y="6356350"/>
            <a:ext cx="682336" cy="365125"/>
          </a:xfrm>
        </p:spPr>
        <p:txBody>
          <a:bodyPr/>
          <a:lstStyle/>
          <a:p>
            <a:fld id="{982E0F57-8EAB-E74E-A64D-79FA073796CA}" type="slidenum">
              <a:rPr lang="en-US" smtClean="0"/>
              <a:t>6</a:t>
            </a:fld>
            <a:endParaRPr lang="en-US" dirty="0"/>
          </a:p>
        </p:txBody>
      </p:sp>
    </p:spTree>
    <p:extLst>
      <p:ext uri="{BB962C8B-B14F-4D97-AF65-F5344CB8AC3E}">
        <p14:creationId xmlns:p14="http://schemas.microsoft.com/office/powerpoint/2010/main" val="297953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921B769-7421-3C7E-69B5-8EA8738DF09C}"/>
              </a:ext>
            </a:extLst>
          </p:cNvPr>
          <p:cNvSpPr txBox="1">
            <a:spLocks/>
          </p:cNvSpPr>
          <p:nvPr/>
        </p:nvSpPr>
        <p:spPr>
          <a:xfrm>
            <a:off x="609600" y="1398268"/>
            <a:ext cx="11144250" cy="5349041"/>
          </a:xfrm>
          <a:prstGeom prst="rect">
            <a:avLst/>
          </a:prstGeom>
        </p:spPr>
        <p:txBody>
          <a:bodyPr vert="horz" lIns="91429" tIns="45714" rIns="91429" bIns="45714" rtlCol="0">
            <a:normAutofit/>
          </a:bodyPr>
          <a:lstStyle>
            <a:lvl1pPr marL="342860" indent="-342860" algn="l" defTabSz="914292" rtl="0" eaLnBrk="1" latinLnBrk="0" hangingPunct="1">
              <a:lnSpc>
                <a:spcPct val="100000"/>
              </a:lnSpc>
              <a:spcBef>
                <a:spcPts val="0"/>
              </a:spcBef>
              <a:buFont typeface="Arial" pitchFamily="34" charset="0"/>
              <a:buChar char="•"/>
              <a:defRPr sz="2000" kern="1200">
                <a:solidFill>
                  <a:srgbClr val="286FB7"/>
                </a:solidFill>
                <a:effectLst/>
                <a:latin typeface="Avenir" panose="02000503020000020003" pitchFamily="2" charset="0"/>
                <a:ea typeface="+mn-ea"/>
                <a:cs typeface="+mn-cs"/>
              </a:defRPr>
            </a:lvl1pPr>
            <a:lvl2pPr marL="742862" marR="0" indent="-285717" algn="l" defTabSz="914292" rtl="0" eaLnBrk="1" fontAlgn="auto" latinLnBrk="0" hangingPunct="1">
              <a:lnSpc>
                <a:spcPct val="100000"/>
              </a:lnSpc>
              <a:spcBef>
                <a:spcPts val="0"/>
              </a:spcBef>
              <a:spcAft>
                <a:spcPts val="0"/>
              </a:spcAft>
              <a:buClrTx/>
              <a:buSzTx/>
              <a:buFont typeface="Arial" pitchFamily="34" charset="0"/>
              <a:buChar char="–"/>
              <a:tabLst/>
              <a:defRPr sz="2000" kern="1200">
                <a:solidFill>
                  <a:srgbClr val="389DAA"/>
                </a:solidFill>
                <a:effectLst/>
                <a:latin typeface="Avenir" panose="02000503020000020003" pitchFamily="2" charset="0"/>
                <a:ea typeface="+mn-ea"/>
                <a:cs typeface="+mn-cs"/>
              </a:defRPr>
            </a:lvl2pPr>
            <a:lvl3pPr marL="1142865" indent="-228573" algn="l" defTabSz="914292" rtl="0" eaLnBrk="1" latinLnBrk="0" hangingPunct="1">
              <a:spcBef>
                <a:spcPct val="20000"/>
              </a:spcBef>
              <a:buFont typeface="Arial" pitchFamily="34" charset="0"/>
              <a:buChar char="•"/>
              <a:defRPr sz="2000" kern="1200">
                <a:solidFill>
                  <a:srgbClr val="286FB7"/>
                </a:solidFill>
                <a:effectLst/>
                <a:latin typeface="+mn-lt"/>
                <a:ea typeface="+mn-ea"/>
                <a:cs typeface="+mn-cs"/>
              </a:defRPr>
            </a:lvl3pPr>
            <a:lvl4pPr marL="1600012" indent="-228573" algn="l" defTabSz="914292" rtl="0" eaLnBrk="1" latinLnBrk="0" hangingPunct="1">
              <a:spcBef>
                <a:spcPct val="20000"/>
              </a:spcBef>
              <a:buFont typeface="Arial" pitchFamily="34" charset="0"/>
              <a:buChar char="–"/>
              <a:defRPr sz="1800" kern="1200">
                <a:solidFill>
                  <a:srgbClr val="286FB7"/>
                </a:solidFill>
                <a:effectLst/>
                <a:latin typeface="+mn-lt"/>
                <a:ea typeface="+mn-ea"/>
                <a:cs typeface="+mn-cs"/>
              </a:defRPr>
            </a:lvl4pPr>
            <a:lvl5pPr marL="2057158" marR="0" indent="-228573" algn="l" defTabSz="914292" rtl="0" eaLnBrk="1" fontAlgn="auto" latinLnBrk="0" hangingPunct="1">
              <a:lnSpc>
                <a:spcPct val="100000"/>
              </a:lnSpc>
              <a:spcBef>
                <a:spcPct val="20000"/>
              </a:spcBef>
              <a:spcAft>
                <a:spcPts val="0"/>
              </a:spcAft>
              <a:buClrTx/>
              <a:buSzTx/>
              <a:buFont typeface="Arial" pitchFamily="34" charset="0"/>
              <a:buChar char="»"/>
              <a:tabLst/>
              <a:defRPr sz="2600" kern="1200">
                <a:solidFill>
                  <a:srgbClr val="286FB7"/>
                </a:solidFill>
                <a:effectLst/>
                <a:latin typeface="+mn-lt"/>
                <a:ea typeface="+mn-ea"/>
                <a:cs typeface="+mn-cs"/>
              </a:defRPr>
            </a:lvl5pPr>
            <a:lvl6pPr marL="2514304" indent="-228573" algn="l" defTabSz="91429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0" indent="-228573" algn="l" defTabSz="91429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7" indent="-228573" algn="l" defTabSz="91429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2" indent="-228573" algn="l" defTabSz="91429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200"/>
              </a:spcAft>
              <a:buNone/>
            </a:pPr>
            <a:r>
              <a:rPr lang="en-US" dirty="0">
                <a:solidFill>
                  <a:srgbClr val="374151"/>
                </a:solidFill>
                <a:latin typeface="Söhne"/>
              </a:rPr>
              <a:t>Example dataset: effects of dietary protein on free plasma leucine concentration in pigs (n=29) [from </a:t>
            </a:r>
            <a:r>
              <a:rPr lang="en-US" dirty="0" err="1">
                <a:solidFill>
                  <a:srgbClr val="374151"/>
                </a:solidFill>
                <a:latin typeface="Söhne"/>
              </a:rPr>
              <a:t>emmeans</a:t>
            </a:r>
            <a:r>
              <a:rPr lang="en-US" dirty="0">
                <a:solidFill>
                  <a:srgbClr val="374151"/>
                </a:solidFill>
                <a:latin typeface="Söhne"/>
              </a:rPr>
              <a:t> package]</a:t>
            </a:r>
          </a:p>
          <a:p>
            <a:pPr lvl="1">
              <a:spcAft>
                <a:spcPts val="1200"/>
              </a:spcAft>
              <a:buFont typeface="Arial" panose="020B0604020202020204" pitchFamily="34" charset="0"/>
              <a:buChar char="•"/>
            </a:pPr>
            <a:r>
              <a:rPr lang="en-US" b="1" dirty="0">
                <a:solidFill>
                  <a:srgbClr val="374151"/>
                </a:solidFill>
                <a:latin typeface="Söhne"/>
              </a:rPr>
              <a:t>Predictors</a:t>
            </a:r>
          </a:p>
          <a:p>
            <a:pPr marL="971470" lvl="4" indent="-285750">
              <a:spcBef>
                <a:spcPts val="0"/>
              </a:spcBef>
              <a:spcAft>
                <a:spcPts val="1200"/>
              </a:spcAft>
              <a:buFont typeface="Arial" panose="020B0604020202020204" pitchFamily="34" charset="0"/>
              <a:buChar char="•"/>
            </a:pPr>
            <a:r>
              <a:rPr lang="en-US" sz="2000" i="1" dirty="0">
                <a:solidFill>
                  <a:srgbClr val="374151"/>
                </a:solidFill>
                <a:latin typeface="Söhne"/>
              </a:rPr>
              <a:t>source</a:t>
            </a:r>
            <a:r>
              <a:rPr lang="en-US" sz="2000" dirty="0">
                <a:solidFill>
                  <a:srgbClr val="374151"/>
                </a:solidFill>
                <a:latin typeface="Söhne"/>
              </a:rPr>
              <a:t>: </a:t>
            </a:r>
            <a:r>
              <a:rPr lang="en-US" sz="2000" u="sng" dirty="0">
                <a:solidFill>
                  <a:srgbClr val="374151"/>
                </a:solidFill>
                <a:latin typeface="Söhne"/>
              </a:rPr>
              <a:t>primary predictor of interest</a:t>
            </a:r>
            <a:r>
              <a:rPr lang="en-US" sz="2000" dirty="0">
                <a:solidFill>
                  <a:srgbClr val="374151"/>
                </a:solidFill>
                <a:latin typeface="Söhne"/>
              </a:rPr>
              <a:t>. Protein</a:t>
            </a:r>
            <a:r>
              <a:rPr lang="zh-CN" altLang="en-US" sz="2000" dirty="0">
                <a:solidFill>
                  <a:srgbClr val="374151"/>
                </a:solidFill>
                <a:latin typeface="Söhne"/>
              </a:rPr>
              <a:t> </a:t>
            </a:r>
            <a:r>
              <a:rPr lang="en-US" altLang="zh-CN" sz="2000" dirty="0">
                <a:solidFill>
                  <a:srgbClr val="374151"/>
                </a:solidFill>
                <a:latin typeface="Söhne"/>
              </a:rPr>
              <a:t>source</a:t>
            </a:r>
            <a:r>
              <a:rPr lang="en-US" sz="2000" dirty="0">
                <a:solidFill>
                  <a:srgbClr val="374151"/>
                </a:solidFill>
                <a:latin typeface="Söhne"/>
              </a:rPr>
              <a:t> in the diet (binary: skim (dried skim milk) and non-skim)</a:t>
            </a:r>
          </a:p>
          <a:p>
            <a:pPr marL="971470" lvl="4" indent="-285750">
              <a:spcBef>
                <a:spcPts val="0"/>
              </a:spcBef>
              <a:spcAft>
                <a:spcPts val="1200"/>
              </a:spcAft>
              <a:buFont typeface="Arial" panose="020B0604020202020204" pitchFamily="34" charset="0"/>
              <a:buChar char="•"/>
            </a:pPr>
            <a:r>
              <a:rPr lang="en-US" sz="2000" i="1" dirty="0">
                <a:solidFill>
                  <a:srgbClr val="374151"/>
                </a:solidFill>
                <a:latin typeface="Söhne"/>
              </a:rPr>
              <a:t>percent</a:t>
            </a:r>
            <a:r>
              <a:rPr lang="en-US" sz="2000" dirty="0">
                <a:solidFill>
                  <a:srgbClr val="374151"/>
                </a:solidFill>
                <a:latin typeface="Söhne"/>
              </a:rPr>
              <a:t>: protein percentage in the diet (4 categorical values: 9, 12, 15, 18)</a:t>
            </a:r>
          </a:p>
          <a:p>
            <a:pPr marL="971470" lvl="4" indent="-285750">
              <a:spcBef>
                <a:spcPts val="0"/>
              </a:spcBef>
              <a:spcAft>
                <a:spcPts val="1200"/>
              </a:spcAft>
              <a:buFont typeface="Arial" panose="020B0604020202020204" pitchFamily="34" charset="0"/>
              <a:buChar char="•"/>
            </a:pPr>
            <a:r>
              <a:rPr lang="en-US" sz="2000" i="1" dirty="0">
                <a:solidFill>
                  <a:srgbClr val="374151"/>
                </a:solidFill>
                <a:latin typeface="Söhne"/>
              </a:rPr>
              <a:t>x</a:t>
            </a:r>
            <a:r>
              <a:rPr lang="en-US" sz="2000" dirty="0">
                <a:solidFill>
                  <a:srgbClr val="374151"/>
                </a:solidFill>
                <a:latin typeface="Söhne"/>
              </a:rPr>
              <a:t>: randomly generated continuous predictor variable</a:t>
            </a:r>
          </a:p>
          <a:p>
            <a:pPr marL="971470" lvl="4" indent="-285750">
              <a:spcBef>
                <a:spcPts val="0"/>
              </a:spcBef>
              <a:spcAft>
                <a:spcPts val="1200"/>
              </a:spcAft>
              <a:buFont typeface="Arial" panose="020B0604020202020204" pitchFamily="34" charset="0"/>
              <a:buChar char="•"/>
            </a:pPr>
            <a:r>
              <a:rPr lang="en-US" sz="2000" i="1" dirty="0">
                <a:solidFill>
                  <a:srgbClr val="374151"/>
                </a:solidFill>
                <a:latin typeface="Söhne"/>
              </a:rPr>
              <a:t>dich</a:t>
            </a:r>
            <a:r>
              <a:rPr lang="en-US" sz="2000" dirty="0">
                <a:solidFill>
                  <a:srgbClr val="374151"/>
                </a:solidFill>
                <a:latin typeface="Söhne"/>
              </a:rPr>
              <a:t>: randomly chosen dichotomous predictor variable</a:t>
            </a:r>
          </a:p>
          <a:p>
            <a:pPr marL="800006" lvl="4" indent="-342860">
              <a:lnSpc>
                <a:spcPct val="120000"/>
              </a:lnSpc>
              <a:spcBef>
                <a:spcPts val="0"/>
              </a:spcBef>
              <a:spcAft>
                <a:spcPts val="1200"/>
              </a:spcAft>
              <a:buFont typeface="Arial" pitchFamily="34" charset="0"/>
              <a:buChar char="•"/>
            </a:pPr>
            <a:r>
              <a:rPr lang="en-US" sz="2100" b="1" dirty="0">
                <a:solidFill>
                  <a:srgbClr val="374151"/>
                </a:solidFill>
                <a:latin typeface="Söhne"/>
              </a:rPr>
              <a:t>Outcome</a:t>
            </a:r>
          </a:p>
          <a:p>
            <a:pPr marL="971470" lvl="4" indent="-285750">
              <a:spcBef>
                <a:spcPts val="0"/>
              </a:spcBef>
              <a:spcAft>
                <a:spcPts val="1200"/>
              </a:spcAft>
              <a:buFont typeface="Arial" panose="020B0604020202020204" pitchFamily="34" charset="0"/>
              <a:buChar char="•"/>
            </a:pPr>
            <a:r>
              <a:rPr lang="en-US" sz="2100" i="1" dirty="0">
                <a:solidFill>
                  <a:srgbClr val="374151"/>
                </a:solidFill>
                <a:latin typeface="Söhne"/>
              </a:rPr>
              <a:t>conc</a:t>
            </a:r>
            <a:r>
              <a:rPr lang="en-US" sz="2100" dirty="0">
                <a:solidFill>
                  <a:srgbClr val="374151"/>
                </a:solidFill>
                <a:latin typeface="Söhne"/>
              </a:rPr>
              <a:t>: the continuous outcome: concentration of free plasma leucine, in mcg/ml</a:t>
            </a:r>
          </a:p>
          <a:p>
            <a:pPr marL="514324" lvl="3" indent="-285750">
              <a:spcBef>
                <a:spcPts val="0"/>
              </a:spcBef>
              <a:spcAft>
                <a:spcPts val="1200"/>
              </a:spcAft>
              <a:buFont typeface="Arial" panose="020B0604020202020204" pitchFamily="34" charset="0"/>
              <a:buChar char="•"/>
            </a:pPr>
            <a:r>
              <a:rPr lang="en-US" sz="2000" i="1" dirty="0">
                <a:solidFill>
                  <a:srgbClr val="374151"/>
                </a:solidFill>
                <a:latin typeface="Söhne"/>
              </a:rPr>
              <a:t>CONC = b0 + b1 * source + b2 * factor(percent) + b3 * x + b4 * factor(dich) + e</a:t>
            </a:r>
          </a:p>
          <a:p>
            <a:pPr>
              <a:spcAft>
                <a:spcPts val="1200"/>
              </a:spcAft>
            </a:pPr>
            <a:endParaRPr lang="en-US" dirty="0">
              <a:solidFill>
                <a:srgbClr val="374151"/>
              </a:solidFill>
              <a:latin typeface="Söhne"/>
            </a:endParaRPr>
          </a:p>
        </p:txBody>
      </p:sp>
      <p:sp>
        <p:nvSpPr>
          <p:cNvPr id="6" name="Title 1">
            <a:extLst>
              <a:ext uri="{FF2B5EF4-FFF2-40B4-BE49-F238E27FC236}">
                <a16:creationId xmlns:a16="http://schemas.microsoft.com/office/drawing/2014/main" id="{5752013B-4E44-0394-A0B0-DFF570B3E4A5}"/>
              </a:ext>
            </a:extLst>
          </p:cNvPr>
          <p:cNvSpPr>
            <a:spLocks noGrp="1"/>
          </p:cNvSpPr>
          <p:nvPr>
            <p:ph type="title"/>
          </p:nvPr>
        </p:nvSpPr>
        <p:spPr/>
        <p:txBody>
          <a:bodyPr/>
          <a:lstStyle/>
          <a:p>
            <a:r>
              <a:rPr lang="en-US" sz="4000" dirty="0"/>
              <a:t>Example dataset</a:t>
            </a:r>
          </a:p>
        </p:txBody>
      </p:sp>
      <p:sp>
        <p:nvSpPr>
          <p:cNvPr id="2" name="Slide Number Placeholder 1">
            <a:extLst>
              <a:ext uri="{FF2B5EF4-FFF2-40B4-BE49-F238E27FC236}">
                <a16:creationId xmlns:a16="http://schemas.microsoft.com/office/drawing/2014/main" id="{2A01E6D3-B0A5-142D-FA1D-5043CECCAF15}"/>
              </a:ext>
            </a:extLst>
          </p:cNvPr>
          <p:cNvSpPr>
            <a:spLocks noGrp="1"/>
          </p:cNvSpPr>
          <p:nvPr>
            <p:ph type="sldNum" sz="quarter" idx="12"/>
          </p:nvPr>
        </p:nvSpPr>
        <p:spPr/>
        <p:txBody>
          <a:bodyPr/>
          <a:lstStyle/>
          <a:p>
            <a:fld id="{982E0F57-8EAB-E74E-A64D-79FA073796CA}" type="slidenum">
              <a:rPr lang="en-US" smtClean="0"/>
              <a:t>7</a:t>
            </a:fld>
            <a:endParaRPr lang="en-US"/>
          </a:p>
        </p:txBody>
      </p:sp>
    </p:spTree>
    <p:extLst>
      <p:ext uri="{BB962C8B-B14F-4D97-AF65-F5344CB8AC3E}">
        <p14:creationId xmlns:p14="http://schemas.microsoft.com/office/powerpoint/2010/main" val="228112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24293E-7C15-3D50-5485-AC1C26BFB601}"/>
              </a:ext>
            </a:extLst>
          </p:cNvPr>
          <p:cNvSpPr>
            <a:spLocks noGrp="1"/>
          </p:cNvSpPr>
          <p:nvPr>
            <p:ph idx="1"/>
          </p:nvPr>
        </p:nvSpPr>
        <p:spPr>
          <a:xfrm>
            <a:off x="609600" y="1502797"/>
            <a:ext cx="10744200" cy="4674166"/>
          </a:xfrm>
        </p:spPr>
        <p:txBody>
          <a:bodyPr>
            <a:normAutofit/>
          </a:bodyPr>
          <a:lstStyle/>
          <a:p>
            <a:r>
              <a:rPr lang="en-US" sz="2000" dirty="0">
                <a:solidFill>
                  <a:srgbClr val="374151"/>
                </a:solidFill>
                <a:latin typeface="Söhne"/>
              </a:rPr>
              <a:t>Weights = …… are for categorical covariates.</a:t>
            </a:r>
          </a:p>
        </p:txBody>
      </p:sp>
      <p:sp>
        <p:nvSpPr>
          <p:cNvPr id="9" name="Slide Number Placeholder 8">
            <a:extLst>
              <a:ext uri="{FF2B5EF4-FFF2-40B4-BE49-F238E27FC236}">
                <a16:creationId xmlns:a16="http://schemas.microsoft.com/office/drawing/2014/main" id="{3AB5AE53-CFDA-5D41-4D58-EDDA1F3A14C2}"/>
              </a:ext>
            </a:extLst>
          </p:cNvPr>
          <p:cNvSpPr>
            <a:spLocks noGrp="1"/>
          </p:cNvSpPr>
          <p:nvPr>
            <p:ph type="sldNum" sz="quarter" idx="12"/>
          </p:nvPr>
        </p:nvSpPr>
        <p:spPr/>
        <p:txBody>
          <a:bodyPr/>
          <a:lstStyle/>
          <a:p>
            <a:fld id="{982E0F57-8EAB-E74E-A64D-79FA073796CA}" type="slidenum">
              <a:rPr lang="en-US" smtClean="0"/>
              <a:t>8</a:t>
            </a:fld>
            <a:endParaRPr lang="en-US"/>
          </a:p>
        </p:txBody>
      </p:sp>
      <p:sp>
        <p:nvSpPr>
          <p:cNvPr id="5" name="Title 1">
            <a:extLst>
              <a:ext uri="{FF2B5EF4-FFF2-40B4-BE49-F238E27FC236}">
                <a16:creationId xmlns:a16="http://schemas.microsoft.com/office/drawing/2014/main" id="{9E8D3C30-6FF9-90CD-2FFC-C6AEDC1FF1AC}"/>
              </a:ext>
            </a:extLst>
          </p:cNvPr>
          <p:cNvSpPr>
            <a:spLocks noGrp="1"/>
          </p:cNvSpPr>
          <p:nvPr>
            <p:ph type="title"/>
          </p:nvPr>
        </p:nvSpPr>
        <p:spPr>
          <a:xfrm>
            <a:off x="757177" y="295154"/>
            <a:ext cx="10515600" cy="1325563"/>
          </a:xfrm>
        </p:spPr>
        <p:txBody>
          <a:bodyPr/>
          <a:lstStyle/>
          <a:p>
            <a:r>
              <a:rPr lang="en-US" sz="4000" dirty="0"/>
              <a:t>Weights options in emmeans</a:t>
            </a:r>
            <a:endParaRPr lang="en-US" sz="1100" dirty="0"/>
          </a:p>
        </p:txBody>
      </p:sp>
      <p:grpSp>
        <p:nvGrpSpPr>
          <p:cNvPr id="16" name="Group 15">
            <a:extLst>
              <a:ext uri="{FF2B5EF4-FFF2-40B4-BE49-F238E27FC236}">
                <a16:creationId xmlns:a16="http://schemas.microsoft.com/office/drawing/2014/main" id="{D870B256-9AF7-7B3C-1BD0-7961F814C24C}"/>
              </a:ext>
            </a:extLst>
          </p:cNvPr>
          <p:cNvGrpSpPr/>
          <p:nvPr/>
        </p:nvGrpSpPr>
        <p:grpSpPr>
          <a:xfrm>
            <a:off x="1090983" y="2026693"/>
            <a:ext cx="8355901" cy="4536153"/>
            <a:chOff x="750325" y="2097195"/>
            <a:chExt cx="8355901" cy="4536153"/>
          </a:xfrm>
        </p:grpSpPr>
        <p:pic>
          <p:nvPicPr>
            <p:cNvPr id="4" name="Picture 3" descr="A screenshot of a computer code&#10;&#10;Description automatically generated">
              <a:extLst>
                <a:ext uri="{FF2B5EF4-FFF2-40B4-BE49-F238E27FC236}">
                  <a16:creationId xmlns:a16="http://schemas.microsoft.com/office/drawing/2014/main" id="{0250016D-C63E-3C90-CB0D-C0AA7E4D91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325" y="2097195"/>
              <a:ext cx="4081652" cy="1823496"/>
            </a:xfrm>
            <a:prstGeom prst="rect">
              <a:avLst/>
            </a:prstGeom>
          </p:spPr>
        </p:pic>
        <p:pic>
          <p:nvPicPr>
            <p:cNvPr id="6" name="Picture 5" descr="A screenshot of a computer code&#10;&#10;Description automatically generated">
              <a:extLst>
                <a:ext uri="{FF2B5EF4-FFF2-40B4-BE49-F238E27FC236}">
                  <a16:creationId xmlns:a16="http://schemas.microsoft.com/office/drawing/2014/main" id="{449B71D2-F505-EFBA-ED78-9CE7E38108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7138" y="3668846"/>
              <a:ext cx="3419088" cy="2630577"/>
            </a:xfrm>
            <a:prstGeom prst="rect">
              <a:avLst/>
            </a:prstGeom>
          </p:spPr>
        </p:pic>
        <p:sp>
          <p:nvSpPr>
            <p:cNvPr id="7" name="TextBox 6">
              <a:extLst>
                <a:ext uri="{FF2B5EF4-FFF2-40B4-BE49-F238E27FC236}">
                  <a16:creationId xmlns:a16="http://schemas.microsoft.com/office/drawing/2014/main" id="{4C187527-06FF-E939-AF13-42EEFBEF1D66}"/>
                </a:ext>
              </a:extLst>
            </p:cNvPr>
            <p:cNvSpPr txBox="1"/>
            <p:nvPr/>
          </p:nvSpPr>
          <p:spPr>
            <a:xfrm>
              <a:off x="6636998" y="6356349"/>
              <a:ext cx="1318694" cy="276999"/>
            </a:xfrm>
            <a:prstGeom prst="rect">
              <a:avLst/>
            </a:prstGeom>
            <a:noFill/>
          </p:spPr>
          <p:txBody>
            <a:bodyPr wrap="square" rtlCol="0">
              <a:spAutoFit/>
            </a:bodyPr>
            <a:lstStyle/>
            <a:p>
              <a:r>
                <a:rPr lang="en-US" sz="1200" dirty="0">
                  <a:solidFill>
                    <a:srgbClr val="374151"/>
                  </a:solidFill>
                  <a:latin typeface="Söhne"/>
                </a:rPr>
                <a:t>weights = “outer”</a:t>
              </a:r>
            </a:p>
          </p:txBody>
        </p:sp>
        <p:sp>
          <p:nvSpPr>
            <p:cNvPr id="8" name="TextBox 7">
              <a:extLst>
                <a:ext uri="{FF2B5EF4-FFF2-40B4-BE49-F238E27FC236}">
                  <a16:creationId xmlns:a16="http://schemas.microsoft.com/office/drawing/2014/main" id="{7610F797-6DE2-CA5D-A6C2-724B9DAD126C}"/>
                </a:ext>
              </a:extLst>
            </p:cNvPr>
            <p:cNvSpPr txBox="1"/>
            <p:nvPr/>
          </p:nvSpPr>
          <p:spPr>
            <a:xfrm>
              <a:off x="1877926" y="6319751"/>
              <a:ext cx="1826449" cy="276999"/>
            </a:xfrm>
            <a:prstGeom prst="rect">
              <a:avLst/>
            </a:prstGeom>
            <a:noFill/>
          </p:spPr>
          <p:txBody>
            <a:bodyPr wrap="square" rtlCol="0">
              <a:spAutoFit/>
            </a:bodyPr>
            <a:lstStyle/>
            <a:p>
              <a:r>
                <a:rPr lang="en-US" sz="1200" dirty="0">
                  <a:solidFill>
                    <a:srgbClr val="374151"/>
                  </a:solidFill>
                  <a:latin typeface="Söhne"/>
                </a:rPr>
                <a:t>weights = “proportional”</a:t>
              </a:r>
            </a:p>
          </p:txBody>
        </p:sp>
        <p:pic>
          <p:nvPicPr>
            <p:cNvPr id="13" name="Picture 12" descr="A screenshot of a computer code&#10;&#10;Description automatically generated">
              <a:extLst>
                <a:ext uri="{FF2B5EF4-FFF2-40B4-BE49-F238E27FC236}">
                  <a16:creationId xmlns:a16="http://schemas.microsoft.com/office/drawing/2014/main" id="{43E04B1D-7134-3E9B-5741-EAF71486B5F9}"/>
                </a:ext>
              </a:extLst>
            </p:cNvPr>
            <p:cNvPicPr>
              <a:picLocks noChangeAspect="1"/>
            </p:cNvPicPr>
            <p:nvPr/>
          </p:nvPicPr>
          <p:blipFill rotWithShape="1">
            <a:blip r:embed="rId5"/>
            <a:srcRect t="49983"/>
            <a:stretch/>
          </p:blipFill>
          <p:spPr>
            <a:xfrm>
              <a:off x="5687138" y="2135247"/>
              <a:ext cx="3218414" cy="1106928"/>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A5AE6409-FA30-451D-D383-CA2B039D3672}"/>
                </a:ext>
              </a:extLst>
            </p:cNvPr>
            <p:cNvPicPr>
              <a:picLocks noChangeAspect="1"/>
            </p:cNvPicPr>
            <p:nvPr/>
          </p:nvPicPr>
          <p:blipFill>
            <a:blip r:embed="rId6"/>
            <a:stretch>
              <a:fillRect/>
            </a:stretch>
          </p:blipFill>
          <p:spPr>
            <a:xfrm>
              <a:off x="750325" y="4482520"/>
              <a:ext cx="4081652" cy="1787888"/>
            </a:xfrm>
            <a:prstGeom prst="rect">
              <a:avLst/>
            </a:prstGeom>
          </p:spPr>
        </p:pic>
        <p:sp>
          <p:nvSpPr>
            <p:cNvPr id="14" name="TextBox 13">
              <a:extLst>
                <a:ext uri="{FF2B5EF4-FFF2-40B4-BE49-F238E27FC236}">
                  <a16:creationId xmlns:a16="http://schemas.microsoft.com/office/drawing/2014/main" id="{5E504CD4-B37E-FBAD-494C-11A4B584DEAB}"/>
                </a:ext>
              </a:extLst>
            </p:cNvPr>
            <p:cNvSpPr txBox="1"/>
            <p:nvPr/>
          </p:nvSpPr>
          <p:spPr>
            <a:xfrm>
              <a:off x="1323242" y="3957723"/>
              <a:ext cx="3199526" cy="276999"/>
            </a:xfrm>
            <a:prstGeom prst="rect">
              <a:avLst/>
            </a:prstGeom>
            <a:noFill/>
          </p:spPr>
          <p:txBody>
            <a:bodyPr wrap="square" rtlCol="0">
              <a:spAutoFit/>
            </a:bodyPr>
            <a:lstStyle/>
            <a:p>
              <a:r>
                <a:rPr lang="en-US" sz="1200" dirty="0">
                  <a:solidFill>
                    <a:srgbClr val="374151"/>
                  </a:solidFill>
                  <a:latin typeface="Söhne"/>
                </a:rPr>
                <a:t>observed joint distribution of covariates</a:t>
              </a:r>
            </a:p>
          </p:txBody>
        </p:sp>
        <p:sp>
          <p:nvSpPr>
            <p:cNvPr id="15" name="TextBox 14">
              <a:extLst>
                <a:ext uri="{FF2B5EF4-FFF2-40B4-BE49-F238E27FC236}">
                  <a16:creationId xmlns:a16="http://schemas.microsoft.com/office/drawing/2014/main" id="{1877747F-B893-5D47-AE97-97B635457185}"/>
                </a:ext>
              </a:extLst>
            </p:cNvPr>
            <p:cNvSpPr txBox="1"/>
            <p:nvPr/>
          </p:nvSpPr>
          <p:spPr>
            <a:xfrm>
              <a:off x="6636998" y="3237528"/>
              <a:ext cx="1318694" cy="276999"/>
            </a:xfrm>
            <a:prstGeom prst="rect">
              <a:avLst/>
            </a:prstGeom>
            <a:noFill/>
          </p:spPr>
          <p:txBody>
            <a:bodyPr wrap="square" rtlCol="0">
              <a:spAutoFit/>
            </a:bodyPr>
            <a:lstStyle/>
            <a:p>
              <a:r>
                <a:rPr lang="en-US" sz="1200" dirty="0">
                  <a:solidFill>
                    <a:srgbClr val="374151"/>
                  </a:solidFill>
                  <a:latin typeface="Söhne"/>
                </a:rPr>
                <a:t>weights = “equal”</a:t>
              </a:r>
            </a:p>
          </p:txBody>
        </p:sp>
      </p:grpSp>
    </p:spTree>
    <p:extLst>
      <p:ext uri="{BB962C8B-B14F-4D97-AF65-F5344CB8AC3E}">
        <p14:creationId xmlns:p14="http://schemas.microsoft.com/office/powerpoint/2010/main" val="398915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E68DB309-F564-AA69-559E-4628B6EA8820}"/>
              </a:ext>
            </a:extLst>
          </p:cNvPr>
          <p:cNvGraphicFramePr>
            <a:graphicFrameLocks noGrp="1"/>
          </p:cNvGraphicFramePr>
          <p:nvPr>
            <p:extLst>
              <p:ext uri="{D42A27DB-BD31-4B8C-83A1-F6EECF244321}">
                <p14:modId xmlns:p14="http://schemas.microsoft.com/office/powerpoint/2010/main" val="2164390913"/>
              </p:ext>
            </p:extLst>
          </p:nvPr>
        </p:nvGraphicFramePr>
        <p:xfrm>
          <a:off x="338203" y="1465545"/>
          <a:ext cx="11423737" cy="3656572"/>
        </p:xfrm>
        <a:graphic>
          <a:graphicData uri="http://schemas.openxmlformats.org/drawingml/2006/table">
            <a:tbl>
              <a:tblPr/>
              <a:tblGrid>
                <a:gridCol w="3344449">
                  <a:extLst>
                    <a:ext uri="{9D8B030D-6E8A-4147-A177-3AD203B41FA5}">
                      <a16:colId xmlns:a16="http://schemas.microsoft.com/office/drawing/2014/main" val="4161420501"/>
                    </a:ext>
                  </a:extLst>
                </a:gridCol>
                <a:gridCol w="1039660">
                  <a:extLst>
                    <a:ext uri="{9D8B030D-6E8A-4147-A177-3AD203B41FA5}">
                      <a16:colId xmlns:a16="http://schemas.microsoft.com/office/drawing/2014/main" val="3850125965"/>
                    </a:ext>
                  </a:extLst>
                </a:gridCol>
                <a:gridCol w="631356">
                  <a:extLst>
                    <a:ext uri="{9D8B030D-6E8A-4147-A177-3AD203B41FA5}">
                      <a16:colId xmlns:a16="http://schemas.microsoft.com/office/drawing/2014/main" val="3844963791"/>
                    </a:ext>
                  </a:extLst>
                </a:gridCol>
                <a:gridCol w="694748">
                  <a:extLst>
                    <a:ext uri="{9D8B030D-6E8A-4147-A177-3AD203B41FA5}">
                      <a16:colId xmlns:a16="http://schemas.microsoft.com/office/drawing/2014/main" val="4174814180"/>
                    </a:ext>
                  </a:extLst>
                </a:gridCol>
                <a:gridCol w="694748">
                  <a:extLst>
                    <a:ext uri="{9D8B030D-6E8A-4147-A177-3AD203B41FA5}">
                      <a16:colId xmlns:a16="http://schemas.microsoft.com/office/drawing/2014/main" val="3597828768"/>
                    </a:ext>
                  </a:extLst>
                </a:gridCol>
                <a:gridCol w="694748">
                  <a:extLst>
                    <a:ext uri="{9D8B030D-6E8A-4147-A177-3AD203B41FA5}">
                      <a16:colId xmlns:a16="http://schemas.microsoft.com/office/drawing/2014/main" val="3265128266"/>
                    </a:ext>
                  </a:extLst>
                </a:gridCol>
                <a:gridCol w="694748">
                  <a:extLst>
                    <a:ext uri="{9D8B030D-6E8A-4147-A177-3AD203B41FA5}">
                      <a16:colId xmlns:a16="http://schemas.microsoft.com/office/drawing/2014/main" val="166007662"/>
                    </a:ext>
                  </a:extLst>
                </a:gridCol>
                <a:gridCol w="725856">
                  <a:extLst>
                    <a:ext uri="{9D8B030D-6E8A-4147-A177-3AD203B41FA5}">
                      <a16:colId xmlns:a16="http://schemas.microsoft.com/office/drawing/2014/main" val="867023147"/>
                    </a:ext>
                  </a:extLst>
                </a:gridCol>
                <a:gridCol w="725856">
                  <a:extLst>
                    <a:ext uri="{9D8B030D-6E8A-4147-A177-3AD203B41FA5}">
                      <a16:colId xmlns:a16="http://schemas.microsoft.com/office/drawing/2014/main" val="2432397958"/>
                    </a:ext>
                  </a:extLst>
                </a:gridCol>
                <a:gridCol w="725856">
                  <a:extLst>
                    <a:ext uri="{9D8B030D-6E8A-4147-A177-3AD203B41FA5}">
                      <a16:colId xmlns:a16="http://schemas.microsoft.com/office/drawing/2014/main" val="1889812269"/>
                    </a:ext>
                  </a:extLst>
                </a:gridCol>
                <a:gridCol w="725856">
                  <a:extLst>
                    <a:ext uri="{9D8B030D-6E8A-4147-A177-3AD203B41FA5}">
                      <a16:colId xmlns:a16="http://schemas.microsoft.com/office/drawing/2014/main" val="3532718916"/>
                    </a:ext>
                  </a:extLst>
                </a:gridCol>
                <a:gridCol w="725856">
                  <a:extLst>
                    <a:ext uri="{9D8B030D-6E8A-4147-A177-3AD203B41FA5}">
                      <a16:colId xmlns:a16="http://schemas.microsoft.com/office/drawing/2014/main" val="539244922"/>
                    </a:ext>
                  </a:extLst>
                </a:gridCol>
              </a:tblGrid>
              <a:tr h="511634">
                <a:tc gridSpan="3">
                  <a:txBody>
                    <a:bodyPr/>
                    <a:lstStyle/>
                    <a:p>
                      <a:pPr marL="0" marR="0" algn="ctr" fontAlgn="b">
                        <a:spcBef>
                          <a:spcPts val="0"/>
                        </a:spcBef>
                        <a:spcAft>
                          <a:spcPts val="0"/>
                        </a:spcAft>
                      </a:pPr>
                      <a:r>
                        <a:rPr lang="en-US" sz="1400" b="1" i="0" u="none" strike="noStrike" kern="100" dirty="0">
                          <a:effectLst/>
                          <a:latin typeface="Calibri" panose="020F0502020204030204" pitchFamily="34" charset="0"/>
                          <a:ea typeface="DengXian" panose="02010600030101010101" pitchFamily="2" charset="-122"/>
                          <a:cs typeface="Times New Roman" panose="02020603050405020304" pitchFamily="18" charset="0"/>
                        </a:rPr>
                        <a:t> </a:t>
                      </a:r>
                      <a:endParaRPr lang="en-US" sz="1400" b="0" i="0" u="none" strike="noStrike" dirty="0">
                        <a:effectLst/>
                        <a:latin typeface="Arial" panose="020B0604020202020204" pitchFamily="34" charset="0"/>
                      </a:endParaRPr>
                    </a:p>
                  </a:txBody>
                  <a:tcPr marL="124680" marR="124680" marT="62340" marB="6234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hMerge="1">
                  <a:txBody>
                    <a:bodyPr/>
                    <a:lstStyle/>
                    <a:p>
                      <a:endParaRPr lang="en-US"/>
                    </a:p>
                  </a:txBody>
                  <a:tcPr/>
                </a:tc>
                <a:tc hMerge="1">
                  <a:txBody>
                    <a:bodyPr/>
                    <a:lstStyle/>
                    <a:p>
                      <a:endParaRPr lang="en-US"/>
                    </a:p>
                  </a:txBody>
                  <a:tcPr/>
                </a:tc>
                <a:tc gridSpan="4">
                  <a:txBody>
                    <a:bodyPr/>
                    <a:lstStyle/>
                    <a:p>
                      <a:pPr marL="0" marR="0" algn="ctr" fontAlgn="b">
                        <a:spcBef>
                          <a:spcPts val="0"/>
                        </a:spcBef>
                        <a:spcAft>
                          <a:spcPts val="0"/>
                        </a:spcAft>
                      </a:pPr>
                      <a:r>
                        <a:rPr lang="en-US" sz="1400" b="1"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Estimates</a:t>
                      </a:r>
                      <a:endParaRPr lang="en-US" sz="1400" b="0" i="0" u="none" strike="noStrike" dirty="0">
                        <a:effectLst/>
                        <a:latin typeface="Arial" panose="020B0604020202020204" pitchFamily="34" charset="0"/>
                      </a:endParaRPr>
                    </a:p>
                  </a:txBody>
                  <a:tcPr marL="124680" marR="124680" marT="62340" marB="6234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fontAlgn="b">
                        <a:spcBef>
                          <a:spcPts val="0"/>
                        </a:spcBef>
                        <a:spcAft>
                          <a:spcPts val="0"/>
                        </a:spcAft>
                      </a:pPr>
                      <a:r>
                        <a:rPr lang="en-US" sz="1400" b="1"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Contrasts</a:t>
                      </a:r>
                      <a:endParaRPr lang="en-US" sz="1400" b="0" i="0" u="none" strike="noStrike" dirty="0">
                        <a:effectLst/>
                        <a:latin typeface="Arial" panose="020B0604020202020204" pitchFamily="34" charset="0"/>
                      </a:endParaRPr>
                    </a:p>
                  </a:txBody>
                  <a:tcPr marL="124680" marR="124680" marT="62340" marB="6234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9793342"/>
                  </a:ext>
                </a:extLst>
              </a:tr>
              <a:tr h="590300">
                <a:tc>
                  <a:txBody>
                    <a:bodyPr/>
                    <a:lstStyle/>
                    <a:p>
                      <a:pPr marL="0" marR="0" algn="ctr" fontAlgn="b">
                        <a:spcBef>
                          <a:spcPts val="0"/>
                        </a:spcBef>
                        <a:spcAft>
                          <a:spcPts val="0"/>
                        </a:spcAft>
                      </a:pPr>
                      <a:r>
                        <a:rPr lang="en-US" sz="1400" b="1"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Model</a:t>
                      </a:r>
                      <a:endParaRPr lang="en-US" sz="1400" b="0" i="0" u="none" strike="noStrike" dirty="0">
                        <a:effectLst/>
                        <a:latin typeface="Arial" panose="020B0604020202020204" pitchFamily="34" charset="0"/>
                      </a:endParaRPr>
                    </a:p>
                  </a:txBody>
                  <a:tcPr marL="25109" marR="25109" marT="12988"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marR="0" algn="ctr" fontAlgn="b">
                        <a:spcBef>
                          <a:spcPts val="0"/>
                        </a:spcBef>
                        <a:spcAft>
                          <a:spcPts val="0"/>
                        </a:spcAft>
                      </a:pPr>
                      <a:r>
                        <a:rPr lang="en-US" sz="1400" b="1"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Weights</a:t>
                      </a:r>
                      <a:endParaRPr lang="en-US" sz="1400" b="0" i="0" u="none" strike="noStrike" dirty="0">
                        <a:effectLst/>
                        <a:latin typeface="Arial" panose="020B0604020202020204" pitchFamily="34" charset="0"/>
                      </a:endParaRPr>
                    </a:p>
                  </a:txBody>
                  <a:tcPr marL="25109" marR="25109" marT="12988"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marR="0" algn="ctr" fontAlgn="b">
                        <a:spcBef>
                          <a:spcPts val="0"/>
                        </a:spcBef>
                        <a:spcAft>
                          <a:spcPts val="0"/>
                        </a:spcAft>
                      </a:pPr>
                      <a:r>
                        <a:rPr lang="en-US" sz="1400" b="1"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source</a:t>
                      </a:r>
                      <a:endParaRPr lang="en-US" sz="1400" b="0" i="0" u="none" strike="noStrike" dirty="0">
                        <a:effectLst/>
                        <a:latin typeface="Arial" panose="020B0604020202020204" pitchFamily="34" charset="0"/>
                      </a:endParaRPr>
                    </a:p>
                  </a:txBody>
                  <a:tcPr marL="25109" marR="25109" marT="12988"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marR="0" algn="ctr" fontAlgn="b">
                        <a:spcBef>
                          <a:spcPts val="0"/>
                        </a:spcBef>
                        <a:spcAft>
                          <a:spcPts val="0"/>
                        </a:spcAft>
                      </a:pPr>
                      <a:r>
                        <a:rPr lang="en-US" sz="1400" b="1"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Estimate</a:t>
                      </a:r>
                      <a:endParaRPr lang="en-US" sz="1400" b="0" i="0" u="none" strike="noStrike" dirty="0">
                        <a:effectLst/>
                        <a:latin typeface="Arial" panose="020B0604020202020204" pitchFamily="34" charset="0"/>
                      </a:endParaRPr>
                    </a:p>
                  </a:txBody>
                  <a:tcPr marL="25109" marR="25109" marT="12988"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marR="0" algn="ctr" fontAlgn="b">
                        <a:spcBef>
                          <a:spcPts val="0"/>
                        </a:spcBef>
                        <a:spcAft>
                          <a:spcPts val="0"/>
                        </a:spcAft>
                      </a:pPr>
                      <a:r>
                        <a:rPr lang="en-US" sz="1400" b="1"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SE</a:t>
                      </a:r>
                      <a:endParaRPr lang="en-US" sz="1400" b="0" i="0" u="none" strike="noStrike" dirty="0">
                        <a:effectLst/>
                        <a:latin typeface="Arial" panose="020B0604020202020204" pitchFamily="34" charset="0"/>
                      </a:endParaRPr>
                    </a:p>
                  </a:txBody>
                  <a:tcPr marL="25109" marR="25109" marT="12988"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marR="0" algn="ctr" fontAlgn="b">
                        <a:spcBef>
                          <a:spcPts val="0"/>
                        </a:spcBef>
                        <a:spcAft>
                          <a:spcPts val="0"/>
                        </a:spcAft>
                      </a:pPr>
                      <a:r>
                        <a:rPr lang="en-US" sz="1400" b="1"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CI </a:t>
                      </a:r>
                      <a:endParaRPr lang="en-US" sz="1400" b="0" i="0" u="none" strike="noStrike" dirty="0">
                        <a:effectLst/>
                        <a:latin typeface="Arial" panose="020B0604020202020204" pitchFamily="34" charset="0"/>
                      </a:endParaRPr>
                    </a:p>
                    <a:p>
                      <a:pPr marL="0" marR="0" algn="ctr" fontAlgn="b">
                        <a:spcBef>
                          <a:spcPts val="0"/>
                        </a:spcBef>
                        <a:spcAft>
                          <a:spcPts val="0"/>
                        </a:spcAft>
                      </a:pPr>
                      <a:r>
                        <a:rPr lang="en-US" sz="1400" b="1"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lower</a:t>
                      </a:r>
                      <a:endParaRPr lang="en-US" sz="1400" b="0" i="0" u="none" strike="noStrike" dirty="0">
                        <a:effectLst/>
                        <a:latin typeface="Arial" panose="020B0604020202020204" pitchFamily="34" charset="0"/>
                      </a:endParaRPr>
                    </a:p>
                  </a:txBody>
                  <a:tcPr marL="25109" marR="25109" marT="12988"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marR="0" algn="ctr" fontAlgn="b">
                        <a:spcBef>
                          <a:spcPts val="0"/>
                        </a:spcBef>
                        <a:spcAft>
                          <a:spcPts val="0"/>
                        </a:spcAft>
                      </a:pPr>
                      <a:r>
                        <a:rPr lang="en-US" sz="1400" b="1"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CI </a:t>
                      </a:r>
                      <a:endParaRPr lang="en-US" sz="1400" b="0" i="0" u="none" strike="noStrike" dirty="0">
                        <a:effectLst/>
                        <a:latin typeface="Arial" panose="020B0604020202020204" pitchFamily="34" charset="0"/>
                      </a:endParaRPr>
                    </a:p>
                    <a:p>
                      <a:pPr marL="0" marR="0" algn="ctr" fontAlgn="b">
                        <a:spcBef>
                          <a:spcPts val="0"/>
                        </a:spcBef>
                        <a:spcAft>
                          <a:spcPts val="0"/>
                        </a:spcAft>
                      </a:pPr>
                      <a:r>
                        <a:rPr lang="en-US" sz="1400" b="1"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upper</a:t>
                      </a:r>
                      <a:endParaRPr lang="en-US" sz="1400" b="0" i="0" u="none" strike="noStrike" dirty="0">
                        <a:effectLst/>
                        <a:latin typeface="Arial" panose="020B0604020202020204" pitchFamily="34" charset="0"/>
                      </a:endParaRPr>
                    </a:p>
                  </a:txBody>
                  <a:tcPr marL="25109" marR="25109" marT="12988"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marR="0" algn="ctr" fontAlgn="b">
                        <a:spcBef>
                          <a:spcPts val="0"/>
                        </a:spcBef>
                        <a:spcAft>
                          <a:spcPts val="0"/>
                        </a:spcAft>
                      </a:pPr>
                      <a:r>
                        <a:rPr lang="en-US" sz="1400" b="1"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Estimate</a:t>
                      </a:r>
                      <a:endParaRPr lang="en-US" sz="1400" b="0" i="0" u="none" strike="noStrike" dirty="0">
                        <a:effectLst/>
                        <a:latin typeface="Arial" panose="020B0604020202020204" pitchFamily="34" charset="0"/>
                      </a:endParaRPr>
                    </a:p>
                  </a:txBody>
                  <a:tcPr marL="25109" marR="25109" marT="12988"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marR="0" algn="ctr" fontAlgn="b">
                        <a:spcBef>
                          <a:spcPts val="0"/>
                        </a:spcBef>
                        <a:spcAft>
                          <a:spcPts val="0"/>
                        </a:spcAft>
                      </a:pPr>
                      <a:r>
                        <a:rPr lang="en-US" sz="1400" b="1"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SE</a:t>
                      </a:r>
                      <a:endParaRPr lang="en-US" sz="1400" b="0" i="0" u="none" strike="noStrike" dirty="0">
                        <a:effectLst/>
                        <a:latin typeface="Arial" panose="020B0604020202020204" pitchFamily="34" charset="0"/>
                      </a:endParaRPr>
                    </a:p>
                  </a:txBody>
                  <a:tcPr marL="25109" marR="25109" marT="12988"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marR="0" algn="ctr" fontAlgn="b">
                        <a:spcBef>
                          <a:spcPts val="0"/>
                        </a:spcBef>
                        <a:spcAft>
                          <a:spcPts val="0"/>
                        </a:spcAft>
                      </a:pPr>
                      <a:r>
                        <a:rPr lang="en-US" sz="1400" b="1"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CI</a:t>
                      </a:r>
                      <a:endParaRPr lang="en-US" sz="1400" b="0" i="0" u="none" strike="noStrike" dirty="0">
                        <a:effectLst/>
                        <a:latin typeface="Arial" panose="020B0604020202020204" pitchFamily="34" charset="0"/>
                      </a:endParaRPr>
                    </a:p>
                    <a:p>
                      <a:pPr marL="0" marR="0" algn="ctr" fontAlgn="b">
                        <a:spcBef>
                          <a:spcPts val="0"/>
                        </a:spcBef>
                        <a:spcAft>
                          <a:spcPts val="0"/>
                        </a:spcAft>
                      </a:pPr>
                      <a:r>
                        <a:rPr lang="en-US" sz="1400" b="1"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lower</a:t>
                      </a:r>
                      <a:endParaRPr lang="en-US" sz="1400" b="0" i="0" u="none" strike="noStrike" dirty="0">
                        <a:effectLst/>
                        <a:latin typeface="Arial" panose="020B0604020202020204" pitchFamily="34" charset="0"/>
                      </a:endParaRPr>
                    </a:p>
                  </a:txBody>
                  <a:tcPr marL="25109" marR="25109" marT="12988"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marR="0" algn="ctr" fontAlgn="b">
                        <a:spcBef>
                          <a:spcPts val="0"/>
                        </a:spcBef>
                        <a:spcAft>
                          <a:spcPts val="0"/>
                        </a:spcAft>
                      </a:pPr>
                      <a:r>
                        <a:rPr lang="en-US" sz="1400" b="1"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CI</a:t>
                      </a:r>
                      <a:endParaRPr lang="en-US" sz="1400" b="0" i="0" u="none" strike="noStrike" dirty="0">
                        <a:effectLst/>
                        <a:latin typeface="Arial" panose="020B0604020202020204" pitchFamily="34" charset="0"/>
                      </a:endParaRPr>
                    </a:p>
                    <a:p>
                      <a:pPr marL="0" marR="0" algn="ctr" fontAlgn="b">
                        <a:spcBef>
                          <a:spcPts val="0"/>
                        </a:spcBef>
                        <a:spcAft>
                          <a:spcPts val="0"/>
                        </a:spcAft>
                      </a:pPr>
                      <a:r>
                        <a:rPr lang="en-US" sz="1400" b="1"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upper</a:t>
                      </a:r>
                      <a:endParaRPr lang="en-US" sz="1400" b="0" i="0" u="none" strike="noStrike" dirty="0">
                        <a:effectLst/>
                        <a:latin typeface="Arial" panose="020B0604020202020204" pitchFamily="34" charset="0"/>
                      </a:endParaRPr>
                    </a:p>
                  </a:txBody>
                  <a:tcPr marL="25109" marR="25109" marT="12988"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marR="0" algn="ctr" fontAlgn="b">
                        <a:spcBef>
                          <a:spcPts val="0"/>
                        </a:spcBef>
                        <a:spcAft>
                          <a:spcPts val="0"/>
                        </a:spcAft>
                      </a:pPr>
                      <a:r>
                        <a:rPr lang="en-US" sz="1400" b="1"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P</a:t>
                      </a:r>
                      <a:endParaRPr lang="en-US" sz="1400" b="0" i="0" u="none" strike="noStrike" dirty="0">
                        <a:effectLst/>
                        <a:latin typeface="Arial" panose="020B0604020202020204" pitchFamily="34" charset="0"/>
                      </a:endParaRPr>
                    </a:p>
                  </a:txBody>
                  <a:tcPr marL="25109" marR="25109" marT="12988"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1640332369"/>
                  </a:ext>
                </a:extLst>
              </a:tr>
              <a:tr h="411838">
                <a:tc>
                  <a:txBody>
                    <a:bodyPr/>
                    <a:lstStyle/>
                    <a:p>
                      <a:pPr marL="0" marR="0" algn="l"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conc ~ source + x + factor(percent) + dich</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l"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equal</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skim</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40.4251</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0.5131</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39.3610</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41.4893</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4.1633</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0.6249</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2.8672</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5.4594</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&lt;.0001</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extLst>
                  <a:ext uri="{0D108BD9-81ED-4DB2-BD59-A6C34878D82A}">
                    <a16:rowId xmlns:a16="http://schemas.microsoft.com/office/drawing/2014/main" val="945128804"/>
                  </a:ext>
                </a:extLst>
              </a:tr>
              <a:tr h="411838">
                <a:tc>
                  <a:txBody>
                    <a:bodyPr/>
                    <a:lstStyle/>
                    <a:p>
                      <a:pPr marL="0" marR="0" algn="l"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conc ~ source + x + factor(percent) + dich</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l"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equal</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non-skim</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36.2618</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0.3184</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35.6015</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36.9221</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extLst>
                  <a:ext uri="{0D108BD9-81ED-4DB2-BD59-A6C34878D82A}">
                    <a16:rowId xmlns:a16="http://schemas.microsoft.com/office/drawing/2014/main" val="2158075683"/>
                  </a:ext>
                </a:extLst>
              </a:tr>
              <a:tr h="411838">
                <a:tc>
                  <a:txBody>
                    <a:bodyPr/>
                    <a:lstStyle/>
                    <a:p>
                      <a:pPr marL="0" marR="0" lvl="0" indent="0" algn="l" defTabSz="914292" rtl="0" eaLnBrk="1" fontAlgn="ctr" latinLnBrk="0" hangingPunct="1">
                        <a:lnSpc>
                          <a:spcPct val="100000"/>
                        </a:lnSpc>
                        <a:spcBef>
                          <a:spcPts val="0"/>
                        </a:spcBef>
                        <a:spcAft>
                          <a:spcPts val="0"/>
                        </a:spcAft>
                        <a:buClrTx/>
                        <a:buSzTx/>
                        <a:buFontTx/>
                        <a:buNone/>
                        <a:tabLst/>
                        <a:defRPr/>
                      </a:pPr>
                      <a:r>
                        <a:rPr kumimoji="0" lang="en-US" sz="1400" b="0" i="0" u="none" strike="noStrike" kern="1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conc ~ source + x + factor(percent) + dich</a:t>
                      </a: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l"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proportional</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skim</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1" i="0" u="none" strike="noStrike" kern="100" dirty="0">
                          <a:solidFill>
                            <a:srgbClr val="002060"/>
                          </a:solidFill>
                          <a:effectLst/>
                          <a:latin typeface="Calibri" panose="020F0502020204030204" pitchFamily="34" charset="0"/>
                          <a:ea typeface="DengXian" panose="02010600030101010101" pitchFamily="2" charset="-122"/>
                          <a:cs typeface="Times New Roman" panose="02020603050405020304" pitchFamily="18" charset="0"/>
                        </a:rPr>
                        <a:t>40.2609</a:t>
                      </a:r>
                      <a:endParaRPr lang="en-US" sz="1400" b="1" i="0" u="none" strike="noStrike" dirty="0">
                        <a:solidFill>
                          <a:srgbClr val="002060"/>
                        </a:solidFill>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0.5004</a:t>
                      </a: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39.2231</a:t>
                      </a: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41.2987</a:t>
                      </a: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4.1633</a:t>
                      </a: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0.6249</a:t>
                      </a: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2.8672</a:t>
                      </a: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5.4594</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&lt;.0001</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extLst>
                  <a:ext uri="{0D108BD9-81ED-4DB2-BD59-A6C34878D82A}">
                    <a16:rowId xmlns:a16="http://schemas.microsoft.com/office/drawing/2014/main" val="2223158937"/>
                  </a:ext>
                </a:extLst>
              </a:tr>
              <a:tr h="411838">
                <a:tc>
                  <a:txBody>
                    <a:bodyPr/>
                    <a:lstStyle/>
                    <a:p>
                      <a:pPr marL="0" marR="0" lvl="0" indent="0" algn="l" defTabSz="914292" rtl="0" eaLnBrk="1" fontAlgn="ctr" latinLnBrk="0" hangingPunct="1">
                        <a:lnSpc>
                          <a:spcPct val="100000"/>
                        </a:lnSpc>
                        <a:spcBef>
                          <a:spcPts val="0"/>
                        </a:spcBef>
                        <a:spcAft>
                          <a:spcPts val="0"/>
                        </a:spcAft>
                        <a:buClrTx/>
                        <a:buSzTx/>
                        <a:buFontTx/>
                        <a:buNone/>
                        <a:tabLst/>
                        <a:defRPr/>
                      </a:pPr>
                      <a:r>
                        <a:rPr kumimoji="0" lang="en-US" sz="1400" b="0" i="0" u="none" strike="noStrike" kern="1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conc ~ source + x + factor(percent) + dich</a:t>
                      </a: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l"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proportional</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non-skim</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1" i="0" u="none" strike="noStrike" kern="100" dirty="0">
                          <a:solidFill>
                            <a:srgbClr val="002060"/>
                          </a:solidFill>
                          <a:effectLst/>
                          <a:latin typeface="Calibri" panose="020F0502020204030204" pitchFamily="34" charset="0"/>
                          <a:ea typeface="DengXian" panose="02010600030101010101" pitchFamily="2" charset="-122"/>
                          <a:cs typeface="Times New Roman" panose="02020603050405020304" pitchFamily="18" charset="0"/>
                        </a:rPr>
                        <a:t>36.0976</a:t>
                      </a:r>
                      <a:endParaRPr lang="en-US" sz="1400" b="1" i="0" u="none" strike="noStrike" dirty="0">
                        <a:solidFill>
                          <a:srgbClr val="002060"/>
                        </a:solidFill>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0.3198</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35.4344</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36.7608</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extLst>
                  <a:ext uri="{0D108BD9-81ED-4DB2-BD59-A6C34878D82A}">
                    <a16:rowId xmlns:a16="http://schemas.microsoft.com/office/drawing/2014/main" val="54116588"/>
                  </a:ext>
                </a:extLst>
              </a:tr>
              <a:tr h="411838">
                <a:tc>
                  <a:txBody>
                    <a:bodyPr/>
                    <a:lstStyle/>
                    <a:p>
                      <a:pPr marL="0" marR="0" lvl="0" indent="0" algn="l" defTabSz="914292" rtl="0" eaLnBrk="1" fontAlgn="ctr" latinLnBrk="0" hangingPunct="1">
                        <a:lnSpc>
                          <a:spcPct val="100000"/>
                        </a:lnSpc>
                        <a:spcBef>
                          <a:spcPts val="0"/>
                        </a:spcBef>
                        <a:spcAft>
                          <a:spcPts val="0"/>
                        </a:spcAft>
                        <a:buClrTx/>
                        <a:buSzTx/>
                        <a:buFontTx/>
                        <a:buNone/>
                        <a:tabLst/>
                        <a:defRPr/>
                      </a:pPr>
                      <a:r>
                        <a:rPr kumimoji="0" lang="en-US" sz="1400" b="0" i="0" u="none" strike="noStrike" kern="1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conc ~ source + x + factor(percent) + dich</a:t>
                      </a: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l"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outer</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skim</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1" i="0" u="none" strike="noStrike" kern="100" dirty="0">
                          <a:solidFill>
                            <a:srgbClr val="002060"/>
                          </a:solidFill>
                          <a:effectLst/>
                          <a:latin typeface="Calibri" panose="020F0502020204030204" pitchFamily="34" charset="0"/>
                          <a:ea typeface="DengXian" panose="02010600030101010101" pitchFamily="2" charset="-122"/>
                          <a:cs typeface="Times New Roman" panose="02020603050405020304" pitchFamily="18" charset="0"/>
                        </a:rPr>
                        <a:t>40.2609</a:t>
                      </a:r>
                      <a:endParaRPr lang="en-US" sz="1400" b="1" i="0" u="none" strike="noStrike" dirty="0">
                        <a:solidFill>
                          <a:srgbClr val="002060"/>
                        </a:solidFill>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0.5004</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39.2231</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41.2987</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4.1633</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0.6249</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2.8672</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5.4594</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&lt;.0001</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extLst>
                  <a:ext uri="{0D108BD9-81ED-4DB2-BD59-A6C34878D82A}">
                    <a16:rowId xmlns:a16="http://schemas.microsoft.com/office/drawing/2014/main" val="1457069742"/>
                  </a:ext>
                </a:extLst>
              </a:tr>
              <a:tr h="411838">
                <a:tc>
                  <a:txBody>
                    <a:bodyPr/>
                    <a:lstStyle/>
                    <a:p>
                      <a:pPr marL="0" marR="0" lvl="0" indent="0" algn="l" defTabSz="914292" rtl="0" eaLnBrk="1" fontAlgn="ctr" latinLnBrk="0" hangingPunct="1">
                        <a:lnSpc>
                          <a:spcPct val="100000"/>
                        </a:lnSpc>
                        <a:spcBef>
                          <a:spcPts val="0"/>
                        </a:spcBef>
                        <a:spcAft>
                          <a:spcPts val="0"/>
                        </a:spcAft>
                        <a:buClrTx/>
                        <a:buSzTx/>
                        <a:buFontTx/>
                        <a:buNone/>
                        <a:tabLst/>
                        <a:defRPr/>
                      </a:pPr>
                      <a:r>
                        <a:rPr kumimoji="0" lang="en-US" sz="1400" b="0" i="0" u="none" strike="noStrike" kern="1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conc ~ source + x + factor(percent) + dich</a:t>
                      </a: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l"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outer</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non-skim</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1" i="0" u="none" strike="noStrike" kern="100" dirty="0">
                          <a:solidFill>
                            <a:srgbClr val="002060"/>
                          </a:solidFill>
                          <a:effectLst/>
                          <a:latin typeface="Calibri" panose="020F0502020204030204" pitchFamily="34" charset="0"/>
                          <a:ea typeface="DengXian" panose="02010600030101010101" pitchFamily="2" charset="-122"/>
                          <a:cs typeface="Times New Roman" panose="02020603050405020304" pitchFamily="18" charset="0"/>
                        </a:rPr>
                        <a:t>36.0976</a:t>
                      </a:r>
                      <a:endParaRPr lang="en-US" sz="1400" b="1" i="0" u="none" strike="noStrike" dirty="0">
                        <a:solidFill>
                          <a:srgbClr val="002060"/>
                        </a:solidFill>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0.3198</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35.4344</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36.7608</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tc>
                  <a:txBody>
                    <a:bodyPr/>
                    <a:lstStyle/>
                    <a:p>
                      <a:pPr marL="0" marR="0" algn="r" fontAlgn="ctr">
                        <a:spcBef>
                          <a:spcPts val="0"/>
                        </a:spcBef>
                        <a:spcAft>
                          <a:spcPts val="0"/>
                        </a:spcAft>
                      </a:pPr>
                      <a:r>
                        <a:rPr lang="en-US" sz="14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a:t>
                      </a:r>
                      <a:endParaRPr lang="en-US" sz="1400" b="0" i="0" u="none" strike="noStrike" dirty="0">
                        <a:effectLst/>
                        <a:latin typeface="Arial" panose="020B0604020202020204" pitchFamily="34" charset="0"/>
                      </a:endParaRPr>
                    </a:p>
                  </a:txBody>
                  <a:tcPr marL="25109" marR="25109" marT="1298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F9F9"/>
                    </a:solidFill>
                  </a:tcPr>
                </a:tc>
                <a:extLst>
                  <a:ext uri="{0D108BD9-81ED-4DB2-BD59-A6C34878D82A}">
                    <a16:rowId xmlns:a16="http://schemas.microsoft.com/office/drawing/2014/main" val="2987636011"/>
                  </a:ext>
                </a:extLst>
              </a:tr>
            </a:tbl>
          </a:graphicData>
        </a:graphic>
      </p:graphicFrame>
      <p:sp>
        <p:nvSpPr>
          <p:cNvPr id="16" name="Title 1">
            <a:extLst>
              <a:ext uri="{FF2B5EF4-FFF2-40B4-BE49-F238E27FC236}">
                <a16:creationId xmlns:a16="http://schemas.microsoft.com/office/drawing/2014/main" id="{981FAFF8-8E6C-7B4C-1D28-12D2788648DA}"/>
              </a:ext>
            </a:extLst>
          </p:cNvPr>
          <p:cNvSpPr>
            <a:spLocks noGrp="1"/>
          </p:cNvSpPr>
          <p:nvPr>
            <p:ph type="title"/>
          </p:nvPr>
        </p:nvSpPr>
        <p:spPr>
          <a:xfrm>
            <a:off x="583557" y="231312"/>
            <a:ext cx="10515600" cy="1325563"/>
          </a:xfrm>
        </p:spPr>
        <p:txBody>
          <a:bodyPr/>
          <a:lstStyle/>
          <a:p>
            <a:pPr algn="l"/>
            <a:r>
              <a:rPr lang="en-US" sz="4000" dirty="0"/>
              <a:t>EMMEANS are different for different Weights</a:t>
            </a:r>
          </a:p>
        </p:txBody>
      </p:sp>
      <p:sp>
        <p:nvSpPr>
          <p:cNvPr id="2" name="TextBox 1">
            <a:extLst>
              <a:ext uri="{FF2B5EF4-FFF2-40B4-BE49-F238E27FC236}">
                <a16:creationId xmlns:a16="http://schemas.microsoft.com/office/drawing/2014/main" id="{BD445B50-2B17-C3A9-F305-1267E48C8C6E}"/>
              </a:ext>
            </a:extLst>
          </p:cNvPr>
          <p:cNvSpPr txBox="1"/>
          <p:nvPr/>
        </p:nvSpPr>
        <p:spPr>
          <a:xfrm>
            <a:off x="2120900" y="5595165"/>
            <a:ext cx="7950200" cy="461665"/>
          </a:xfrm>
          <a:prstGeom prst="rect">
            <a:avLst/>
          </a:prstGeom>
          <a:noFill/>
        </p:spPr>
        <p:txBody>
          <a:bodyPr wrap="square" rtlCol="0">
            <a:spAutoFit/>
          </a:bodyPr>
          <a:lstStyle/>
          <a:p>
            <a:r>
              <a:rPr lang="en-US" sz="2400" b="1" dirty="0"/>
              <a:t>Contrast the SAME for all</a:t>
            </a:r>
          </a:p>
        </p:txBody>
      </p:sp>
      <p:sp>
        <p:nvSpPr>
          <p:cNvPr id="3" name="Slide Number Placeholder 2">
            <a:extLst>
              <a:ext uri="{FF2B5EF4-FFF2-40B4-BE49-F238E27FC236}">
                <a16:creationId xmlns:a16="http://schemas.microsoft.com/office/drawing/2014/main" id="{085A9763-51F7-EF88-52EF-3A44CA7E2D5D}"/>
              </a:ext>
            </a:extLst>
          </p:cNvPr>
          <p:cNvSpPr>
            <a:spLocks noGrp="1"/>
          </p:cNvSpPr>
          <p:nvPr>
            <p:ph type="sldNum" sz="quarter" idx="12"/>
          </p:nvPr>
        </p:nvSpPr>
        <p:spPr/>
        <p:txBody>
          <a:bodyPr/>
          <a:lstStyle/>
          <a:p>
            <a:fld id="{982E0F57-8EAB-E74E-A64D-79FA073796CA}" type="slidenum">
              <a:rPr lang="en-US" smtClean="0"/>
              <a:t>9</a:t>
            </a:fld>
            <a:endParaRPr lang="en-US"/>
          </a:p>
        </p:txBody>
      </p:sp>
    </p:spTree>
    <p:extLst>
      <p:ext uri="{BB962C8B-B14F-4D97-AF65-F5344CB8AC3E}">
        <p14:creationId xmlns:p14="http://schemas.microsoft.com/office/powerpoint/2010/main" val="2142813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9E2B377-4F3F-6E49-BE62-8FFD6BDE4C89}">
  <we:reference id="wa104381909" version="3.12.1.0" store="en-US" storeType="OMEX"/>
  <we:alternateReferences>
    <we:reference id="wa104381909" version="3.12.1.0" store="" storeType="OMEX"/>
  </we:alternateReferences>
  <we:properties>
    <we:property name="EQUATION_HISTORY" value="&quot;[{\&quot;mathml\&quot;:\&quot;&lt;math style=\\\&quot;font-family:stix;font-size:16px;\\\&quot; xmlns=\\\&quot;http://www.w3.org/1998/Math/MathML\\\&quot;&gt;&lt;mstyle mathsize=\\\&quot;16px\\\&quot;&gt;&lt;msub&gt;&lt;mi&gt;W&lt;/mi&gt;&lt;mrow&gt;&lt;mi&gt;n&lt;/mi&gt;&lt;mi&gt;o&lt;/mi&gt;&lt;mi&gt;n&lt;/mi&gt;&lt;mi&gt;s&lt;/mi&gt;&lt;mi&gt;k&lt;/mi&gt;&lt;mi&gt;i&lt;/mi&gt;&lt;mi&gt;m&lt;/mi&gt;&lt;/mrow&gt;&lt;/msub&gt;&lt;mo&gt;=&lt;/mo&gt;&lt;mfenced open=\\\&quot;[\\\&quot; close=\\\&quot;]\\\&quot;&gt;&lt;mtable&gt;&lt;mtr&gt;&lt;mtd&gt;&lt;mn&gt;0&lt;/mn&gt;&lt;mo&gt;.&lt;/mo&gt;&lt;mn&gt;20690&lt;/mn&gt;&lt;/mtd&gt;&lt;/mtr&gt;&lt;mtr&gt;&lt;mtd&gt;&lt;mn&gt;0&lt;/mn&gt;&lt;/mtd&gt;&lt;/mtr&gt;&lt;mtr&gt;&lt;mtd&gt;&lt;mn&gt;0&lt;/mn&gt;&lt;mo&gt;.&lt;/mo&gt;&lt;mn&gt;10345&lt;/mn&gt;&lt;/mtd&gt;&lt;/mtr&gt;&lt;mtr&gt;&lt;mtd&gt;&lt;mn&gt;0&lt;/mn&gt;&lt;/mtd&gt;&lt;/mtr&gt;&lt;mtr&gt;&lt;mtd&gt;&lt;mn&gt;0&lt;/mn&gt;&lt;mo&gt;.&lt;/mo&gt;&lt;mn&gt;06897&lt;/mn&gt;&lt;/mtd&gt;&lt;/mtr&gt;&lt;mtr&gt;&lt;mtd&gt;&lt;mn&gt;0&lt;/mn&gt;&lt;/mtd&gt;&lt;/mtr&gt;&lt;mtr&gt;&lt;mtd&gt;&lt;mn&gt;0&lt;/mn&gt;&lt;mo&gt;.&lt;/mo&gt;&lt;mn&gt;10345&lt;/mn&gt;&lt;/mtd&gt;&lt;/mtr&gt;&lt;mtr&gt;&lt;mtd&gt;&lt;mn&gt;0&lt;/mn&gt;&lt;/mtd&gt;&lt;/mtr&gt;&lt;mtr&gt;&lt;mtd&gt;&lt;mn&gt;0&lt;/mn&gt;&lt;mo&gt;.&lt;/mo&gt;&lt;mn&gt;06897&lt;/mn&gt;&lt;/mtd&gt;&lt;/mtr&gt;&lt;mtr&gt;&lt;mtd&gt;&lt;mn&gt;0&lt;/mn&gt;&lt;/mtd&gt;&lt;/mtr&gt;&lt;mtr&gt;&lt;mtd&gt;&lt;mn&gt;0&lt;/mn&gt;&lt;mo&gt;.&lt;/mo&gt;&lt;mn&gt;20690&lt;/mn&gt;&lt;/mtd&gt;&lt;/mtr&gt;&lt;mtr&gt;&lt;mtd&gt;&lt;mn&gt;0&lt;/mn&gt;&lt;/mtd&gt;&lt;/mtr&gt;&lt;mtr&gt;&lt;mtd&gt;&lt;mn&gt;0&lt;/mn&gt;&lt;mo&gt;.&lt;/mo&gt;&lt;mn&gt;17241&lt;/mn&gt;&lt;/mtd&gt;&lt;/mtr&gt;&lt;mtr&gt;&lt;mtd&gt;&lt;mn&gt;0&lt;/mn&gt;&lt;/mtd&gt;&lt;/mtr&gt;&lt;mtr&gt;&lt;mtd&gt;&lt;mn&gt;0&lt;/mn&gt;&lt;mo&gt;.&lt;/mo&gt;&lt;mn&gt;06897&lt;/mn&gt;&lt;/mtd&gt;&lt;/mtr&gt;&lt;mtr&gt;&lt;mtd&gt;&lt;mn&gt;0&lt;/mn&gt;&lt;/mtd&gt;&lt;/mtr&gt;&lt;/mtable&gt;&lt;/mfenced&gt;&lt;/mstyle&gt;&lt;/math&gt;\&quot;,\&quot;base64Image\&quot;:\&quot;iVBORw0KGgoAAAANSUhEUgAAAe0AAAVlCAYAAAAyGJRdAAAACXBIWXMAAA7EAAAOxAGVKw4bAAAABGJhU0UAAAK9R8I/LQAAettJREFUeNrs3Q/EV/f/P/6nS5JJTDJJxiS5zNuYSSYTmUwmMUkyicnbzGTkbWYyIx8zb28Tk8lkLpJMkjGTycxIkkxGZiZJJEmS2O88v9d5/To9e75e1znnOtfrel2v63bjae93nfN8nfM8r3uP1/kfAsBwbCza0aJdLtqDoj0q2r2i/VS0Q0VbNYLLvLloX1eW+XH53z+K9l3R3i7axCIao7iuSxvOs6Fonxft53JdHpXrdqVox8oxXuzfM4CR8VLRzhftn7JdLf+xjv+wni0LYfzz+0X7cESW+eWi/VZZ5kHtetG2jOEYxeK2s2hfFO100W4U7U5Z+OpYWbQTlXW6UFmnqaLdrvzdr+WYL7bvGbDI/NNBm0tbi3a38lkHM9NMloWvN83UPI/ptnIPrek4vj8GY7S+3Cu+WvmsS+UybWjQT1zev8v5b5frmFpWtC8rn/OwaLvH7Hv2cMTzCSja/7/NSfH7ZMC0q4t2qzLt8Xkaz9daFuxe271Ax+jVMH34uLou58o/b7PHW13OmY5CHEk+d9cYfc8UbWBBFO3V4enDn1dqzLM3Wa4DQx7L54r2V2Wv779Fez08OYc7URax/4TpQ8W5sYznTtcsoDFaHqYPH3d1uD+O1e+Vvn6oOd+VyjyxAL88Jt8zRRtYEEX7bPIZe2vOdy0pgKuHOJaflZ97q0bRiAX+uz7j+eUCGaN4KPyPZBlOlYW8rcNJfztrzrcrme/ymHzPFG1gYNEeBduSZbob6l9hfSiZ99iQljkWqniB0uPQ7JDw9332tidGfIziIeU7ST9fzHIMVyVF6nGof6X5RHj6nHSdArwQv2cLNdPAGAf8QrJMJxru/f2T/MO/dgjL/EH5eYdbFKrcOfCNIzxGWzLL/GUHY/hx0ueVhvNPJfP/PobfM0UbFO2RCvhkZpmaXlj0VzL/4SEsd7xV6HZod2j4eGad3xnRMXq1PBJQnfdMR2N4Kem36dXZ+xv8+Fmo3zNFGxTtkQr4p5llWj/LPa4/5niZl5R7Wp+2nP+dzDrvHcExikcFbibzxQvqnu9gDJdm1ulowz7eyPTxf2P0PVO0gZEL+M/J8jxs0cfBzHpNzuEybyuL9gst598amt36NV9jdDYzz9sdjeGbmb4/aNjHskwfv43R90zRBkYq4BPhyVOneu1ii352ZNZrLm/LWRPyD/+oa2Vmed8asTHanZn+1w7HMHe0YX+Lfh4lfTwao++Zog2MVMA3ZZbnZEf9fDfC2+DFzPKuGKExiof//8pMv6PDMdiT6b/NOeK7mX7WLrLvmaINivZQ7Moszzct+skdJr00wttgW4NlnY8xOpCZ9mbHY5Dbk29zG9WtTD9vLrLvmaINivZQfJxZniMdrdfDEd4GacE6OGJjdDkz7dfl38VDzfvC9ENV4l7uo7KfG+WfvVcWt5nkDjWfbrFOP2X62b7IvmeKNijaQ5G79Wlfy75y9z4vGdFt8E14+hGcz4/QGG0I+ads7SwL7d9h5idy3amxjK90tDf/Y5j5MP64f88UbVC0h2Iqszx7WvZ1L9PX6hHdBtcb7PENe4w+7FOIv0v2Lm+VxfnxgOL91YBlmQjPXkT2T2j2ZrB+RXv7IvueKdqgaA/F6TD7B1703M70tWUEx39Tske6csTG6NSAIhxfiDKZKb7xSvoLfeb5T8N1a3oxWq5ob1tk3zNFGxTtsSjaW0dw/Kt7rPtGcIxyF3Y9rFmYvszM+zj0v5d5W2b6pk+Zy63T5CL7ninaoGgr2nOger747AiO0USLveVU7oEsg26vyu2h172KfE+fHwkTijagaHfvVFhch8d7VzrHK61XjuAYrehTBFc0+Iz1ffrod7HdupA/TzzoMHksyvHce+6c+PVF+D1TtEHRHooTodnjPAe5E2Z+yMZ8ejc8OdS8cUTHaGPm739v8Tm527AGvRAl7qnez8zzS7mur4XpF5fEC8zis8V7V7D/Lzx7Idx3i/B7pmiDoj0URzPL827LvnL/6I/KLV9xb7L35K4dIzxGuWeit3mj1weh+ctAXg75+8P/6fNDYlvI3+u9ZxF+zxRtULSHYl9meT5p2Ve6xzUqD1d5rlKMPhzxMcq9vvL7Fp/zVqafUw3mjbdoxceoPiqXORbKX8viWz0U/W149jD8ykX4PVO0QdEeitye0tct+lkSRvcxpr3zqV8ugDF6LjPN2RaftaKjfgaJV5g/qPkZ4/49U7RB0R6KNZnlmWrRz7pMPydGYKy/7GBZhj1G6Z7kby0+a2IIRTv3msw3Fun3TNEGRXto0rc0/diij+2Z9Xpvntfro3I5flhgY5SeV77XcpnTK7vPdDi2cY/3Rmj2qs1x/Z4p2qBoD9XJDorE/jDzAzaGqXeleDwP+9wCG6P0Suvcfc91POxgz7af3AtANi3C75miDYr20OX+IVzVsI+00Fyfx/XpXYR1rcV6jMIY5V5j+VqLZU4Ps3/e0VjEQ9TpueyvFuH3TNEGRXterMr8A7+zYR9XQjevXZytTWVBiW+rWtOyj39n9myHOUYrMp+1v+Fn5S5oe7uD8V0aps+xp+fcly2y75miDYr2vDoT2l/ZuzqzTuvnYR3iYdL44I147vTlln28Hfpf+DXMMUqfIHaq4Xqk93vHQ+Vd3Muc7un+WbQXFtn3TNEGRXvevRHav1f5/TD7C4zik8AOtNjz6llTLnMsTptb9vFimH5E5nsjMEabkukfhWaPMk2v7D7awXfk66TPq6H5KzHn+3umaANjE/BfkuV6q+Z86SHLTQ0/96Nk/qZXe8fDrn+Edk87i+IzuePh51tl0V8+ImN0PpnnUIN1upAU/Bdn8b2Ih77T92H/FPo/y3xUv2eKNjBWAZ8MT19xXOehFTuTdfm2xR7y48yY1D2HGwvsb6HeozfrtG9GaIw2JJ91J9S7cOuV5PM+msV3Ih5+vpj09+kC/J4p2sBYBnxPg727WEBuVqa9HJq9hzmE/OM2674ackm5V/5Ph23TiI3R/swe7tIZxqRaZE+1/B7EQ/GHw9P3el8qfxAsxO+Zog2MbcD3JXu/BzPTxNt+roanH6zR5vaqtX2K54Ea8051XLCvjOgYfRieffPWusx08Znf58LTTwpren937DfeGlZ9EEo8kvHOAv+eKdrAWAf8teQfy2vl3u9X5d5bbw8s/qN7ZIa9v5l8lozHzzX6291xwe5XNEZljF4P02/Wqj5w5Xzl8+IPmN690zfLglhXvA7gi/DkSWyPy20QX+ixYYy+Z4o2MPYBj69fPF4WjFgU4rnIe+UeXTykuaajz4mHpfeXBWRigW3PYY1RtLUsanGP8375WfEz461X8T3W8bBz01u7TpfLHwv95nka/2GOoaINCDjItEyDgAMyDQg4INOAgINMAwIOyDQg4IBMAwIOMg0IOCDTgIADMg0IOMg0IOCATAMCDsg0CDgg04CAAzINCDgg0yDggEwDAg7INCDgINMyDQIOyDQg4IBMAwIOMg0IOCDTgIADMg0IOMg0IOCATAMCDsg0IOAg04CAAzINCDgg0yDggEwDAg7INCDggEyDgAMyDQg4INOAgINMyzQIOCDTgIADMg0IOMg0IOCATAMCDsg0IOAg04CAAzINCDgg04CAg0wDAg7INCDggEyDgBsOkGlAwAGZBgQckGkQcECmAQEHZBoQcKo2Fu1o0S4X7UHRHhXtXtF+Ktqhoq0yRDINCDjz66Wina9s16tFO1YW8LNFe1z++f2ifWi4ZBoQcObH1qLdrWzTg5lpJot2vTLNlGGTaUDAGa7NYfoweG97fjJg2tVFu1WZ9rjhk2lAwBmOWIRvV7bllRrz7E22/wHDKNOAgDP3zibbcm/N+a5V5rlXFn9kGhBw5si2ZDvGc9oTNec9lMx7zHDKNCDgzJ0LyXY80WDe9cm88crytYZUpgEBp3uTme24q2EffyXzHzasMg0ION37NLMd1zfsYyqZ/w/DKtOAgNO9n5Nt+LBFHwcz34VJQyvTgIDTnXix2eNkG15s0c+OzHfB7V8yDQg4HdqU2YYnO+rnO8Mr04CA051dmW34TYt+lmX6uWR4ZRoQcLrzcWYbHunou/DQ8Mo0IOB053hmG+5r2deDTF9LDLFMAwJON6Yy23BPy77uZfrySFOZBgScjpwOs3+wSs/tTF9bDLFMAwLOwijaWw2xTAMCjqKNTAMCvqicCg6PI9Mg4CwIJzLbcHfLvu5k+vK2L5kGBJyOHM1sw3db9nU/uOVLpgEBZ87sy2zDT1r2lT7D3MNVZBoQcDqUe9HH1y36WRI8xlSmAQFnTq3JbMOpFv2sy/RzwvDKNCDgdOtusg1/bNHH9sx34T1DK9OAgNOtk8k2vNeij/2Z78KkoZVpQMDpVq7grmrYR3rr2HXDKtOAgNO9WKDTK793NuzjSujm9Z7INCDgzOBMaH8F+erM92C9IZVpQMCZG28k2/Fmg3nfD7O/kA2ZBgScBn5JtuVbNedLD41vMpQyDQg4cyte7f0wNHs4ys5k+39rGGUaEHCGY0+yPQ8NmDZewHazMu3loi03hDINCDjDE59HXr2a/GBmmvgEtKuVaS6G5reJIdOAgNOB15KifK1ox4r2VZh+B/ej8s9jcY+3dy01ZDINCDjza1vRjhft96I9CNPnvOMT086F6UPnawyRTAMCDsg0IOCATIOACzjINCDggEwDAg7INAg4INOAgAMyDQg4yLRMg4ADMg0IOCDTgICDTAMCDsg0IOCATAMCDjINCDgg04CAAzINCDjINCDggEwDAg7INAi4gINMAwIOyDQg4IBMg4ADMg0IOCDTgICDTMs0CDgg04CAAzINCDjINCDggEwDAg7INCDgINOAgAMyDQg4INOAgINMAwIOyDQg4IBMg4ALOMg0IOCATAMCDsg0CDgg04CAAzINCDjItEyDgAMyDQg4INOAgINMAwIOyDQg4IBMAwIOMg0IOCDTgIADMg0IOHTlpaJNyDQg4E9sLNrRol0u2oOiPSravaL9VLRDRVu1gMZ9ZdHeWcBjFIvU4aKdL/uPn/OwaH8WbapoO4Y4lquLdqf8/n47D9vy9aL9XrRlMg0I+HSBOF9ZxqtFO1YWp7NFe1z++f2ifTji4720LJ53i3ZjAY7R8qJ9VelvUIs/HDYMYUx/qnzmbIv2c+WPkH8ats9lGhDwELaWBa63fAcz00wW7XplmqkRHeu95Z5obzlvLLAxWlUW4ibFLO4BvzqHY/pB8nmzLdoHWxTs+ANmrUwDiz3gm8P0Id7esn0yYNp4iPRWZdrjI7QeW/oUuxsLaIziHujFcr7bRfu0aC+HJ+dxY0HfU7RLmfX8q9xD79qGZN1nW7QnymVtWrRPyjSw2AO+uiwOveW6UnNPtrouB+Z5HeLe7bkB/9jfWEBjdKyc/kzRnq85bbUd6nhsJ/r8QJhN0d7domDHbfgvmQYWe8DPJsu1t+Z81yrz3CsL27AtKQvXqTB96Hqi/G/XRXtYY7SxnPZEg4J6NVm23zoe48/Kfh92WLQvNRxHmQYEvLAtWaa7of7tNIeSeY/NU9FeP6AodFG0hzlG8UKvC+V61XUg+YyHHY7va2Wf8cfHNx0V7c3l/H+H0bl1S9EGFkTALyTLdKLBvOvD6F4k9H2HRXtYY7QuTF9x/mLD5dsyR9+teG79ernM8QK3rzoq2r2jFodkGhDw+iYzy7SrYR/pxUSHR2SsT3dUtIc5RvHq7I9bLOPKOdrTPhqevuCui6K9ITy5HW6FTAMCXt+nmWVa37CPqWT+P8asaC+EMUp/WJzvoM/eKYHq+fEuinbvh0Dc214i04CA1/dzB3touXttJ8eoaC+EMdoRur2SP+653yz3hl/qsGjHW9UehadPFVwpC/nOMDe3qinawFgEfCI8+6Stix0UjFG4/auror1QxuiLSr+/h9lf3HWqzzLOtmjnjlqk5/vjhXj7FtBeuKINivZQbArdPLgi1893Y1K0F8IYxUe19h7icreDPfjeveXnMn83m6Idl/N2qH9PdtzTf0+mAQGftiuzPN+06GdZpp9LY1K0F8IY9e6hjoV74yz7WlsW/lhcX+i4aP87NH+YSu8BM8tlGljsAf84szxHOlqvhyMw1l0U7VEfo95h9wuhm1vtei9B2dnn72dTtDeWhftoOd+P4dmHtfRrF0a4cCvaoGgPxfHM8uxr2deDTF/zfU6yi6I9ymNUvbjtl6K9Mcvx+qhGIe7qPu2eibKYfxFmPnR+VqaBxRzwqczy7GnZV+71iqvnef26KNqjOEbx/PhvfQpbXN6VLfqcLPd64/3kK4ZYtKuWlj9E7gwo3B/LNLBYA346zP6hIT25vaQtY1C0R2WM4h5pfMHGhTDzoeT4OtImh8pj31fKeTfPMO1cFu2eeFvY96H/1eUbZBpQtLsvSFsV7c7G6Hqof/639/CWuueAj5TzfFFj2mEU7Z7P+qzbMZkGFG1Fe6GMUSzGb4Xpe56vDSjcdS6Y692KFt8SVuf8+jCLdvR5yF/ANyHTwGIL+Kng8Pg4jFE8x36nT3FbPkPxj3vw8QllL9f8rGEX7eiXEfxBqGiDoj10JzLLs7tlX7miMd9v++qiaC+UMYpvB7vV8AdG7zWbTd60NR9F+5XMeu2VaWCxBfxoZnnebdnX/TCet3wtpDHKvZ6z34Ngtocn9z83MR9FO7e3/aVMA4st4Psyy/NJy77S53OPy8NVFtoY/RCefZpYalW5Vx5vQWv63u75KtrpQ26OyTSw2AKee4nF1y36WRLG9zGmC22Mdief8UtmmtyjWbtuSzter7c72AaKNrCgA74m5B/O0dS6TD8nxqRoL7QxSpf38pgU7X+Fbh4lq2gDCzrgd5Pl+bFFH9sz6zUKb2fq6n3aC22Mqofhz4xJ0V4eXIgGCPj/e81kdXnutehjf2a9Jkdg3boq2gttjKoPYfl2TIr22qT/N2UaWIwBzxWTVQ37SG+Luj4iY91V0V5oY1T9nAMd9z1fF6K9VfnMeF/5EpkGFmPAY/FJr2re2bCPK2E0zzd2VbQX0hil57RfGpOi/WnlM8/JNLCYA34mtL8yd3VmndaPWdFeSGNUPfT98xz0P19Fu/qjZ7tMA4s54G8ky3Szwbzvh9lfpBXfp3ygxd7rMIv2fI9RXecqn/P6mBTtrZXP+02mAQF/9olTb7XYA4ptU8PP/SiZ/4c5PIJwYwGNUZtzttXHfR6fo+9J26IdD9PvLdsrDT4vXtB2tfys+2F0juIo2qBoz6t4JXP1quM6D/7YOcu9rnj+9XFmTPZ3tE5/Jv3eWQBjFAv63+W0sdjXfTnJ8kpxuxLqv5ZzGEU7Xvl9L5nv51DvfPuxyjxvyzQg4E/sSZZt0Isk4sVZN8PTD/FoWijeCnP3vuTNffqeHPExOpNZ5vimsZUD5llRtJ/KaS+G5le2z3XR3tlnW9yZoRD/t5zuQZh+Mp1MAwKe2Jfs/R7MTLOuslc3m0Kxts8/5rO5TWlFuad+q0/fcS82Pupz2YiO0ZkBBS5eQb0+Wdf3yiMKcXm+CN3fH91F0V4fBt/THW+H6x0yj6cFtpfjFf/uj6K9KtOAgPf3WlJwrpV7v1+Ve32Pyj+PheLILAvFZ+HZw6Zt+osPQLkfmj0A5H65bqM0Rm+Ue5aDlvthZV3vlnukLw3pu9H2nPaeGtun+kPor/LH0BKZBgS8nm1h+oKm38tCEotFPDcZr1COh4XXdPQ5m8q943gIdGKBbc+5GKP45q3Pyx8w98o+e4U67nmeLve6tyyw8VpVFuL4o+ZGZb3iuN0s1+tI+cNFpgEBB2QaEHCQaZkGAQdkGhBwQKYBAQeZBgQckGlAwAGZBgQcZBoQcECmAQEHZBoEXMBBpgEBB2QaEHBApkHAAZkGBByQaUDAAZkGAQdkGhBwQKYBAQeZlmkQcECmAQEHZBoQcJBpQMABmQYEHJBpQMBBpgEBB2QaEHBApkHABRxkGhBwQKYBAQdkGgQckGlAwAGZBgQckGkQcECmAQEHZBoQcJBpmQYBB2QaEHBApgEBB5kGBByQaUDAAZkGBBxkGhBwQKYBAQdkGgRcwEGmAQEHZBoQcECmQcABmQYEHJBpQMABmQYBB2QaEHCGYWPRjhbtctEeFO1R0e4V7aeiHSraKkMk04CAM79eKtr5yna9WrRjZQE/W7TH5Z/fL9qHhkumAQFnfmwt2t3KNj2YmWayaNcr00wZNpkGBJzh2hymD4P3tucnA6ZdXbRblWmPGz6ZBgSc4YhF+HZlW16pMc/eZPsfMIwyDQg4c+9ssi331pzvWmWee2XxR6YBAWeObEu2YzynPVFz3kPJvMcMp0wDAs7cuZBsxxMN5l2fzBuvLF9rSGUaEHC6N5nZjrsa9vFXMv9hwyrTgIDTvU8z23F9wz6mkvn/MKwyDQg43fs52YYPW/RxMPNdmDS0Mg0ION2JF5s9TrbhxRb97Mh8F9z+JdOAgNOhTZlteLKjfr4zvDINCDjd2ZXZht+06GdZpp9LhlemAQGnOx9ntuGRjr4LDw2vTAMCTneOZ7bhvpZ9Pcj0tcQQyzQg4HRjKrMN97Ts616mL480lWlAwOnI6TD7B6v03M70tcUQyzQg4CyMor3VEMs0IOAo2sg0IOCLyqng8DgyDQLOgnAisw13t+zrTqYvb/uSaUDA6cjRzDZ8t2Vf94NbvmQaEHDmzL7MNvykZV/pM8w9XEWmAQGnQ7kXfXzdop8lwWNMZRoQcObUmsw2nGrRz7pMPycMr0wDAk637ibb8McWfWzPfBfeM7QyDQg43TqZbMN7LfrYn/kuTBpamQYEnG7lCu6qhn2kt45dN6wyDQg43YsFOr3ye2fDPq6Ebl7viUwDAs4MzoT2V5CvznwP1htSmQYEnLnxRrIdbzaY9/0w+wvZkGlAwGngl2RbvlVzvvTQ+CZDKdOAgDO34tXeD0Ozh6PsTLb/t4ZRpgEBZzj2JNvz0IBp4wVsNyvTXi7ackMo04CAMzzxeeTVq8kPZqaJT0C7WpnmYmh+mxgyDQg4HXgtKcrXinasaF+F6XdwPyr/PBb3eHvXUkMm04CAM7+2Fe140X4v2oMwfc47PjHtXJg+dL7GEMk0IOCATAMCDsg0CLiAg0wDAg7INCDggEyDgAMyDQg4INOAgINMyzQIOCDTgIADMg0IOMg0IOCATAMCDsg0IOAg04CAAzINCDgg04CAg0wDAg7INCDggEyDgAs4yDQg4IBMAwIOyDQIOCDTgIADMg0IOMi0TIOAAzINCDgg04CAg0wDAg7INCDggEwDAg4yDQg4INOAgAMyDQg4yDQg4IBMAwIOyDQIuICDTAMCDsg0IOCATIOAAzINCDgg04CAg0zLNAg4INOAgAMyDQg4yDQg4IBMAwIOyDQg4CDTgIADMg0IOCDTgICDTAMCPkc2Fu1o0S4X7UHRHhXtXtF+Ktqhoq2y3K1MFG1pw3lWFG1/0b4r2vXKej0o1/Pror3e0fJtKNrnRfu5HLfe51wp2rGibRZjRRsEfHS8VLTzlWW8Wv5jHQvh2aI9Lv/8ftE+tNwDxR8IO4v2RdFOF+1G0e6UPx7qWFa0w2XRjMt+s2hT5TrFdrJodyvr/GPR1rZc1pVFO1Hp60Jl/OJn3q783a9Fe7lh/0uSPmbbzso0sNgDvjUpAgcz00yWe3u9aaYs91PWl3uqVyufdalcpg0N+lld7t3+U+7tvl/upecK+5eVz7pVtH81XOY4Nn+X898ux3Omz3lYtN0NPmN3hwU7tq9kGljMAd9c2aOL7ZMZCsqtyrTHLXd4NUwfgq9u33Plnzf1fNH+qPSzo8Y81YJ6M9Q/DfBSMiZbZpj+SLKOu2p+zk8dF+2tMg0s1oCvDk8furxSY569ybocWKTLvTxMH0Ku9nm9RvEb5Hilrx9qzhPPk/9Vme9YzXl+b/FZVyrzxB9MMx0qf6njgn23z1EHmQYWRcDPJsu1t+Z81yrz3CuL6GJa7vXJHnFsp8pC3lZa4PY0mPezynzxkPqKGaY/nHzWzpqfsyuZ73LN5Yrn8+NpghdbjMsXI3JkR9EGRXtebZvFXsyhZN5ji2i5N5dFqNrPFx2s1wdJn282mPftZN5Bh9Xj4fOHlWkfh/pXtU+Ep68hGPSDKU7buwDv5VmMy/XQ7HSBog2MZcAvJMt0ouGe5j/JP/xrF8Fyx0PfD5I+vuxovb4N7c/dbknmfXfAtB8n015puJxTyfy/95lue/n3b89iTF4NT18ANyHTwGIM+GRmmXY17OOvZP7DY77csYDcS+Y90+G6nW6wt5zamsy7b8C0l5Jpm15Nvz+zDTZmpjtX/hCZjc/DaN2toGiDoj0vPs0s0/pZ7nH9McbLHQ8p30zmi4d+n+9w3U4m/f+3wbzba/6QWZoZv6MNl/ONTB//12fvf+Usx6R6DcJumQYWa8B/TpbnYYs+DmbWa3JMl/tsZp63O163/yX9x6vj617Ylh7y7ndf+JuZ9fig4XIuy/Tx2xxs63+Fpy+uWybTwGIMeDwv+DhZnost+tmRWa8DY7jcuYeD/DoH67ej5h5sTvWQ96Arut/JfMb+Fsv6KOnj0RyMR/UK97MyDSzWgG/KLM/Jjvr5bsyWOz6C86/M9HNxFXO/x32+M8N86ZXjbwyYdk+m/zbXItzN9NP1hYjV+8j3yTSwWAO+K7M837ToJ3eY9NKYLfeBzLQ353AdP8p83qPQ/xz16vD0ufaZjnTkjhq0ue3tVqafNzschw3h6Sv8V8o0sFgD/nFmeY50tF4Px2y5L2em/br8u4lyD/BUuef5qOznRvln74V252F/DvmngaV7xPFhLH+GJw+KeadG37lD8KdbLGPu0aTbO9zW1QsOz8s0sJgDfjyzPG0PPz7I9LVkTJZ7Q5/iubMsfn+HmR+7eafFMsYr1a/36S8WsBfLZeg94CXet76uZt+vdHTk4Mcwt6cMqo9L/bdMA4s54FOZ5dnTsq97mb5Wj8lyf9incH6X7KHfKgvo49Ddm6ni+eG/+vTVe5pZPP/d9MK/ifDsRWSDrjZvUrS72tNOH4CzRqaBxRzw02H2DyjpyV04tWVMlvvUgCIc76GezBTEreHZJ7b12n9aFO4/ByzDpdD8HvV+49j0YrRc0d7W0Xaungb5VaYBRXtui9/WMVnuW332cuv8KPkyM+/j0Pw+9nio/OKAwn0/NH/oyLZMP03uCe83fl3do1+9fe2QTAOKtqI903JPdLC3nHsgS5tb1L4MM587b3r4PXc0oO5V5Hv6/CDp4rng6ZvO1ss0sNgDfioszMPjw1zuFX0K04oGn7G+Tx91H30a97LPl/NdDdOHjR8OKNzfh/oXAcYL13Ln9QcdJo9FOZ7nz50Tv97RNq7e8nZZpgEBn34rVro8bZ/rfCfM/UM25mO5N2b+/vcWn5O7NarOrVnxUHPv6vR4JfXKyp9fGVC4zzVYtnhk4X6mj1/KcX0tTL8kJV5g9n+V5flfePaiu64eqnMxDPcFNIo2MPIBP5pZnndb9pX7R3/JGCz31szft3mj1weh+Qs6NlZ+VMTz6i8kf7+kLKL9CneTV4W+HPL3ov/T50dLPB+eu9d7Twfbd23S579kGhDw6fuG0+X5pGVf6R7XwzFZ7twrQL9v8TlvZfo5NWD6dclRgEFPGXuzzxGDf8o95KbLGW+pi7eZPSrHJ/6w+bX8kVE9dZC+97urJ5ZVX+RyXaYBAZ+W21P6ukU/S8JwH2M6zOV+LjNNm5dWrGjYT/Xw8IUa/U+G/FXuP8zRNohXmD/oYFxyfml5tECmgbEO+JrM8ky16Gddpp8TY7Tc6d54m9dPTjQo2umPkvdqfsar4dkL1Obqed2515q+0UG/q5M+N8k0IOBPpG9p+rFFH9sz6/XeGC13eq73XstlTq+27ndu/GQy3csNPuNQyD9utUvxCMWNMPtXo+ZUz/3flGlAwAcXiDYFaX+YuwdsjMJynwjd3Iv8sObRgfT8dJPPWhqevbju047HPvfClq72iKsvSflKpgEBn7lwrWrYR1rUro/ZcudeBfpai2VOD7N/XnO6ptJns3/d4bjHUwrpueyuiusLYTgP51G0gQUb8FWZItH0cGp6v/CRMVvuFZnP2t/ws3IXtL1d8zvSdK8+PUR+tKMxj3vxv4Vnz+8v66j/6jvL74ZunqymaANjF/Azs9gzW51Zp/VjuNzpU9hONVzW9H7veKi8333s6RPKmr4tLb0lrqvrC9IjE3+GZ+8dn43zlb6/lWlAwPPeCO3fq/x+mP0FYRvLvaydI7zcm5LpH4VmjzI92GDv9/tZHkH4NHR/vvnrpM+rodtXr6ZHTnbINCDg/f2SLNdbNee7MssC8VGY3X3Fw1zu88k8Td48dSEp+C8OmHZvmN3LRb5P9oZnIx76Ts+Rx0eyPt/x9++9mkchZBoQ8DB91XT16uY6D0fZmaxL00Oaa8Kz54qbni8e5nJvSD7rTqh38dsryed9NMP08Vzu76HdqzzXJmO6dxbfiXi6IH0d6Kdz9P2rvpd7SqYBAZ/ZngZ7krFY3QxPv4lpecPPyz3as8mrIedjufdn9jqXDph+SVL46p4Lj/dmV89tX62xdzsRnn4xyfctvwfxsP/h8PR95ZfKHx9z4fnkh8ZumQYEvJ59yT+gBzPTrCuLSPXBGqtafNbaPkX7wIgv94fh2bdhrctMF59Edi48/bS1JldEx0P21UeT/hH6v+40Hm4/n/w4WNpwveI6xNvQqg+uiVeHvzOE71z11MEymQYEvL7XkuJ2rdz7/aosBr09sFgkj7QoDlWfJePx8yz6G+Zyvx6ePYR9vvJ58RBv737mm2VhaiP+qEhfzHG1/LP4OfECsR8qP1huhGanF+IFX1+EJ099e1xug/gClg1D+r6dDd0/v1ymgUUX8Pj6xeNlcYoFKJ7PvVfuPcZD0Gs6+pxNZaHZEbq5N3dYyx1tLQt13Gu/X35W/Mx4AVh8t3Q8dN/FRVUvlst+umi3y8/prVf87G/C9H3fTcfvdDlW8UfF5rBw7o2WaUDAAZkGBBxkGhBwQKYBAQdkGgRcwEGmAQEHZBoQcECmQcABmQYEHJBpQMABmQYBB2QaEHBApgEBB5mWaRBwQKYBAQdkGhBwkGlAwAGZBgQckGlAwEGmAQEHZBoQcECmQcAFHGQaEHBApgEBB2QaBByQaUDAAZkGBByQaRBwQKYBAQdkGhBwkGmZBgEHZBoQcECmAQEHmQYEHJBpQMABmQYEHGQaEHBApgEBB2QaBFzAQaYBAQdkGhBwQKZBwAGZBgQckGlAwAGZBgEHZBoQcECmAQEHmZZpEHBApgEBB2QaEHCQaUDAAZkGBJwubCza0aJdLtqDoj0q2r2i/VS0Q0VbZYhkGhBw5tdLRTtf2a5Xi3asLOBni/a4/PP7RfvQcMk0IODMj61Fu1vZpgcz00wW7XplminDJtOAgDNcm8P0YfDe9vxkwLSri3arMu1xwyfTgIAzHLEI365syys15tmbbP8DhlGmAQFn7p1NtuXemvNdq8xzryz+yDQg4MyRbcl2jOe0J2rOeyiZ95jhlGlAwJk7F5LteKLBvOuTeeOV5WsNqUwDAk73JjPbcVfDPv5K5j9sWGUaEHC692lmO65v2MdUMv8fhlWmAQGnez8n2/Bhiz4OZr4Lk4ZWpgEBpzvxYrPHyTa82KKfHZnvgtu/ZBoQcDq0KbMNT3bUz3eGV6YBAac7uzLb8JsW/SzL9HPJ8Mo0IOB05+PMNjzS0XfhoeGVaUDA6c7xzDbc17KvB5m+lhhimQYEnG5MZbbhnpZ93cv05ZGmMg0IOB05HWb/YJWe25m+thhimQYEnIVRtLcaYpkGBBxFG5kGBHxRORUcHkemQcBZEE5ktuHuln3dyfTlbV8yDQg4HTma2YbvtuzrfnDLl0wDAs6c2ZfZhp+07Ct9hrmHq8g0IOB0KPeij69b9LMkeIypTAMCzpxak9mGUy36WZfp54ThlWlAwOnW3WQb/tiij+2Z78J7hlamAQGnWyeTbXivRR/7M9+FSUMr04CA061cwV3VsI/01rHrhlWmAQGne7FAp1d+72zYx5XQzes9kWlAwJnBmdD+CvLVme/BekMq04CAMzfeSLbjzQbzvh9mfyEbMg0IOA38kmzLt2rOlx4a32QoZRoQcOZWvNr7YWj2cJSdyfb/1jDKNCDgDMeeZHseGjBtvIDtZmXay0VbbghlGhBwhic+j7x6NfnBzDTxCWhXK9NcDM1vE0OmAQGnA68lRfla0Y4V7asw/Q7uR+Wfx+Ieb+9aashkGhBw5te2oh0v2u9FexCmz3nHJ6adC9OHztcYIpkGBByQaUDAAZkGARdwkGlAwAGZBgQckGkQcECmAQEHZBoQcJBpmQYBB2QaEHBApgEBB5kGBByQaUDAAZkGBBxkGhBwQKYBAQdkGhBwkGlAwAGZBgQckGkQcAEHmQYEHJBpQMABmQYBB2QaEHBApgEBB5mWaRBwQKYBAQdkGhBwkGlAwAGZBgQckGlAwEGmAQEHZBoQcECmAQEHmQYEHJBpQMABmQYBF3CQaUDAAZkGBByQaRBwQKYBAQdkGhBwkGmZBgEHZBoQcECmAQEHmQYEHJBpQMABmQYEHGQaEHBApgEBB2QaEHDoyktFm5BpQMCf2Fi0o0W7XLQHRXtUtHtF+6loh4q2agGN+8qivbOAxygWqcNFO1/2Hz/nYdH+LNpU0XYMcSxXF+1O+f39dh625etF+71oy2QaEPDpAnG+soxXi3asLE5ni/a4/PP7RftwxMd7aVk87xbtxgIco+VF+6rS36AWfzhsGMKY/lT5zNkW7efKHyH/NGyfyzQg4CFsLQtcb/kOZqaZLNr1yjRTIzrWe8s90d5y3lhgY7SqLMRNilncA351Dsf0g+TzZlu0D7Yo2PEHzFqZBhZ7wDeH6UO8vWX7ZMC08RDprcq0x0doPbb0KXY3FtAYxT3Qi+V8t4v2adFeDk/O48aCvqdolzLr+Ve5h961Dcm6z7ZoT5TL2rRon5RpYLEHfHVZHHrLdaXmnmx1XQ7M8zrEvdtzA/6xv7GAxuhYOf2Zoj1fc9pqO9Tx2E70+YEwm6K9u0XBjtvwXzINLPaAn02Wa2/N+a5V5rlXFrZhW1IWrlNh+tD1RPnfrov2sMZoYzntiQYF9WqybL91PMaflf0+7LBoX2o4jjINCHhhW7JMd0P922kOJfMem6eivX5AUeiiaA9zjOKFXhfK9arrQPIZDzsc39fKPuOPj286Ktqby/n/DqNz65aiDSyIgF9IlulEg3nXh9G9SOj7Dov2sMZoXZi+4vzFhsu3ZY6+W/Hc+vVymeMFbl91VLR7Ry0OyTQg4PVNZpZpV8M+0ouJDo/IWJ/uqGgPc4zi1dkft1jGlXO0p300PH3BXRdFe0N4cjvcCpkGBLy+TzPLtL5hH1PJ/H+MWdFeCGOU/rA430GfvVMC1fPjXRTt3g+BuLe9RKYBAa/v5w720HL32k6OUdFeCGO0I3R7JX/cc79Z7g2/1GHRjreqPQpPnyq4UhbynWFublVTtIGxCPhEePZJWxc7KBijcPtXV0V7oYzRF5V+fw+zv7jrVJ9lnG3Rzh21SM/3xwvx9i2gvXBFGxTtodgUunlwRa6f78akaC+EMYqPau09xOVuB3vwvXvLz2X+bjZFOy7n7VD/nuy4p/+eTAMCPm1XZnm+adHPskw/l8akaC+EMerdQx0L98ZZ9rW2LPyxuL7QcdH+d2j+MJXeA2aWyzSw2AP+cWZ5jnS0Xg9HYKy7KNqjPka9w+4XQje32vVegrKzz9/PpmhvLAv30XK+H8OzD2vp1y6McOFWtEHRHorjmeXZ17KvB5m+5vucZBdFe5THqHpx2y9Fe2OW4/VRjULc1X3aPRNlMf8izHzo/KxMA4s54FOZ5dnTsq/c6xVXz/P6dVG0R3GM4vnx3/oUtri8K1v0OVnu9cb7yVcMsWhXLS1/iNwZULg/lmlgsQb8dJj9Q0N6cntJW8agaI/KGMU90viCjQth5kPJ8XWkTQ6Vx76vlPNunmHauSzaPfG2sO9D/6vLN8g0oGh3X5C2KtqdjdH1UP/8b+/hLXXPAR8p5/mixrTDKNo9n/VZt2MyDSjaivZCGaNYjN8K0/c8XxtQuOtcMNe7FS2+JazO+fVhFu3o85C/gG9CpoHFFvBTweHxcRijeI79Tp/itnyG4h/34OMTyl6u+VnDLtrRLyP4g1DRBkV76E5klmd3y75yRWO+3/bVRdFeKGMU3w52q+EPjN5rNpu8aWs+ivYrmfXaK9PAYgv40czyvNuyr/thPG/5WkhjlHs9Z78HwWwPT+5/bmI+inZub/tLmQYWW8D3ZZbnk5Z9pc/nHpeHqyy0MfohPPs0sdSqcq883oLW9L3d81W004fcHJNpYLEFPPcSi69b9LMkjO9jTBfaGO1OPuOXzDS5R7N23ZZ2vF5vd7ANFG1gQQd8Tcg/nKOpdZl+ToxJ0V5oY5Qu7+UxKdr/Ct08SlbRBhZ0wO8my/Njiz62Z9ZrFN7O1NX7tBfaGFUPw58Zk6K9PLgQDRDw//eayery3GvRx/7Mek2OwLp1VbQX2hhVH8Ly7ZgU7bVJ/2/KNLAYA54rJqsa9pHeFnV9RMa6q6K90Mao+jkHOu57vi5Ee6vymfG+8iUyDSzGgMfik17VvLNhH1fCaJ5v7KpoL6QxSs9pvzQmRfvTymeek2lgMQf8TGh/Ze7qzDqtH7OivZDGqHro++c56H++inb1R892mQYWc8DfSJbpZoN53w+zv0grvk/5QIu912EW7fkeo7rOVT7n9TEp2lsrn/ebTAMC/uwTp95qsQcU26aGn/tRMv8Pc3gE4cYCGqM252yrj/s8Pkffk7ZFOx6m31u2Vxp8Xryg7Wr5WffD6BzFUbRB0Z5X8Urm6lXHdR78sXOWe13x/OvjzJjs72id/kz6vbMAxigW9L/LaWOxr/tykuWV4nYl1H8t5zCKdrzy+14y38+h3vn2Y5V53pZpQMCf2JMs26AXScSLs26Gpx/i0bRQvBXm7n3Jm/v0PTniY3Qms8zxTWMrB8yzomg/ldNeDM2vbJ/ror2zz7a4M0Mh/m853YMw/WQ6mQYEPLEv2fs9mJlmXWWvbjaFYm2ff8xnc5vSinJP/VafvuNebHzU57IRHaMzAwpcvIJ6fbKu75VHFOLyfBG6vz+6i6K9Pgy+pzveDtc7ZB5PC2wvxyv+3R9Fe1WmAQHv77Wk4Fwr936/Kvf6HpV/HgvFkVkWis/Cs4dN2/QXH4ByPzR7AMj9ct1GaYzeKPcsBy33w8q63i33SF8a0nej7TntPTW2T/WH0F/lj6ElMg0IeD3bwvQFTb+XhSQWi3huMl6hHA8Lr+noczaVe8fxEOjEAtueczFG8c1bn5c/YO6VffYKddzzPF3udW9ZYOO1qizE8UfNjcp6xXG7Wa7XkfKHi0wDAg7INCDgINMyDQIOyDQg4IBMAwIOMg0IOCDTgIADMg0IOMg0IOCATAMCDsg0CLiAg0wDAg7INCDggEyDgAMyDQg4INOAgAMyDQIOyDQg4IBMAwIOMi3TIOCATAMCDsg0IOAg04CAAzINCDgg04CAg0wDAg7INCDggEyDgAs4yDQg4IBMAwIOyDQIOCDTgIADMg0IOCDTIOCATAMCDsg0IOAg0zINAg7INCDggEwDAg4yDQg4INOAgAMyDQg4yDQg4IBMAwIOyDQIuICDTAMCDsg0IOCATIOAAzINCDgg04CAAzINAg7INCDgDMPGoh0t2uWiPSjao6LdK9pPRTtUtFWGSKYBAWd+vVS085XterVox8oCfrZoj8s/v1+0Dw2XTAMCzvzYWrS7lW16MDPNZNGuV6aZMmwyDQg4w7U5TB8G723PTwZMu7potyrTHjd8Mg0IOMMRi/Dtyra8UmOevcn2P2AYZRoQcObe2WRb7q0537XKPPfK4o9MAwLOHNmWbMd4Tnui5ryHknmPGU6ZBgScuXMh2Y4nGsy7Ppk3Xlm+1pDKNCDgdG8ysx13Nezjr2T+w4ZVpgEBp3ufZrbj+oZ9TCXz/2FYZRoQcLr3c7INH7bo42DmuzBpaGUaEHC6Ey82e5xsw4st+tmR+S64/UumAQGnQ5sy2/BkR/18Z3hlGhBwurMrsw2/adHPskw/lwyvTAMCTnc+zmzDIx19Fx4aXpkGBJzuHM9sw30t+3qQ6WuJIZZpQMDpxlRmG+5p2de9TF8eaSrTgIDTkdNh9g9W6bmd6WuLIZZpQMBZGEV7qyGWaUDAUbSRaUDAF5VTweFxZBoEnAXhRGYb7m7Z151MX972JdOAgNORo5lt+G7Lvu4Ht3zJNCDgzJl9mW34Scu+0meYe7iKTAMCTodyL/r4ukU/S4LHmMo0IODMqTWZbTjVop91mX5OGF6ZBgScbt1NtuGPLfrYnvkuvGdoZRoQcLp1MtmG91r0sT/zXZg0tDINCDjdyhXcVQ37SG8du25YZRoQcLoXC3R65ffOhn1cCd283hOZBgScGZwJ7a8gX535Hqw3pDINCDhz441kO95sMO/7YfYXsiHTgIDTwC/Jtnyr5nzpofFNhlKmAQFnbsWrvR+GZg9H2Zls/28No0wDAs5w7Em256EB08YL2G5Wpr1ctOWGUKYBAWd44vPIq1eTH8xME5+AdrUyzcXQ/DYxZBoQcDrwWlKUrxXtWNG+CtPv4H5U/nks7vH2rqWGTKYBAWd+bSva8aL9XrQHYfqcd3xi2rkwfeh8jSGSaUDAAZkGBByQaRBwAQeZBgQckGlAwIHWmX41TF+Z+E+NFm81uF3O0xNfxH4jPPvGmn7z/zVgWT6vsSz3bF8EXNGGxZ7p58P04/ByhTLednCgaMsGzL+kaIcHFNp95TR1xEf7/ZZZhg8a9AECDox1puPN+nczHXzRoI8rmfkPt1iJ7Ukfb9uuoGiDTD/tZKaDvQ3mz+2tv9tiJd6szP+dbQqKNsj0sz6eZdH9IDP/Vy1W4sNy3vjovrW2KSjaINPPeifTwf9mOf+JFitxuZz3v7YnKNog03lvzLLobs3M/33DZdha2ctebXuCog0ynfdcpoMzDeZ/ITP/pYbL0Lty/P9sS1C0QaYHe5R08FeDeT8Ns7u3elt4couXd8WCog0yPYO/kg4eNthLvxPyD1Wp61I5z+e2IyjaINMzO5PppM4L1/8T+j/J7Lka8/fuzb5ftJW2IyjaINMzy91r/coM88SifitMH1r/OzP/lhqf27ti/FPbEBRtkOl6Pst0sn2GeXr3VX/dp+jPNP+Ocrr4RLYVtiEo2iDT9ezJdLJ7wPTxeeC9l4a8GKbPR6fz75nhM3uPP/3E9mPI9od6L8yZi3ZW0QZFe7aZ3h6aPT/83+U035T/f29m/k9q7GXHN4gtt/1QtBVtULTrW5/p5HifaSfCk6vNN5R/9nZm/m8GfN7VcpqPbDsUbUUbFO1mJjKdnO4z7Xvl309V/uy1zPwn+8y/q/z7m2Hwqz9B0Va0QdHu417SyeU+xf2P8u8nK3++NLMQ5/p8zu/l3x+03UDRBplu59cw81PN9gzYW0ifqnY7M83u8u/+DvXuAwcUbZDpjFOZjib67CW/mpm/zlPVrpV/975tBoo2yHT7TB/LdFR9r3XvFZw/9Zk/91S1JZW/f7f8sz8zPwYARRtkuoF/ZzraVvn73n3Vr/eZ/7vM/L3z3hOVvez9thco2iDTs8v0O5mO3in/rncf94UB8/93QNHv7WX/YS8bFG2Q6dln+s1MRx+Uf3ex/P9bB8z/bp+iH4v09fL/77WtQNEGmZ59ppdnOjpWFup/ysI9yI7M/PvDk3tif7edGBHu0wbG4of446Sj+ACVX8r//fYM827JLEh8mcif4elD7aBoK9qgaHeQ6Rvh2Xut43+vtNxTf9BgflC0FW1QtBs42+cfmt0t99R7bYdthKKtaAPdZjp329YfDea/k5n/ou0DoxFwYLwy/X+Zzt5tMP+5zPxv2j6gaAPdZzp9L3Z8NGmT+6qnkvl/tW0WhJVh+kLDrYZC0QYWTqa3Jx01fUZ4+ijULbbNSIpPv4vvS49HRqpvdztkaBRtYOFkerLSyd+h+dPLDlTm/9l2GVnxUbTxtMXnyRfntVn0GQt+vFtgKnjqnaINDCXT1fdit3nfdfVRqJtsl5G3srK97s+in7XJF/CAoVW0geFkOu4txfuzl7WYd1sY/CYwRkv1dMjULPpJH4F71NAq2sBwMh0vHvuo5byrwvR7tF+zTRaEjytfmvdm0U98BWvvLW7xHPkrhlbRBmSabv1Q+dJsmGVfzxXtraKtNqwCDsg03Yp7x4/Ck4sOEXBAphlR2ypfmG8Nh4ADMs3oOlL5wuwyHAIOyPQwxHvLd5ZF6HTIPyv9wzD9prF4ODheMLWxxefEi6v+W7TfwvQV9rGvu0U7UbR/zdMyxiv848Vkl8plii0+MGVP0VaE6Vuv9vaZ92LlC7Oq8ufxc3f0aWv79PVCmL4SPd4muCTz9y+W839WtFNh+nD8imSa+MMhvgY2Xsh4PfR/MM/mop2vTLdJwAGZHn2xQNwKz75Z7HhlmlXhyfvAq+33Bp/zaph+UMw/ZYGOV8ZPlAXzYPnncRl2D3kZl5fFOk57oWjryz+P/62+re2tPvP2/v5q8ncby6L/d2Wa78qivLycJj6c5WT5uQ8r0/2Z+aETl+V26P9422Uh/6Ka65kfKF9nprsq4IBMLxyrk6K4o1IM4x7rl2H6ISLVp709rNl37xBy3IN9u880hyuFe/0Ql7H6cpeXMgXuj/Lvcldz76zM+78+/V8tC/fmAcsQ96BvVvr6ZsC0v1WmO1z+WXyYz49h+ir22Ne6Puu/ovxh82v5Q+CFynSPBByQ6YVjolIQ4z/gS8o9wnj4d18yXW+A7s3Q57LK3mrse9CbyqqF5qshLuONGTb4B+Vn5hwLg991Htfjp/D0YfN+7od6703/Izz7tLxTyY+GpZk96GXlkY5j4cnjUScG7N0LOCDTI2xrZcXPlH8WD7d+PKC4Xp6hz+rh5YMNNsCfQ1zGR5VpX838/WTofyvXH5UfJEuTv/tfUiAH2ZDs8S7tM93Syo+W3uNS47ofHzBOxyqF/ctkuk1hcV35rmiDTI+N6ksv9pft+8x01eeiHx/Q3yeV6S403ACPhrSM6Z7rmT7T5A5Xr+mzfs+Vy9TkTV8fVPoa9Ojat8LTj0uNRfeX8OxFax9VpouH8P9TKd79ptsl4IBMLxy/VfYaYzGIFzCtzEz3VVIQ+u05Pq70N1nj858LM5+H7nIZcz8EYttXc7yq70z/rPyzteUyNi2AZyp9fVTzh1C8oj2eFsidaz9V+fGzpTzikfN9pb/VAj5S4oWM8dnz8UhR7y6Le+WPuviDcJXlbiUe+VracJ4V5Q7Cd+W/Ob31elCuZ7yw8/WOlm9D+W/Sz+W49T7nSvnDe7M6rWhHyytF9kK597atz7TXKoVzeZ9pTjXY0+2pPqTk7yEsY08sVtXzyTEgdZ75PhWeft95PCQdr+7+X8Oxrz5R7Z8ZfuD8kOxp7+kz3f3KOF3s88NmolzXf8rxEvDREC+GPB+evibhWFkIz4anT498aLkHWlX+aP8iTN8iGq9fuRPqHwWL14EcruTkZpm7o2WLd37crazzj6H/7ZwziRk9EZ4+etcbv6nw9J0j8ULSl1v8O3M7k4G27axMz6+dScH8dkCBm+k93+nrJet+uaqHiE/N8TKm/pMs8999Cl3VrcpRgcOVeW+EZu/Brh7y/qtmcX9UFvCcV8PTrwndO2CPqDfd14r2SNiaFIHcdSCT5d5eF2+VG8flXl/uqV6tfNalcpmavBdgdbl328vb+31yHQv7l5XPiv8u/KvhMveum/mnLKxba3xO/Hdnd4PP2N1hwR50sbBMD8mx5B/6foew9lSm+6TPNAeTsNR1rjLfv+d4GXN+Tjb+yQHTvpxMGw/9/V75/3safO5/Q71bvbbV/DFUHf8rA/qrTrdzkXzPRzngmyt7dDN9d1dXfjQ2OZo1zsv9apnD6vY9F/IXl87k+fD0tS47asxTLag3Q/3TAC8lY7JlhumPJOtY91TcTx0X7a0yPb+qX9DPB0xXPSTc7wla1UPjhxscGqqeA39hjpcx54Xw9L3Ssb1e46jAt5kieKHB516r+Y9D9R+FH2r++Nk/YLrTlemeV7Tn1erw9KHLKzXm2Zusy4FFutzx9NfR8OwDhbbMos/jNbNWtbQ8UpbetTHTPL+3+Kwr4enTeTMdzXyp44J9NzQ7mqhodyw9nP3igGlvhadvN8qpPgHsrZrL8NEMh826XsZ+3kw+Z6pGwdtc+eEx0+1jqeoV6Lnbxvr9aOn363qisgwPZ+ivt3d0OSweoxrws8ly7W3xg+9eGP7FhPO93OuTXPROrS2fxTqlBa7JUbPPwtN3wKyYYfrDyWfVPeK1K5nvcs3lulPuXLzYYly+GJEjO4p2mL5aus454JdDvfNR1cK1ssbnx8Jyo1K4NgxhGQddoX0yDH4wy0R48sjRB8kvzuov9O9qrPv+UO9Wr/QJZ0v6TLe15vpXz3v/V9GeV9tmsRdzKJn32CJa7s1lEar280UH6/VB0uebDeZ9O5l30JGzVeHpRxfP9KM9/Tfobs0fTBPhyQV4L89iXK6HZqcLFO05VD2c/O8B0/2nzxck/qP/ep+iXUf11+bnQ1jGpWHwU9I2hsH3i28O/e/rfiUJ4brMj4/qP2zVZ4V/lPyoqL7o5L1Q71x79RD67pr/ML1dGZd49e84HyofxYBfSJbpRMM9zX+S79zaRbDcW8LT59H/Cc8+OKitb0P7c7dbknnfHTDtx8m0Vxou51So946F7UnO23g12WmYkOn5Vf21urZmSHuHV97NHCr5q8EAbgxPzmX/OmAPsstl7D2XfMOAX6aDrub+NAy+SvZcn73d+HnfD/j1uqESsvR2itM1i/GVyj+Cg4pv9bqDFZV/rN6zpz1Uk5llanqP/1/J/IfHfLlfLX90/xNmfihSG6cb7C0POtI10zMfLoV6p+LqHKXrtY19/j2a7dMOPw+jdbfCoi7arzT4pVd9Ucfz5Z5sPJfy3IBfqoPOncTzWL0Lv66G/ldbdr2Mb8/wj0T1ud252xqq96LmzlunV5bHc2LxNMEvmR8c1eVdVoY8fWBM9X7qx6H/ebLqyz9mumq/esHd0vJIxLFF8H0ftYB/mlmm9bPc4/pjjJd7VXj2YtEbHR8dOpn03+T00faaP2SWZsbvaMPlfCPTx//12ftfOcsxuVZzp0Gmh+DgDBu86kYyOH+F/AUk1SJ7pE9f8bDxn6HehSNdL2Pv6tV+F8D0fsHGC9nSt34tCc8++zvn/zJfpt0zFM/ePZ6TAw65DTqfv7vBocKHof2hTUW7O+lthg9nmeE6D+hZyMt9NjPP2x2v2/+S/m+H+he2pYe8+x3NezOzHh80XM5lmT5+m4Nt/a/w9OnCZTI9v6qHcmc6d/NOWehiQL8Jg+9D/Hdy2Kv3Sy/uaf6nLHjXa/5q63oZv6h8AeOv+82VELxXzh9b7mlr1QtNTs6wLF+Vy/FX6H+RyJ5yLB6WhXPtDIemPqq55zLTP2SHK+u/PyweoxTwifDs++EvtuhnR2a9DozhcuceDvLrHKzfjpp7sDnVQ96XZ/h3Kv2MNjl8lPQxF6/XrV5zdFamx9srZSG6URal3vNzj4f+jx8dhm/DkycWxXNAZ8ple1geBopFfY3Np2jPsU2Z5TnZUT/fjdlyLwnPngOfq6uY+z3u850Z5kuvHH9jwLR7Mv23uRbhbqafri9ErN5Hvk+mgcUa8F2Z5fmmRT+5w6SXxmy5D2SmvTmH6/hR5vMehf7nqKvX59Q50pE7atDmmpJbmX7e7HAcqq8MjkdXVso0sFgD/nFmeY50tF4Px2y5L2em7T0vf6LcAzxV7nk+Kvu5Uf7Ze6HdedifQ/5pYOkecbzupXd9zr0ae+Qh5A/Bn26xjLlHk27vcFtXLzg8L9PAYg748czytD38+CDT15IxWe4NfYrnzrL4/R1mfuzmnRbLGK+Hud6nv1jAXiyXoXc7arzddF3Nvl/p6MjBj2FuTxlUH5f6b5kGFnPApzLLs6dlX/cyfa0ek+X+sE/h/C7ZQ79VFtDHobs3U8Xzw3/16at3B0Y8/930wr/q44brXG3epGh3taedPgBnjUwDizngp8PsH1DSk7twasuYLPepAUU43kM9mSmIW8OzT2zrtf+0KNx/DliGS6H5Per9xrHpxWi5ot3VRb7V0yC/yjSgaM9t8ds6Jst9q89ebp0fJV9m5n0cmt/HHg+VXxxQuONtm00fOrIt00+Te8L7jV9X9+hXb187JNOAoq1oz7TcEx3sLeceyNLmFrUvw8znzpsefs8dDah7FfmePj9IunguePqms/UyDSz2gJ8KC/Pw+DCXe0WfwrSiwWes79NH3Uefxr3s3qOL4+OWPw7PPlGw2uL7BepeBBgvXMud1x90mDwW5XieP3dO/HpH27h6y9tlmQYEfPrBQ3UedVvHnTD3D9mYj+XemPn731t8Tu7WqDq3ZsVDzb2r0+OV1Csrf35lQOE+12DZ4pGF+5k+finH9bUw/Y6DeIHZ/1WW53/h2YvuunqozsUw3BfQKNrAyAf8aGZ53m3ZV+4f/SVjsNxbM3/f5o1eH4TmL+jYWPlREc+rv5D8/ZKQf8dAm1eFvhzy96L/0+dHSzwfnrvXe08H23dt0ue/ZBoQ8On7htPl+aRlX+ke18MxWe7cK0C/b/E5b2X6OTVg+nXJUYBBTxl7s88Rg35vAZxpOeMtdfE2s0fl+MQfNr+WPzKqpw7S93539cSy6otcrss0IODTcntKX7foZ0kY7mNMh7ncz2WmafPSihUN+6keHr5Qo//JkL/K/Yc52gbxCvMHHYxLzi8tjxbINDDWAV+TWZ6pFv2sy/RzYoyWO90bb/P6yYkGRTv9UfJezc94NTx7gdpcPa8791rTNzrod3XS5yaZBgT8ifQtTT+26GN7Zr3eG6PlTs/13mu5zOnV1v3OjZ9Mpnu5wWccCvnHrXYpHqG4EWb/atSc6rn/mzINCPjgAtGmIO0Pc/eAjVFY7hOhm3uRH9Y8OpCen27yWUvDsxfXfdrx2Ode2NLVHnH1JSlfyTQg4DMXrlUN+0iL2vUxW+7cq0Bfa7HM6WH2z2tO11T6bPavOxz3eEohPZfdVXF9IQzn4TyKNrBgA74qUySaHk5N7xc+MmbLvSLzWfsbflbugra3a35Hmu7Vp4fIj3Y05nEv/rfw7Pn9ZR31X31n+d3QzZPVFG1g7AJ+ZhZ7Zqsz67R+DJc7fQrbqYbLmt7vHQ+V97uPPX1CWdO3paW3xHV1fUF6ZOLP8Oy947NxvtL3tzINCHjeG6H9e5XfD7O/IGxjuZe1c4SXe1My/aPQ7FGmBxvs/X4/yyMIn4buzzd/nfR5NXT76tX0yMkOmQYEvL9fkuV6q+Z8V2ZZID4Ks7uveJjLfT6Zp8mbpy4kBf/FAdPuDbN7ucj3yd7wbMRD3+k58vhI1uc7/v69V/MohEwDAh6mr5quXt1c5+EoO5N1aXpIc0149lxx0/PFw1zuDcln3Qn1Ln57Jfm8j2aYPp7L/T20e5Xn2mRM987iOxFPF6SvA/10jr5/1fdyT8k0IOAz29NgTzIWq5vh6TcxLW/4eblHezZ5NeR8LPf+zF7n0gHTL0kKX91z4fHe7Oq57as19m4nwtMvJvm+5fcgHvY/HJ6+r/xS+eNjLjyf/NDYLdOAgNezL/kH9GBmmnVlEak+WGNVi89a26doHxjx5f4wPPs2rHWZ6eKTyM6Fp5+21uSK6HjIvvpo0j9C/9edxsPt55MfB0sbrldch3gbWvXBNfHq8HeG8J2rnjpYJtOAgNf3WlLcrpV7v1+VxaC3BxaL5JEWxaHqs2Q8fp5Ff8Nc7tfDs4ewz1c+Lx7i7d3PfLMsTG3EHxXpizmuln8WPydeIPZD5QfLjdDs9EK84OuL8OSpb4/LbRBfwLJhSN+3s6H755fLNLDoAh5fv3i8LE6xAMXzuffKvcd4CHpNR5+zqSw0O0I39+YOa7mjrWWhjnvt98vPip8ZLwCL75aOh+67uKjqxXLZTxftdvk5vfWKn/1NmL7vu+n4nS7HKv6o2BwWzr3RMg0IOCDTgICDTAMCDsg0IOCATIOACzjINCDggEwDAg7INAg4INOAgAMyDQg4INMg4IBMAwIOyDQg4CDTMg0CDsg0IOCATAMCDjINCDgg04CAAzINCDjINCDggEwDAg7INAi4gINMAwIOyDQg4IBMg4ADMg0IOCDTgIADMg0CDsg0IOCATAMCDjIt0yDggEwDAg7INCDgINOAgAMyDQg4INOAgINMAwIOyDQg4IBMg4ALOMg0IOCATAMCDsg0CDgg04CAAzINCDgg0yDggEwDAg7INCDgINMyDQIOyDQg4IBMAwIOMg0IOCDTgIDThY1FO1q0y0V7ULRHRbtXtJ+KdqhoqwyRTAMCzvx6qWjnK9v1atGOlQX8bNEel39+v2gfGi6ZBgSc+bG1aHcr2/RgZprJol2vTDNl2GQaEHCGa3OYPgze256fDJh2ddFuVaY9bvhkGhBwhiMW4duVbXmlxjx7k+1/wDDKNCDgzL2zybbcW3O+a5V57pXFH5kGBJw5si3ZjvGc9kTNeQ8l8x4znDINCDhz50KyHU80mHd9Mm+8snytIZVpQMDp3mRmO+5q2MdfyfyHDatMAwJO9z7NbMf1DfuYSub/w7DKNCDgdO/nZBs+bNHHwcx3YdLQyjQg4HQnXmz2ONmGF1v0syPzXXD7l0wDAk6HNmW24cmO+vnO8Mo0IOB0Z1dmG37Top9lmX4uGV6ZBgSc7nyc2YZHOvouPDS8Mg0ION05ntmG+1r29SDT1xJDLNOAgNONqcw23NOyr3uZvjzSVKYBAacjp8PsH6zSczvT1xZDLNOAgLMwivZWQyzTgICjaCPTgIAvKqeCw+PINAg4C8KJzDbc3bKvO5m+vO1LpgEBpyNHM9vw3ZZ93Q9u+ZJpQMCZM/sy2/CTln2lzzD3cBWZBgScDuVe9PF1i36WBI8xlWlAwJlTazLbcKpFP+sy/ZwwvDINCDjduptswx9b9LE98114z9DKNCDgdOtksg3vtehjf+a7MGloZRoQcLqVK7irGvaR3jp23bDKNCDgdC8W6PTK750N+7gSunm9JzINCDgzOBPaX0G+OvM9WG9IZRoQcObGG8l2vNlg3vfD7C9kQ6YBAaeBX5Jt+VbN+dJD45sMpUwDAs7cild7PwzNHo6yM9n+3xpGmQYEnOHYk2zPQwOmjRew3axMe7loyw2hTAMCzvDE55FXryY/mJkmPgHtamWai6H5bWLINCDgdOC1pChfK9qxon0Vpt/B/aj881jc4+1dSw2ZTAMCzvzaVrTjRfu9aA/C9Dnv+MS0c2H60PkaQyTTgIADMg0IOCDTIOACDjINCDgg04CAAzINAg7INCDggEwDAg4yLdMg4IBMAwIOyDQg4CDTgIADMg0IOCDTgICDTAMCDsg0IOCATAMCDjINCDgg04CAAzINAi7gINOAgAMyDQg4INMg4IBMAwIOyDQg4CDTMg0CDsg0IOCATAMCDjINCDgg04CAAzINCDjINCDggEwDAg7INCDgINOAgAMyDQg4INMg4AIOMg0IOCDTgIADMg0CDsg0IOCATAMCDjIt0yDggEwDAg7INCDgINOAgAMyDQg4INOAgINMAwIOyDQg4IBMAwIOMg0I+BzZWLSjRbtctAdFe1S0e0X7qWiHirZqBJd5c9G+rizz4/K/fxTtu6K9XbSJRTRGcV2XNpxnQ9E+L9rP5bo8KtftStGOlWO82L9nijYo2iPjpaKdryzj1fIf6/gP69myEMY/v1+0D0dkmV8u2m+Z8c2160XbMoZjFIvbzqJ9UbTTRbtRtDtl4atjZdFOVNbpQmWdpop2u/J3v5Zjvti+Z4o2KNojZWvR7laW72Bmmsmy8PWmmZrnZd5W7qH907C9PwZjtL7cK75a+axL5TJtaNBPXN6/y/lvl+uYWla0Lyuf87BouxfR90zRBkV7pGxOit8nA6ZdXbRblWmPz9Myv9ayYPfa7gU6Rq+G6cPH1XU5V/55mz3e6nLOdBTiSPK5uxbB90zRBkV7pAK+Ojx9+PNKjXn2JutyYMjL/FzR/qrs9f23aK+HJ+dwJ8oi9p8wfag4V7TjudM1C2iMlofpw8ddHe6PY/V7pa8fas53pTJPLMAvj/H3TNEGRXvkAn42Wa69Nee7lhTA1UNc5s/Kz71Vo2jEAv9dn8L95QIZo3go/I9kGU6Vhbytw0l/O2vOtyuZ7/IYf88UbVC0Ryrg25JluhvqX2F9KJn32JCWORaqeIHS49DskPD3ffa2J0Z8jOIh5TtJP1/McgxXlUcoev09DvWvNJ8IT5+TrlOAF+L3TNEGRXvkAn4hWaYTDff+/kn+4V87hGX+oPy8wy0KVe4c+MYRHqMtmWX+soMx/Djp80rD+aeS+X8fw++Zog2K9kgFfDKzTE0vLPormf/wEJY73ip0O7Q7NHw8s87vjOgYvVoeCajOe6ajMbyU9Nv06uz9DX78LNTvmaINivZIBfzTzDKtn+Ue1x9zvMxLyj2tT1vO/05mnfeO4BjFowI3k/niBXXPdzCGSzPrdLRhH29k+vi/MfqeKdrAyAX852R5Hrbo42BmvSbncJm3lUX7hZbzbw3Nbv2arzE6m5nn7Y7G8M1M3x807GNZpo/fxuh7pmgDIxXwifDkqVO9drFFPzsy6zWXt+WsCfmHf9S1MrO8b43YGO3OTP9rh2OYO9qwv0U/j5I+Ho3R90zRBkYq4Jsyy3Oyo36+G+Ft8GJmeVeM0BjFw/9/Zabf0eEY7Mn03+Yc8d1MP2sX2fdM0QZFeyh2ZZbnmxb95A6TXhrhbbCtwbLOxxgdyEx7s+MxyO3Jt7mN6lamnzcX2fdM0QZFeyg+zizPkY7W6+EIb4O0YB0csTG6nJn26/Lv4qHmfWH6oSpxL/dR2c+N8s/eK4vbTHKHmk+3WKefMv1sX2TfM0UbFO2hyN36tK9lX7l7n5eM6Db4Jjz9CM7nR2iMNoT8U9t2loX27zDz89Tv1FjGVzram/8xzHwYf9y/Z4o2KNpDMZVZnj0t+7qX6Wv1iG6D6w32+IY9Rh/2KcTfJXuXt8ri/HhA8f5qwLJMhGcvIvsnNHszWL+ivX2Rfc8UbVC0h+J0mP0DL3puZ/raMoLjvynZI105YmN0akARji9EmcwU33gl/YU+8/yn4bo1vRgtV7S3LbLvmaINivZYFO2tIzj+1T3WfSM4RrkLux7WLExfZuZ9HPrfy7wtM33Tp8zl1mlykX3PFG1QtBXtOVA9X3x2BMdoosXecir3QJZBt1fl9tDrXkW+p8+PhAlFG1C0u3cqLK7D470rneOV1itHcIxW9CmCKxp8xvo+ffS72G5dyJ8nHnSYPBbleO49d078+iL8ninaoGgPxYnQ7HGeg9wJMz9kYz69G54cat44omO0MfP3v7f4nNxtWINeiBL3VO9n5vmlXNfXwvSLS+IFZvHZ4r0r2P8Xnr0Q7rtF+D1TtEHRHoqjmeV5t2VfuX/0R+WWr7g32Xty144RHqPcM9HbvNHrg9D8ZSAvh/z94f/0+SGxLeTv9d6zCL9nijYo2kOxL7M8n7TsK93jGpWHqzxXKUYfjvgY5V5f+X2Lz3kr08+pBvPGW7TiY1QflcscC+WvZfGtHor+Njx7GH7lIvyeKdqgaA9Fbk/p6xb9LAmj+xjT3vnULxfAGD2XmeZsi89a0VE/g8QrzB/U/Ixx/54p2qBoD8WazPJMtehnXaafEyMw1l92sCzDHqN0T/K3Fp81MYSinXtN5huL9HumaIOiPTTpW5p+bNHH9sx6vTfP6/VRuRw/LLAxSs8r32u5zOmV3Wc6HNu4x3sjNHvV5rh+zxRtULSH6mQHRWJ/mPkBG8PUu1I8nod9boGNUXqlde6+5zoedrBn20/uBSCbFuH3TNEGRXvocv8QrmrYR1pors/j+vQuwrrWYj1GYYxyr7F8rcUyp4fZP+9oLOIh6vRc9leL8HumaIOiPS9WZf6B39mwjyuhm9cuztamsqDEt1WtadnHvzN7tsMcoxWZz9rf8LNyF7S93cH4Lg3T59jTc+7LFtn3TNEGRXtenQntr+xdnVmn9fOwDvEwaXzwRjx3+nLLPt4O/S/8GuYYpU8QO9VwPdL7veOh8i7uZU73dP8s2guL7HumaIOiPe/eCO3fq/x+mP0FRvFJYAda7Hn1rCmXORanzS37eDFMPyLzvREYo03J9I9Cs0eZpld2H+3gO/J10ufV0PyVmPP9PVO0gbEJ+C/Jcr1Vc770kOWmhp/7UTJ/06u942HXP0K7p51F8Znc8fDzrbLoLx+RMTqfzHOowTpdSAr+i7P4XsRD3+n7sH8K/Z9lPqrfM0UbGKuAT4anrziu89CKncm6fNtiD/lxZkzqnsONBfa3UO/Rm3XaNyM0RhuSz7oT6l249UryeR/N4jsRDz9fTPr7dAF+zxRtYCwDvqfB3l0sIDcr014Ozd7DHEL+cZt1Xw25pNwr/6fDtmnExmh/Zg936QxjUi2yp1p+D+Kh+MPh6Xu9L5U/CBbi90zRBsY24PuSvd+DmWnibT9Xw9MP1mhze9XaPsXzQI15pzou2FdGdIw+DM++eWtdZrr4zO9z4eknhTW9vzv2G28Nqz4IJR7JeGeBf88UbWCsA/5a8o/ltXLv96ty7623Bxb/0T0yw97fTD5LxuPnGv3t7rhg9ysaozJGr4fpN2tVH7hyvvJ58QdM797pm2VBrCteB/BFePIktsflNogv9NgwRt8zRRsY+4DH1y8eLwtGLArxXOS9co8uHtJc09HnxMPS+8sCMrHAtuewxijaWha1uMd5v/ys+Jnx1qv4Hut42LnprV2ny+WPhX7zPI3/MMdQ0QYEHGRapkHAAZkGBByQaUDAQaYBAQdkGhBwQKYBAQeZBgQckGlAwAGZBgQcZBoQcECmAQEHZBoEHJBpQMABmQYEHJBpEHBApgEBB2QaEHCQaZkGAQdkGhBwQKYBAQeZBgQckGlAwAGZBgQcZBoQcECmAQEHZBoQcJBpQMABmQYEHJBpEHBApgEBB2QaEHBApkHAAZkGBByQaUDAQaZlGgQckGlAwAGZBgQcZBoQcECmAQEHZBoQcJBpQMABmQYEHJBpQMBBpgEBB2QaEHBApkHADQfINCDggEwDAg7INAg4INOAgAMyDQg4VRuLdrRol4v2oGiPinavaD8V7VDRVhkimQYEnPn1UtHOV7br1aIdKwv42aI9Lv/8ftE+NFwyDQg482Nr0e5WtunBzDSTRbtemWbKsMk0IOAM1+YwfRi8tz0/GTDt6qLdqkx73PDJNCDgDEcswrcr2/JKjXn2Jtv/gGGUaUDAmXtnk225t+Z81yrz3CuLPzINCDhzZFuyHeM57Yma8x5K5j1mOGUaEHDmzoVkO55oMO/6/6+9+4HU8vz/AH5Jkq+JmUySMTnmmPkxSb4yI19JJjFJMonka2Yy8jMzmS/5mvn5SSSTJIckM8mYSWZmJEkmI5OvSSI5kiOx3339zn3s7uo65zz3/VzPc07Peb24jLP7vu77ue7n3ee5/yfzxivL1xlSmQYEnPLGM9txV8s+7iTzHzGsMg0IOOV9ntmOYy37mEjm/82wyjQg4JR3JdmGUx36OJT5LowbWpkGBJxy4sVmT5NteLVDPzsy3wW3f8k0IOAUtCmzDc8V6ues4ZVpQMApZ1dmG37doZ+VmX6uGV6ZBgSccj7NbMOjhb4LU4ZXpgEBp5xTmW24r2NfjzN9LTfEMg0IOGVMZLbhno59TWb68khTmQYEnEIuhP4frDLjfqavdw2xTAMCzotRtLcYYpkGBBxFG5kGBHxJOR8cHkemQcB5IZzJbMPdHft6kOnL275kGhBwCjme2YYfdOzrUXDLl0wDAs7A7Mtsw8869pU+w9zDVWQaEHAKyr3o40SHfpYHjzGVaUDAGai1mW040aGf9Zl+zhhemQYEnLIeJtvw+w59bM98Fw4YWpkGBJyyziXbcLJDH/sz34VxQyvTgIBTVq7grm7ZR3rr2G3DKtOAgFNeLNDpld87W/ZxI5R5vScyDQg48/g2dL+CfE3mezBmSGUaEHAG451kO95tMe+Hof8L2ZBpQMBp4adkW27rcb700PgmQynTgIAzWPFq76nQ7uEoO5Ptf9owyjQg4AzHnmR7Hp5j2ngB293GtNer9pIhlGlAwBme+Dzy5tXkhzLTxCeg3WxMczW0v00MmQYEnAI2JEX5VtVOVu1YmH4H95P677G4x9u7VhgymQYEnIW1tWqnqvZr1R6H6XPe8Ylpl8L0ofO1hkimAQEHZBoQcECmQcAFHGQaEHBApgEBB2QaBByQaUDAAZkGBBxkWqZBwAGZBgQckGlAwEGmAQEHZBoQcECmAQEHmQYEHJBpQMABmQYEHGQaEHBApgEBB2QaBFzAQaYBAQdkGhBwQKZBwAGZBgQckGlAwEGmZRoEHJBpQMABmQYEHGQaEHBApgEBB2QaEHCQaUDAAZkGBByQaUDAQaYBAQdkGhBwQKZBwAUcZBoQcECmAQEHZBoEHJBpQMABmQYEHGRapkHAAZkGBByQaUDAQaYBAQdkGhBwQKYBAQeZBgQckGlAwAGZBgQcZBoQ8AHZWLXjVbtetcdVe1K1yar9ULXDVVv9Ao37K1V7/wX+3myu2onGtnha//e3qp2t2ntVWzakdVlTtQf19/e07aVog6K9sF6v2uXGOt6s2sm6gF+sC0b8+6OqfbzIx3tF/QPjYdX+6KOf5VW7n9l+XdvFHpf7ZtV+6bHP21V7dwhj+kNjmacX6faSaWBJBHxL/Q/mzPodykwzXheImWkmFulY763a74317KcI7C5YsGM71sMyt9Z70237/nCAY/pRsqzTi3R7yTQw8gHfnBSJz+aYNh4ivdeY9tQi+hxxb/N6Zqz7KQI/FC7aW+ZZ3oaOBXum7R7AuL6RWafTi3R7yTQw0gGPRbh5+PdGj3tGzc9ycIE/QzwCcGmOQta1CLxeuGDHIxlznX/+W9Xu1NNOVe1/qvb3MH3oONTzvl21/64/U24Z8dqDtQXHNi7zWmY5pxfh9pJpYOQDfjFZr709zncrKRRrFmDd4/nmeM79fL0Hu6z+b6ki8EU9f7z4Kp4ueK1DH1+2OCoxs7x4JOPNeaaNBf7sLEXvq4Jj/EXjR0S/RXvQ20umgZEO+NaWe4JNh5N5Ty5Q0R7L/P1agSKwrJ7vQQ8FdC7NawB2zDHdS2H6Ar+n9d50r76ZZW+7xBXlG+r+4g+0rwsV7UFtL5kGRj7gPybrdKbFvGPJvLHYrFskn+ubAkVgez3ve32sx9uNdZiap5DOXOh1pOUy4u13uXPgG/scw7/VPzhmfkQcC4O7EK3E9pJpYKQDPp5Zp10t+7iTzH9kkYz1hQJF4FKBwvSv0PuV9vFWu/v1HndbpzLbst97nY+HZy9KHGTRLrG9ZBoY6YB/nlmnsZZ9TCTz/zZCRTte2fxKn+vRPO8/11Xdy+s92s87Luf9zLbc28d6z5w2+aXxN0Vb0QZFewFdSdZnqkMfhzKfa3xEina/3mosPz5RbuU8RTIW7Vc7Lit3MVfXW7/iD5W7Yfr8+uuKtqINivbCB3xZ+OvpZjPtaod+dmQ+18FFMNaLoQgcCb0/BW1tmP/+7fkKbbodtnXs6/ws21HRVrRB0V4gmzLrc65QP2cV7f/3a2P5+wa8rNcy22FVh35m7r+/lPl/iraiDYr2AtmVWZ+vO/SzMtPPNUX7/58g1ryq/pUBL29rgW0Qr/yPt/zFi+FeVbQVbVC0F0/AP82sz9FCn2tqEYz1QheB5kV+l4ewvPT56Ic69DHzopids/x/RVvRBkV7geRuEep6CDd3j/DyJV60bzSW/c8hLK/54JO4PV5uOf8nPRRiRVvRBkV7gUxk1mdPx74mM32tWeDPt5BFIH3ozNohLPN2H0dMxuujI/Ge+1WKtqINLL6AXwj9P1hlRu5d0+8uss83zCLQPPXw8xCW17wYMD5ytc3582WNowKb55lW0Va0QdEe0aK9ZZF9vmEWgeZztA8PYXnNl4a0PcVxtJ7vyx6mVbQVbVC0Fe2RKtrpqzzHBry85lXqF1vOO7OHfjP0dg2Coq1og6K9QM4Hh8cH4ZPGMq8PYXk/ND5fm8Pi8fnm8Tx4fFJbr28wU7QVbVC0F8iZUO6xlw8yfS30274WqghcDcN7ecoH4a9b7Nq+0WvmavM2h+8VbUUbFO0FcjyzPh907OtRcMtXqH+oNJf51gCXtT5MPwhlvnd058y8cvTHlvMp2oo2KNoLZF9mfT7r2Ff6DPOl+nCV5stTbg9wOfE919fr5Xzcct747u17Yfo2vdcUbUUbeDECnnvRx4kO/SwPHmM646fG8r4a4HLO97GM3ONrS7cVijagaJe1NrM+Ex36WZ/p58wSLNprkuVtGtByvupzjBVtRRt4QQP+MFmf7zv0sT3zuQ4swaL9UWNZdwe0jJkr07/row9FW9EGXtCAn0vWZ7JDH/szn2t8CRbtK41lHRtA/zNXiscnrP1N0ZZpYOkFPFdwV7fsI7117PYiGethFoFXw2AfLLOt7vdWh+1TkgvRFG1QtBdQLADpld87W/ZxI5R5veeLXLQPNpYTTzksK9h3PDce39oVD7l3ffHIPwutk6KtaIOivcC+Dd2vIF+T+Uxji+RzDbMIXB5QIYunGR7UPwTe7NjHe1X7xZ62og2MRsDfSdapzUVUH4b+L2TbWO+p7iz8uYZVBNKjFTsK9bu23hbxnvfNHfuI92HHR8yWujBQ0Va0QdFeBH5K1mtbj/Olh8bb3ub0STL/dwU/07dDKgIHwrMPlSnxJLj4Q+C3Pn4EvBymr1e4V6/TSy9A0R7W9lK0gRc+4OP1P+5tHo6ys89/wNeG58+n/1kXmxJ+T/p9MKCx+z70d597KhbYX0K5K7m/LvhZB1m0h7W9FG1gJAK+J1m3w/PsCd4Nz77Nqu3e3LZZiszJAp9l8yx9l74V7eXkh8fuPvtbXh9tKHn7VcmHvAyqaA9reynawEgFfF9ShA5lpolPQLvZmOZq6HYb0rpZ/qE+2Mf6rwp/HRbO9f2furCuLDheM30/KdDvROGCfaPw96N00R729lK0gZEL+IakKN+q937jP9jn6+L0Z13c4+1dK/pY1hfJeFzp2F98SMyjlgXtUf3Z+nGx0d/FPvvaHco/5OTQIi3aC7W9FG1gZAO+tWqnqvZrmL5POJ7zjk9MuxSmD52vLbScTfXeVrzgapmvCDINCDgg04CAg0zLNAg4INOAgAMyDQg4yDQg4IBMAwIOyDQg4CDTgIADMg0IOCDTgICDTAMCDsg0IOCATIOAAzINCDgg04CAAzINAg7INCDggEwDAg4yLdMg4IBMAwIOyDQg4CDTgIADMg0IOCDTgICDTAMCDsg0IOCATAMCDjINCDgg04CAAzINAg7INCDggEwDAg7INAg4INOAgAMyDQg4yLRMg4ADMg0IOCDTgICDTAMCDsg0IOCATAMCDjINCDgg04CAAzINCDjINCDggEwDAg7INAi44QCZBgQckGlAwAGZBgEHZBoQcIZkY9WOV+161R5X7UnVJqv2Q9UOV221IZJpQMBZWK9X7XJju96s2sm6gF+s2tP674+q9rHhkmlAwFkYW6r2sLFND2WmGa/a7cY0E4ZNpgEBZ7g2h+nD4DPb87M5pl1TtXuNaU8ZPpkGBJzhiEX4fmNb3uhhnr3J9j9oGGUaEHAG72KyLff2ON+txjyTdfFHpgEBZ0C2JtsxntNe1uO8h5N5TxpOmQYEnMH5MdmOZ1rMO5bMG68sX2dIZRoQcMobz2zHXS37uJPMf8SwyjQg4JT3eWY7jrXsYyKZ/zfDKtOAgFPelWQbTnXo41DmuzBuaGUaEHDKiRebPU224dUO/ezIfBfc/iXTgIBT0KbMNjxXqJ+zhlemAQGnnF2Zbfh1h35WZvq5ZnhlGhBwyvk0sw2PFvouTBlemQYEnHJOZbbhvo59Pc70tdwQyzQg4JQxkdmGezr2NZnpyyNNZRoQcAq5EPp/sMqM+5m+3jXEMg0IOC9G0d5iiGUaEHAUbWQaEPAl5XxweByZBgHnhXAmsw13d+zrQaYvb/uSaUDAKeR4Zht+0LGvR8EtXzINCDgDsy+zDT/r2Ff6DHMPV5FpQMApKPeijxMd+lkePMZUpgEBZ6DWZrbhRId+1mf6OWN4ZRoQcMp6mGzD7zv0sT3zXThgaGUaEHDKOpdsw8kOfezPfBfGDa1MAwJOWbmCu7plH+mtY7cNq0wDAk55sUCnV37vbNnHjVDm9Z7INCDgzOPb0P0K8jWZ78GYIZVpQMAZjHeS7Xi3xbwfhv4vZEOmAQGnhZ+Sbbmtx/nSQ+ObDKVMAwLOYMWrvadCu4ej7Ey2/2nDKNOAgDMce5LteXiOaeMFbHcb016v2kuGUKYBAWd44vPIm1eTH8pME5+AdrMxzdXQ/jYxZBoQcArYkBTlW1U7WbVjYfod3E/qv8fiHm/vWmHIZBoQcBbW1qqdqtqvVXscps95xyemXQrTh87XGiKZBgQckGlAwAGZBgEXcJBpQMABmQYEHJBpEHBApgEBB2QaEHCQaZkGAQdkGhBwQKYBAQeZBgQckGlAwAGZBgQcZBoQcECmAQEHZBoQcJBpQMABmQYEHJBpEHABB5kGBByQaUDAAZkGAQdkGhBwQKYBAQeZlmkQcECmAQEHZBoQcJBpQMABmQYEHJBpQMBBpgEBB2QaEHBApgEBB5kGBByQaUDAAZkGARdwkGlAwAGZBgQckGkQcECmAQEHZBoQcJBpmQYBB2QaEHBApgEBB5kGBByQaUDAAZkGBBxkGhBwQKYBAQdkGhBwkGlAwAdkY9WOV+161R5X7UnVJqv2Q9UOV2219e5kWdVWtJxnVdX2V+1s1W43Ptfj+nOeqNrfC63fG1X7V9Wu1OM2s5wbVTtZtc1irGiDgC8er1ftcmMdb9b/WMdCeLFqT+u/P6rax9Z7TvEHws6qfVm1C1X7o2oP6h8PvVhZtSN10YzrfrdqE/Vniu1c1R42PvP3VVvXcV1fqdqZRl8/NsYvLvN+4//9XLU3W/a/POmj33ZRpoGlHvAtSRE4lJlmvN7bm5lmwno/Y6zeU73ZWNa1ep3eaNHPmnrv9s96b/fDei89V9i/aizrXtXearnOcWz+U89/vx7P+ZYzVbXdLZaxu2DBju2YTANLOeCbG3t0sX02T0G515j2lPUOb4fpQ/DN7Xup/ntbL1ftt0Y/O3qYp1lQ74beTwO8nozJu/NMfzT5jLt6XM4PhYv2FpkGlmrA14RnD13e6GGevclnObhE1/ulMH0Iudnn7R6K31xONfr6rsd54nnyO435TvY4z68dlnWjMU/8wTTfofLXCxfsh7McdZBpYEkE/GKyXnt7nO9WY57JuogupfUeS/aIYztfF/Ku0gK3p8W8XzTmi4fUV80z/ZFkWTt7XM6uZL7rPa5XPJ8fTxO81mFcvlwkR3YUbVC0F9TWPvZiDifznlxC6725LkLNfr4s8Lk+Svr8R4t530vmneuwejx8PtWY9mno/ar2ZeHZawjm+sEUp525AO/NPsbldmh3ukDRBkYy4D8m63Sm5Z7mn8k//OuWwHrHQ9+Pkz6+KvS5Tofu527fTeb9YI5pP02mvdFyPSeS+X+dZbrt9f9/r48xeTs8ewHcMpkGlmLAxzPrtKtlH3eS+Y+M+HrHAjKZzPttwc92ocXecmpLMu++Oaa9lkzb9mr6/ZltsDEz3aX6h0g//hUW190KijYo2gvi88w6jfW5x/XbCK93PKR8N5kvHvp9ueBnO5f0/z8t5t3e4w+ZFZnxO95yPd/J9PHvWfb+X+lzTJrXIOyWaWCpBvxKsj5THfo4lPlc4yO63hcz87xX+LP9b9J/vDq+1wvb0kPes90X/o/M5/io5XquzPTxywC29Vvh2YvrVso0sBQDHs8LPk3W52qHfnZkPtfBEVzv3MNBfh7A59vR4x5sTvOQ91xXdL+fWcb+Duv6JOnjyQDGo3mF+0WZBpZqwDdl1udcoX7Ojth6x0dw3slMP4irmGd73Of788yXXjn+zhzT7sn03+VahIeZfkpfiNi8j3yfTANLNeC7MuvzdYd+codJr43Yeh/MTHt3gJ/xk8zynoTZz1GvCc+ea5/vSEfuqEGX297uZfr5R8FxeCM8e4X/KzINLNWAf5pZn6OFPtfUiK339cy0J+r/t6zeAzxf73k+qfv5o/7bgdDtPOyVkH8aWLpHHB/G8nv460Ex7/fQd+4Q/IUO65h7NOn2gtu6ecHhZZkGlnLAT2XWp+vhx8eZvpaPyHq/MUvx3FkXv/+E+R+7+aDDOsYr1W/P0l8sYK/V6zDzgJd43/r6Hvv+r0JHDr4Pgz1l0Hxc6j9lGljKAZ/IrM+ejn1NZvpaMyLr/fEshfNssod+ry6gT0O5N1PF88N3Zulr5mlm8fx32wv/loXnLyKb62rzNkW71J52+gCctTINLOWAXwj9P6BkRu7CqXdHZL3Pz1GE4z3U45mCuCU8/8S2mfbfHQr373Osw7XQ/h712cax7cVouaK9tdB2bp4G+VmmAUV7sMVvy4is971Z9nJ7+VHyVWbep6H9fezxUPnVOQr3o9D+oSNbM/20uSd8tvErdY9+8/a1wzINKNqK9nzrvazA3nLugSxdblH7Ksx/7rzt4ffc0YBeryLfM8sPkhLPBU/fdDYm08BSD/j58GIeHh/meq+apTCtarGMsVn66PXRp3Ev+3I9380wfdh4ao7C/U3o/SLAeOFa7rz+XIfJY1GO5/lz58RvF9rGzVverss0IODTb8VK16frc50fhME/ZGMh1ntj5v//2mE5uVujerk1Kx5qnrk6PV5J/Urj7zfmKNyXWqxbPLLwKNPHT/W4bgjTL0mJF5j9u7E+/xuev+iu1EN1robhvoBG0QYWfcCPZ9bng4595f7RXz4C670l8/+7vNHro9D+BR0bGz8q4nn1V5P/v7wuorMV7javCn0z5O9F/3OWHy3xfHjuXu89BbbvuqTPt2QaEPDp+4bT9fmsY1/pHtfUiKx37hWg33RYzrZMP+fnmH59chRgrqeM/WOWIwZ/1nvIbdcz3lIXbzN7Uo9P/GHzc/0jo3nqIH3vd6knljVf5HJbpgEBn5bbUzrRoZ/lYbiPMR3mev8tM02Xl1asatlP8/Dwjz30Px7yV7l/N6BtEK8wf1xgXHJ+6ni0QKaBkQ742sz6THToZ32mnzMjtN7p3niX108ua1G00x8lB3pcxtvh+QvUBvW87txrTd8p0O+apM9NMg0I+F/StzR936GP7ZnPdWCE1js91zvZcZ3Tq61nOzd+LpnuzRbLOBzyj1stKR6h+CP0/2rUnOa5/7syDQj43AWiS0HaHwb3gI3FsN5nQpl7kad6PDqQnp9us6wV4fmL6z4vPPa5F7aU2iNuviTlmEwDAj5/4Vrdso+0qN0esfXOvQp0Q4d1Tg+z/6vH6dpKn81+ouC4x1MK6bnsUsX11TCch/Mo2sALG/DVmSLR9nBqer/w0RFb71WZZe1vuazcBW3v9fgdabtXnx4iP15ozONe/C/h+fP7Kwv133xn+cNQ5slqijYwcgH/to89szWZzzQ2guudPoXtfMt1Te/3jofKZ7uPPX1CWdu3paW3xJW6viA9MvF7eP7e8X5cbvR9WqYBAc97J3R/r/KHof8LwjbWe1k7F/F6b0qmfxLaPcr0UIu932/6PILweSh/vvlE0ufNUPbVq+mRkx0yDQj47H5K1mtbj/Pd6LNAfBL6u694mOt9OZmnzZunfkwK/mtzTLs39PdykW+SveF+xEPf6Tny+EjWlwt//w70eBRCpgEBD9NXTTevbu7l4Sg7k8/S9pDm2vD8ueK254uHud5vJMt6EHq7+O2/kuV9Ms/08Vzur6HbqzzXJWO6t4/vRDxdkL4O9PMBff+a7+WekGlAwOe3p8WeZCxWd8Ozb2J6qeXyco/2bPNqyIVY7/2Zvc4Vc0y/PCl8vZ4Lj/dmN89t3+xh73ZZePbFJN90/B7Ew/5HwrP3lV+rf3wMwsvJD43dMg0IeG/2Jf+AHspMs74uIs0Ha6zusKx1sxTtg4t8vT8Oz78Na31muvgkskvh2aettbkiOh6ybz6a9Lcw++tO4+H2y8mPgxUtP1f8DPE2tOaDa+LV4e8P4TvXPHWwUqYBAe/dhqS43ar3fo/VxWBmDywWyaMdikPTF8l4XOmjv2Gu99/D84ewLzeWFw/xztzPfLcuTF3EHxXpizlu1n+Ly4kXiH3X+MHyR2h3eiFe8PVl+Oupb0/rbRBfwPLGkL5vF0P555fLNLDkAh5fv3iqLk6xAMXzuZP13mM8BL220HI21YVmRyhzb+6w1jvaUhfquNf+qF5WXGa8ACy+Wzoeui9xUdVr9bpfqNr9ejkznysu++swfd932/G7UI9V/FGxObw490bLNCDggEwDAg4yDQg4INOAgAMyDQIu4CDTgIADMg0IOCDTIOCATAMCDsg0IOCATIOAAzINCDgg04CAg0zLNAg4INOAgAMyDQg4yDQg4IBMAwIOyDQg4CDTgIADMg0IOCDTIOACDjINCDgg04CAAzINAg7INCDggEwDAg7INAg4INOAgAMyDQg4yLRMg4ADMg0IOCDTgICDTAMCDsg0IOCATAMCDjINCDgg04CAAzINAi7gINOAgAMyDQg4INMg4IBMAwIOyDQg4IBMg4ADMg0IOCDTgICDTMs0CDgg04CAAzINCDjINCDggEwDAk4JG6t2vGrXq/a4ak+qNlm1H6p2uGqrDZFMAwLOwnq9apcb2/Vm1U7WBfxi1Z7Wf39UtY8Nl0wDAs7C2FK1h41teigzzXjVbjemmTBsMg0IOMO1OUwfBp/Znp/NMe2aqt1rTHvK8Mk0IOAMRyzC9xvb8kYP8+xNtv9BwyjTgIAzeBeTbbm3x/luNeaZrIs/Mg0IOAOyNdmO8Zz2sh7nPZzMe9JwyjQg4AzOj8l2PNNi3rFk3nhl+TpDKtOAgFPeeGY77mrZx51k/iOGVaYBAae8zzPbcaxlHxPJ/L8ZVpkGBJzyriTbcKpDH4cy34VxQyvTgIBTTrzY7GmyDa926GdH5rvg9i+ZBgScgjZltuG5Qv2cNbwyDQg45ezKbMOvO/SzMtPPNcMr04CAU86nmW14tNB3YcrwyjQg4JRzKrMN93Xs63Gmr+WGWKYBAaeMicw23NOxr8lMXx5pKtOAgFPIhdD/g1Vm3M/09a4hlmlAwHkxivYWQyzTgICjaCPTgIAvKeeDw+PINAg4L4QzmW24u2NfDzJ9eduXTAMCTiHHM9vwg459PQpu+ZJpQMAZmH2ZbfhZx77SZ5h7uIpMAwJOQbkXfZzo0M/y4DGmMg0IOAO1NrMNJzr0sz7TzxnDK9OAgFPWw2Qbft+hj+2Z78IBQyvTgIBT1rlkG0526GN/5rswbmhlGhBwysoV3NUt+0hvHbttWGUaEHDKiwU6vfJ7Z8s+boQyr/dEpgEBZx7fhu5XkK/JfA/GDKlMAwLOYLyTbMe7Leb9MPR/IRsyDQg4LfyUbMttPc6XHhrfZChlGhBwBite7T0V2j0cZWey/U8bRpkGBJzh2JNsz8NzTBsvYLvbmPZ61V4yhDINCDjDE59H3rya/FBmmvgEtJuNaa6G9reJIdOAgFPAhqQo36rayaodC9Pv4H5S/z0W93h71wpDJtOAgLOwtlbtVNV+rdrjMH3OOz4x7VKYPnS+1hDJNCDggEwDAg7INAi4gINMAwIOyDRQOuBdGjAYU/IJKNqgaAOKNqBoA4o2KNp95/P/AKRVwLvTLA4CAAADy3RFWHRNYXRoTUwAPG1hdGggeG1sbnM9Imh0dHA6Ly93d3cudzMub3JnLzE5OTgvTWF0aC9NYXRoTUwiPjxtc3R5bGUgbWF0aHNpemU9IjE2cHgiPjxtc3ViPjxtaT5XPC9taT48bXJvdz48bWk+bjwvbWk+PG1pPm88L21pPjxtaT5uPC9taT48bWk+czwvbWk+PG1pPms8L21pPjxtaT5pPC9taT48bWk+bTwvbWk+PC9tcm93PjwvbXN1Yj48bW8+PTwvbW8+PG1mZW5jZWQgY2xvc2U9Il0iIG9wZW49IlsiPjxtdGFibGU+PG10cj48bXRkPjxtbj4wPC9tbj48bW8+LjwvbW8+PG1uPjIwNjkwPC9tbj48L210ZD48L210cj48bXRyPjxtdGQ+PG1uPjA8L21uPjwvbXRkPjwvbXRyPjxtdHI+PG10ZD48bW4+MDwvbW4+PG1vPi48L21vPjxtbj4xMDM0NTwvbW4+PC9tdGQ+PC9tdHI+PG10cj48bXRkPjxtbj4wPC9tbj48L210ZD48L210cj48bXRyPjxtdGQ+PG1uPjA8L21uPjxtbz4uPC9tbz48bW4+MDY4OTc8L21uPjwvbXRkPjwvbXRyPjxtdHI+PG10ZD48bW4+MDwvbW4+PC9tdGQ+PC9tdHI+PG10cj48bXRkPjxtbj4wPC9tbj48bW8+LjwvbW8+PG1uPjEwMzQ1PC9tbj48L210ZD48L210cj48bXRyPjxtdGQ+PG1uPjA8L21uPjwvbXRkPjwvbXRyPjxtdHI+PG10ZD48bW4+MDwvbW4+PG1vPi48L21vPjxtbj4wNjg5NzwvbW4+PC9tdGQ+PC9tdHI+PG10cj48bXRkPjxtbj4wPC9tbj48L210ZD48L210cj48bXRyPjxtdGQ+PG1uPjA8L21uPjxtbz4uPC9tbz48bW4+MjA2OTA8L21uPjwvbXRkPjwvbXRyPjxtdHI+PG10ZD48bW4+MDwvbW4+PC9tdGQ+PC9tdHI+PG10cj48bXRkPjxtbj4wPC9tbj48bW8+LjwvbW8+PG1uPjE3MjQxPC9tbj48L210ZD48L210cj48bXRyPjxtdGQ+PG1uPjA8L21uPjwvbXRkPjwvbXRyPjxtdHI+PG10ZD48bW4+MDwvbW4+PG1vPi48L21vPjxtbj4wNjg5NzwvbW4+PC9tdGQ+PC9tdHI+PG10cj48bXRkPjxtbj4wPC9tbj48L210ZD48L210cj48L210YWJsZT48L21mZW5jZWQ+PC9tc3R5bGU+PC9tYXRoPs+wAl4AAAAASUVORK5CYII=\&quot;,\&quot;slideId\&quot;:284,\&quot;accessibleText\&quot;:\&quot;W subscript n o n s k i m end subscript equals open square brackets table row cell 0.20690 end cell row 0 row cell 0.10345 end cell row 0 row cell 0.06897 end cell row 0 row cell 0.10345 end cell row 0 row cell 0.06897 end cell row 0 row cell 0.20690 end cell row 0 row cell 0.17241 end cell row 0 row cell 0.06897 end cell row 0 end table close square brackets\&quot;,\&quot;imageHeight\&quot;:217.54149085794657},{\&quot;mathml\&quot;:\&quot;&lt;math style=\\\&quot;font-family:stix;font-size:16px;\\\&quot; xmlns=\\\&quot;http://www.w3.org/1998/Math/MathML\\\&quot;&gt;&lt;mstyle mathsize=\\\&quot;16px\\\&quot;&gt;&lt;msub&gt;&lt;mi&gt;W&lt;/mi&gt;&lt;mrow&gt;&lt;mi&gt;n&lt;/mi&gt;&lt;mi&gt;o&lt;/mi&gt;&lt;mi&gt;n&lt;/mi&gt;&lt;mi&gt;s&lt;/mi&gt;&lt;mi&gt;k&lt;/mi&gt;&lt;mi&gt;i&lt;/mi&gt;&lt;mi&gt;m&lt;/mi&gt;&lt;/mrow&gt;&lt;/msub&gt;&lt;mo&gt;=&lt;/mo&gt;&lt;mfenced open=\\\&quot;[\\\&quot; close=\\\&quot;]\\\&quot;&gt;&lt;mtable&gt;&lt;mtr&gt;&lt;mtd&gt;&lt;mn&gt;0&lt;/mn&gt;&lt;/mtd&gt;&lt;/mtr&gt;&lt;mtr&gt;&lt;mtd&gt;&lt;mn&gt;0&lt;/mn&gt;&lt;mo&gt;.&lt;/mo&gt;&lt;mn&gt;20690&lt;/mn&gt;&lt;/mtd&gt;&lt;/mtr&gt;&lt;mtr&gt;&lt;mtd&gt;&lt;mn&gt;0&lt;/mn&gt;&lt;/mtd&gt;&lt;/mtr&gt;&lt;mtr&gt;&lt;mtd&gt;&lt;mn&gt;0&lt;/mn&gt;&lt;mo&gt;.&lt;/mo&gt;&lt;mn&gt;10345&lt;/mn&gt;&lt;/mtd&gt;&lt;/mtr&gt;&lt;mtr&gt;&lt;mtd&gt;&lt;mn&gt;0&lt;/mn&gt;&lt;/mtd&gt;&lt;/mtr&gt;&lt;mtr&gt;&lt;mtd&gt;&lt;mn&gt;0&lt;/mn&gt;&lt;mo&gt;.&lt;/mo&gt;&lt;mn&gt;06897&lt;/mn&gt;&lt;/mtd&gt;&lt;/mtr&gt;&lt;mtr&gt;&lt;mtd&gt;&lt;mn&gt;0&lt;/mn&gt;&lt;/mtd&gt;&lt;/mtr&gt;&lt;mtr&gt;&lt;mtd&gt;&lt;mn&gt;0&lt;/mn&gt;&lt;mo&gt;.&lt;/mo&gt;&lt;mn&gt;10345&lt;/mn&gt;&lt;/mtd&gt;&lt;/mtr&gt;&lt;mtr&gt;&lt;mtd&gt;&lt;mn&gt;0&lt;/mn&gt;&lt;/mtd&gt;&lt;/mtr&gt;&lt;mtr&gt;&lt;mtd&gt;&lt;mn&gt;0&lt;/mn&gt;&lt;mo&gt;.&lt;/mo&gt;&lt;mn&gt;06897&lt;/mn&gt;&lt;/mtd&gt;&lt;/mtr&gt;&lt;mtr&gt;&lt;mtd&gt;&lt;mn&gt;0&lt;/mn&gt;&lt;/mtd&gt;&lt;/mtr&gt;&lt;mtr&gt;&lt;mtd&gt;&lt;mn&gt;0&lt;/mn&gt;&lt;mo&gt;.&lt;/mo&gt;&lt;mn&gt;20690&lt;/mn&gt;&lt;/mtd&gt;&lt;/mtr&gt;&lt;mtr&gt;&lt;mtd&gt;&lt;mn&gt;0&lt;/mn&gt;&lt;/mtd&gt;&lt;/mtr&gt;&lt;mtr&gt;&lt;mtd&gt;&lt;mn&gt;0&lt;/mn&gt;&lt;mo&gt;.&lt;/mo&gt;&lt;mn&gt;17241&lt;/mn&gt;&lt;/mtd&gt;&lt;/mtr&gt;&lt;mtr&gt;&lt;mtd&gt;&lt;mn&gt;0&lt;/mn&gt;&lt;/mtd&gt;&lt;/mtr&gt;&lt;mtr&gt;&lt;mtd&gt;&lt;mn&gt;0&lt;/mn&gt;&lt;mo&gt;.&lt;/mo&gt;&lt;mn&gt;06897&lt;/mn&gt;&lt;/mtd&gt;&lt;/mtr&gt;&lt;/mtable&gt;&lt;/mfenced&gt;&lt;/mstyle&gt;&lt;/math&gt;\&quot;,\&quot;base64Image\&quot;:\&quot;iVBORw0KGgoAAAANSUhEUgAAAe0AAAVlCAYAAAAyGJRdAAAACXBIWXMAAA7EAAAOxAGVKw4bAAAABGJhU0UAAAK9R8I/LQAAexhJREFUeNrs3Q+kV/f/B/C3K8kkJvlKMibJNV9jJplMZDKZxCTJJCZfM5ORr5lkRr5mvr4mJpPJXJJMkjGTycxIkiSRySSJ5EquxH7n/bvno9O79+dzP+fccz/387n38eBt32+d8/68P+/zefb6nPM5f0IAYFhtLNqxol0p2uOiPSnaZNF+Kdqhoq0yRQAwv14t2oWi/V22a0U7Xhbwc0V7Wv75o6J9YroARsPfLTSGy9aiPaxsn4OZZcaLdquyzIRpG0pT8gko2gvX5jB9GLyzbT7vsezqot2rLHvC9CnagKLNYMQifL+yXa72sc7eZFseMI2KNqBoM/fOJdtlb5/r3aisM1kWfxRtYASKNqNpW7Id42/aY32ueyhZ97jplGlAwJk7F5PteLLGuuuTdeOZ5WtNqUwDAk77xjPbcVfNPm4n6x8xrTINCDjtO5zZjutr9jGRrH/TtMo0IOC079dkG0416ONg5rMwbmplGhBw2hNPNnuabMNLDfrZkfksuPxLpgEBp0WbMtvwVEv9/GB6ZRoQcNqzK7MNv2vQz7JMP5dNr0wDAk57Pstsw6MtfRamTK9MAwJOe05ktuG+hn09zvS1xBTLNCDgtGMisw33NOxrMtOXW5rKNCDgtORMmP2NVTruZ/raYoplGhBwRqNobzXFMg0IOIo2Mg0I+KJyOjg8jkyDgDMSTma24e6GfT3I9OVpXzINCDgtOZbZhh807OtRcMmXTAMCzpzZl9mGnzfsK72HuZuryDQg4LQo96CPbxv0syS4jalMAwLOnFqT2YYTDfpZl+nnpOmVaUDAadfDZBv+3KCP7ZnPwoemVqYBAaddp5JtONmgj/2Zz8K4qZVpQMBpV67grqrZR3rp2C3TKtOAgNO+WKDTM7931uzjamjn8Z7INCDgzOBsaH4G+erM52C9KZVpQMCZG28n2/FujXU/CrM/kQ2ZBgScGn5LtuW7fa6XHhrfZCplGhBw5lY823sq1Ls5ys5k+39vGmUaEHAGY0+yPQ/1WDaewHa3suyVoi03hTINCDiDE+9HXj2b/GBmmXgHtGuVZS6F+peJIdOAgNOCN5OifKNox4v2TZh+BveT8s9jcY+Xdy01ZTINCDjza1vRThTtetEeh+nfvOMd086H6UPna0yRTAMCDsg0IOCATIOACzjINCDggEwDAg7INAg4INOAgAMyDQg4yLRMg4ADMg0IOCDTgICDTAMCDsg0IOCATAMCDjINCDgg04CAAzINCDjINCDggEwDAg7INAi4gINMAwIOyDQg4IBMg4ADMg0IOCDTgICDTMs0CDgg04CAAzINCDjINCDggEwDAg7INCDgINOAgAMyDQg4INOAgINMAwIOyDQg4IBMg4ALOMg0IOCATAMCDsg0CDgg04CAAzINCDjItEyDgAMyDQg4INOAgINMAwIOyDQg4IBMAwIOMg0IOCDTgIADMg0IOMg0IOBzZGPRjhXtStEeF+1J0SaL9kvRDhVt1RCOeXPRvq2M+Wn535tF+6Fo7xVtbBHNUXyvS2uus6FoXxbt1/K9PCnf29WiHS/neLF/zhRtULSHxqtFu1AZ47XyH+v4D+u5shDGP39UtE+GZMyvFe2PzPzm2q2ibVmAcxSL286ifVW0M0W7U7QHZeHrx8qinay8p4uV9zRRtPuVv/u9nPPF9jlTtEHRHipbi/awMr6DmWXGy8LXWWZinse8rdxD+7tm+2gBzNH6cq/4WuW1Lpdj2lCjnzjev8r175fvMbWsaF9XXmeqaLsX0edM0QZFe6hsTorf5z2WXV20e5VlT8zTmN9sWLA7bfeIztEbYfrwcfW9nC//vMkeb3WcMx2FOJq87q5F8DlTtEHRHqqArw7PH/682sc6e5P3cmDAY36paLcre33/Ldpb4dlvuGNlEft3mD5UnCva8bfTNSM0R8vD9OHjtg73x7m6Xunrpz7Xu1pZJxbg1xbw50zRBkV76AJ+LhnX3j7Xu5EUwNUDHPMX5eve66NoxAL/Q5fC/fWIzFE8FH4zGcPpspA3dSTpb2ef6+1K1ruygD9nijYo2kMV8G3JmB6G/s+wPpSse3xAY46FKp6g9DTUOyT8Y5e97bEhn6N4SPlB0s9Xs5zDVeURik5/T0P/Z5qPhed/k+6nAI/i50zRBkV76AJ+MRnTyZp7f38n//CvHcCYPy5f70iDQpX7DXzjEM/RlsyYv25hDj9L+rxac/2JZP3rC/BzpmiDoj1UAR/PjKnuiUW3k/WPDGDc8VKh+6HZoeETmff8/pDO0RvlkYDqumdbmsPLSb91z87eX+PLz6h+zhRtULSHKuCHM2NaP8s9rptzPOYl5Z7W4Ybrv595z3uHcI7iUYG7yXrxhLqXW5jDpZn3dKxmH29n+vjPAvqcKdrA0AX812Q8Uw36OJh5X+NzOOZtZdH+R8P1t4Z6l37N1xydy6zzXktz+E6m749r9rEs08cfC+hzpmgDQxXwsfDsrlOddqlBPzsy72suL8tZE/I3/+jXysx43x2yOdqdWf73Fucwd7Rhf4N+niR9PFlAnzNFGxiqgG/KjOdUS/38MMTb4JXMeFcM0RzFw/+3M8vvaHEO9mT6b/Ib8cNMP2sX2edM0QZFeyB2ZcbzXYN+codJLw/xNthWY6zzMUcHMsvebXkOcnvyTS6jupfp551F9jlTtEHRHojPMuM52tL7mhribZAWrINDNkdXMst+W/5dPNS8L0zfVCXu5T4p+7lT/tmHZXGbSe5Q85kG7+mXTD/bF9nnTNEGRXsgcpc+7WvYV+7a5yVDug2+C8/fgvPlIZqjDSF/17adZaH9K8x8P/UHfYzx9Zb25n8OMx/GX+ifM0UbFO2BmMiMZ0/DviYzfa0e0m1wq8Ye36Dn6JMuhfiHZO/yXlmcn/Yo3t/0GMtYePEksr9DvSeDdSva2xfZ50zRBkV7IM6E2d/wouN+pq8tQzj/m5I90pVDNkenexTh+ECU8UzxjWfSX+yyzr9rvre6J6Pliva2RfY5U7RB0V4QRXvrEM5/dY913xDOUe7Erqk+C9PXmXWfhu7XMm/LLF/3LnO59zS+yD5nijYo2or2HKj+XnxuCOdorMHecip3Q5Zel1fl9tD7PYt8T5cvCWOKNqBot+90WFyHxztnOsczrVcO4Ryt6FIEV9R4jfVd+uh2st26kP+duNdh8liU42/vud/Eby3Cz5miDYr2QJwM9W7n2cuDMPNNNubTB+HZoeaNQzpHGzN/f73B6+Quw+r1QJS4p/oos85v5Xt9M0w/uCSeYBbvLd45g/1/4cUT4X5YhJ8zRRsU7YE4lhnPBw37yv2jPyyXfMW9yc6du3YM8Rzl7one5IleH4f6DwN5LeSvD/+7yxeJbSF/rfeeRfg5U7RB0R6IfZnxfN6wr3SPa1hurvJSpRh9MuRzlHt85Y8NXufdTD+na6wbL9GKt1F9Uo45Fsrfy+JbPRT9fXjxMPzKRfg5U7RB0R6I3J7Stw36WRKG9zamnd9Tvx6BOXops8y5Bq+1oqV+eolnmD/u8zUW+udM0QZFeyDWZMYz0aCfdZl+Tg7BXH/dwlgGPUfpnuQfDV5rbABFO/eYzLcX6edM0QZFe2DSpzT93KCP7Zn39eE8v69Py3H8NGJzlP6uPNlwzOmZ3WdbnNu4x3sn1HvU5kL9nCnaoGgP1KkWisT+MPMNNgapc6Z4/B32pRGbo/RM69x1z/2YamHPtpvcA0A2LcLPmaINivbA5f4hXFWzj7TQ3JrH99M5CetGg/cxDHOUe4zlmw3GnB5m/7KluYiHqNPfsr9ZhJ8zRRsU7XmxKvMP/M6afVwN7Tx2cbY2lQUlPq1qTcM+/pXZsx3kHK3IvNb+mq+VO6HtvRbmd2mY/o09/c192SL7nCnaoGjPq7Oh+Zm9qzPvaf08vId4mDTeeCP+dvpawz7eC91P/BrkHKV3EDtd832k13vHQ+VtXMuc7un+WbR/LLLPmaINiva8ezs0f67yR2H2JxjFO4EdaLDn1bGmHHMsTpsb9vFKmL5F5odDMEebkuWfhHq3Mk3P7D7Wwmfk26TPa6H+IzHn+3OmaAMLJuC/JeN6t8/10kOWm2q+7qfJ+nXP9o6HXW+GZnc7i+I9uePh53tl0V8+JHN0IVnnUI33dDEp+K/M4nMRD32nz8P+JXS/l/mwfs4UbWBBBXw8PH/GcT83rdiZvJfvG+whP83MSb+/4cYC+0fo79ab/bTvhmiONiSv9SD0d+LW68nrfTqLz0Q8/Hwp6e/wCH7OFG1gQQZ8T429u1hA7laWvRLqPYc5hPztNvt9NOSScq/87xbbpiGbo/2ZPdylM8xJtciebvg5iIfij4Tnr/W+XH4hGMXPmaINLNiA70v2fg9mlomX/VwLz99Yo8nlVWu7FM8Dfaw70XLBvjqkc/RJePHJW+syy8V7fp8Pz98prO713bHfeGlY9UYo8UjG+yP+OVO0gQUd8DeTfyxvlHu/35R7b509sPiP7tEZ9v5m8kUyH7/20d/ulgt2t6IxLHP0Vph+slb1hisXKq8Xv8B0rp2+WxbEfsXzAL4Kz+7E9rTcBvGBHhsW0OdM0QYWfMDj4xdPlAUjFoX4W+RkuUcXD2muael14mHp/WUBGRux7TmoOYq2lkUt7nE+Kl8rvma89Co+xzoedq57adeZcvyx0G+ep/kf5Bwq2oCAg0zLNAg4INOAgAMyDQg4yDQg4IBMAwIOyDQg4CDTgIADMg0IOCDTgICDTAMCDsg0IOCATIOAAzINCDgg04CAAzINAg7INCDggEwDAg4yLdMg4IBMAwIOyDQg4CDTgIADMg0IOCDTgICDTAMCDsg0IOCATAMCDjINCDgg04CAAzINAg7INCDggEwDAg7INAg4INOAgAMyDQg4yLRMg4ADMg0IOCDTgICDTAMCDsg0IOCATAMCDjINCDgg04CAAzINCDjINCDggEwDAg7INAi46QCZBgQckGlAwAGZBgEHZBoQcECmAQGnamPRjhXtStEeF+1J0SaL9kvRDhVtlSmSaUDAmV+vFu1CZbteK9rxsoCfK9rT8s8fFe0T0yXTgIAzP7YW7WFlmx7MLDNetFuVZSZMm0wDAs5gbQ7Th8E72/PzHsuuLtq9yrInTJ9MAwLOYMQifL+yLa/2sc7eZPsfMI0yDQg4c+9csi339rnejco6k2XxR6YBAWeObEu2Y/xNe6zPdQ8l6x43nTINCDhz52KyHU/WWHd9sm48s3ytKZVpQMBp33hmO+6q2cftZP0jplWmAQGnfYcz23F9zT4mkvVvmlaZBgSc9v2abMOpBn0czHwWxk2tTAMCTnviyWZPk214qUE/OzKfBZd/yTQg4LRoU2Ybnmqpnx9Mr0wDAk57dmW24XcN+lmW6eey6ZVpQMBpz2eZbXi0pc/ClOmVaUDAac+JzDbc17Cvx5m+lphimQYEnHZMZLbhnoZ9TWb6cktTmQYEnJacCbO/sUrH/UxfW0yxTAMCzmgU7a2mWKYBAUfRRqYBAV9UTgeHx5FpEHBGwsnMNtzdsK8Hmb487UumAQGnJccy2/CDhn09Ci75kmlAwJkz+zLb8POGfaX3MHdzFZkGBJwW5R708W2DfpYEtzGVaUDAmVNrMttwokE/6zL9nDS9Mg0IOO16mGzDnxv0sT3zWfjQ1Mo0IOC061SyDScb9LE/81kYN7UyDQg47coV3FU1+0gvHbtlWmUaEHDaFwt0eub3zpp9XA3tPN4TmQYEnBmcDc3PIF+d+RysN6UyDQg4c+PtZDverbHuR2H2J7Ih04CAU8NvybZ8t8/10kPjm0ylTAMCztyKZ3tPhXo3R9mZbP/vTaNMAwLOYOxJtuehHsvGE9juVpa9UrTlplCmAQFncOL9yKtnkx/MLBPvgHatssylUP8yMWQaEHBa8GZSlG8U7XjRvgnTz+B+Uv55LO7x8q6lpkymAQFnfm0r2omiXS/a4zD9m3e8Y9r5MH3ofI0pkmlAwAGZBgQckGkQcAEHmQYEHJBpQMABmQYBB2QaEHBApgEBB5mWaRBwQKYBAQdkGhBwkGlAwAGZBgQckGlAwEGmAQEHZBoQcECmAQEHmQYEHJBpQMABmQYBF3CQaUDAAZkGBByQaRBwQKYBAQdkGhBwkGmZBgEHZBoQcECmAQEHmQYEHJBpQMABmQYEHGQaEHBApgEBB2QaEHCQaUDAAZkGBByQaRBwAQeZBgQckGlAwAGZBgEHZBoQcECmAQEHmZZpEHBApgEBB2QaEHCQaUDAAZkGBByQaUDAQaYBAQdkGhBwQKYBAYe2vFq0MZkGBPyZjUU7VrQrRXtctCdFmyzaL0U7VLRVIzTvK4v2/gjPUSxSR4p2oew/vs5U0f4s2kTRdgxwLlcX7UH5+f1+HrblW0W7XrRlMg0I+HSBuFAZ47WiHS+L07miPS3//FHRPhny+V5aFs+HRbszgnO0vGjfVPrr1eIXhw0DmNNfKq8526L9Uvkl5O+a7UuZBgQ8hK1lgeuM72BmmfGi3aosMzGkc7233BPtjPPOiM3RqrIQ1ylmcQ/4jTmc04+T15tt0T7YoGDHLzBrZRpY7AHfHKYP8XbG9nmPZeMh0nuVZU8M0fvY0qXY3RmhOYp7oJfK9e4X7XDRXgvPfseNBX1P0S5n3uftcg+9bRuS9z7boj1WjrVu0T4l08BiD/jqsjh0xnW1zz3Z6ns5MM/vIe7dnu/xj/2dEZqj4+XyZ4v2cp/LVtuhlud2rMsXhNkU7d0NCnbchv+UaWCxB/xcMq69fa53o7LOZFnYBm1JWbhOh+lD12Plf9su2oOao43lsidrFNRrydj+aHmOvyj7nWqxaF+uOY8yDQh4YVsypoeh/8tpDiXrHp+nor2+R1Foo2gPco7iiV4Xy/fVrwPJa0y1OL9vln3GLx/ftVS0N5fr/xWG59ItRRsYiYBfTMZ0ssa668PwniT0Y4tFe1BztC5Mn3H+Ss3xbZmjz1b8bf1WOeZ4gts3LRXtzlGLQzINCHj/xjNj2lWzj/RkoiNDMtdnWirag5yjeHb2Zw3GuHKO9rSPhedPuGujaG8Izy6HWyHTgID373BmTOtr9jGRrH9zgRXtUZij9IvFhRb67PwkUP19vI2i3fkiEPe2l8g0IOD9+7WFPbTctbbjC6hoj8Ic7Qjtnskf99zvlnvDr7ZYtOOlak/C8z8VXC0L+c4wN5eqKdrAggj4WHjxTluXWigYw3D5V1tFe1Tm6KtKv9fD7E/uOt1ljLMt2rmjFunv/fFEvH0jtBeuaIOiPRCbQjs3rsj188MCKdqjMEfxVq2dm7g8bGEPvnNt+fnM382maMdx3g/9X5Md9/Q/lGlAwKftyoznuwb9LMv0c3mBFO1RmKPONdSxcG+cZV9ry8Ifi+s/Wi7a/wr1b6bSucHMcpkGFnvAP8uM52hL72tqCOa6jaI97HPUOex+MbRzqV3nISg7u/z9bIr2xrJwHyvX+zm8eLOWbu3iEBduRRsU7YE4kRnPvoZ9Pc70Nd+/SbZRtId5jqont/1WtLdnOV+f9lGI27pOu2OsLOZfhZkPnZ+TaWAxB3wiM549DfvKPV5x9Ty/vzaK9jDOUfx9/I8uhS2Od2WDPsfLvd54PfmKARbtqqXlF5EHPQr3ZzINLNaAnwmzv2lIR24vacsCKNrDMkdxjzQ+YONimPlQcnwcaZ1D5bHvq+W6m2dYdi6Ldke8LOzH0P3s8g0yDSja7RekrYp2a3N0K/T/+2/n5i39/gZ8tFznqz6WHUTR7viiy3s7LtOAoq1oj8ocxWL8bpi+5vlGj8LdzwlznUvR4lPC+vl9fZBFO/oy5E/gG5NpYLEF/HRweHwhzFH8jf1Bl+K2fIbiH/fg4x3KXuvztQZdtKPfhvALoaINivbAncyMZ3fDvnJFY76f9tVG0R6VOYpPB7tX8wtG5zGbdZ60NR9F+/XM+9or08BiC/ixzHg+aNjXo7AwL/kapTnKPZ6z241gtodn1z/XMR9FO7e3/bVMA4st4Psy4/m8YV/p/bkXys1VRm2Ofgov3k0starcK4+XoNV9bvd8Fe30JjfHZRpYbAHPPcTi2wb9LAkL9zamozZHu5PX+C2zTO7WrG23pS2/r/da2AaKNjDSAV8T8jfnqGtdpp+TC6Roj9ocpeO9skCK9j9DO7eSVbSBkQ74w2Q8PzfoY3vmfQ3D05naep72qM1R9TD82QVStJcHJ6IBAv7/j5msjmeyQR/7M+9rfAjeW1tFe9TmqHoTlu8XSNFem/T/jkwDizHguWKyqmYf6WVRt4Zkrtsq2qM2R9XXOdBy3/N1Itq7ldeM15UvkWlgMQY8Fp/0rOadNfu4Gobz98a2ivYozVH6m/arC6RoH6685nmZBhZzwM+G5mfmrs68p/ULrGiP0hxVD33/Ogf9z1fRrn7p2S7TwGIO+NvJmO7WWPejMPuTtOLzlA802HsdZNGe7znq1/nK67y1QIr21srr/SHTgIC/eMepdxvsAcW2qebrfpqs/9McHkG4M0Jz1OQ32+rtPk/M0eekadGOh+n3lu31Gq8XT2i7Vr7WozA8R3EUbVC051U8k7l61nE/N/7YOcu9rvj769PMnOxv6T39mfT7YATmKBb0v8plY7Hv9+EkyyvF7Wro/7Gcgyja8czvyWS9X0N/v7cfr6zznkwDAv7MnmRsvR4kEU/Ouhuev4lH3ULxbpi75yVv7tL3+JDP0dnMmOOTxlb2WGdF0X4pl70U6p/ZPtdFe2eXbfFghkL833K5x2H6znQyDQh4Yl+y93sws8y6yl7dbArF2i7/mM/mMqUV5Z76vS59x73YeKvPZUM6R2d7FLh4BvX65L1+WB5RiOP5KrR/fXQbRXt96H1Nd7wcrnPIPP4ssL2cr/h3N4v2hkwDAt7dm0nBuVHu/X5T7vU9Kf88FoqjsywUX4QXD5s26S/eAOVRqHcDkEflexumOXq73LPsNe6pynt9WO6Rvjqgz0bT37T39LF9ql+EbpdfhpbINCDg/dkWpk9oul4Wklgs4m+T8QzleFh4TUuvs6ncO46HQMdGbHvOxRzFJ299WX6BmSz77BTquOd5ptzr3jJi87WqLMTxS82dyvuK83a3fF9Hyy8uMg0IOCDTgICDTMs0CDgg04CAAzINCDjINCDggEwDAg7INCDgINOAgAMyDQg4INMg4AIOMg0IOCDTgIADMg0CDsg0IOCATAMCDsg0CDgg04CAAzINCDjItEyDgAMyDQg4INOAgINMAwIOyDQg4IBMAwIOMg0IOCDTgIADMg0CLuAg04CAAzINCDgg0yDggEwDAg7INCDggEyDgAMyDQg4INOAgINMyzQIOCDTgIADMg0IOMg0IOCATAMCDsg0IOAg04CAAzINCDgg0yDgAg4yDQg4INOAgAMyDQIOyDQg4IBMAwIOyDQIOCDTgIAzCBuLdqxoV4r2uGhPijZZtF+Kdqhoq0yRTAMCzvx6tWgXKtv1WtGOlwX8XNGeln/+qGifmC6ZBgSc+bG1aA8r2/RgZpnxot2qLDNh2mQaEHAGa3OYPgze2Z6f91h2ddHuVZY9YfpkGhBwBiMW4fuVbXm1j3X2Jtv/gGmUaUDAmXvnkm25t8/1blTWmSyLPzINCDhzZFuyHeNv2mN9rnsoWfe46ZRpQMCZOxeT7Xiyxrrrk3XjmeVrTalMAwJO+8Yz23FXzT5uJ+sfMa0yDQg47Tuc2Y7ra/Yxkax/07TKNCDgtO/XZBtONejjYOazMG5qZRoQcNoTTzZ7mmzDSw362ZH5LLj8S6YBAadFmzLb8FRL/fxgemUaEHDasyuzDb9r0M+yTD+XTa9MAwJOez7LbMOjLX0WpkyvTAMCTntOZLbhvoZ9Pc70tcQUyzQg4LRjIrMN9zTsazLTl1uayjQg4LTkTJj9jVU67mf62mKKZRoQcEajaG81xTINCDiKNjINCPiicjo4PI5Mg4AzEk5mtuHuhn09yPTlaV8yDQg4LTmW2YYfNOzrUXDJl0wDAs6c2ZfZhp837Cu9h7mbq8g0IOC0KPegj28b9LMkuI2pTAMCzpxak9mGEw36WZfp56TplWlAwGnXw2Qb/tygj+2Zz8KHplamAQGnXaeSbTjZoI/9mc/CuKmVaUDAaVeu4K6q2Ud66dgt0yrTgIDTvlig0zO/d9bs42po5/GeyDQg4MzgbGh+BvnqzOdgvSmVaUDAmRtvJ9vxbo11PwqzP5ENmQYEnBp+S7blu32ulx4a32QqZRoQcOZWPNt7KtS7OcrOZPt/bxplGhBwBmNPsj0P9Vg2nsB2t7LslaItN4UyDQg4gxPvR149m/xgZpl4B7RrlWUuhfqXiSHTgIDTgjeTonyjaMeL9k2Yfgb3k/LPY3GPl3ctNWUyDQg482tb0U4U7XrRHofp37zjHdPOh+lD52tMkUwDAg7INCDggEyDgAs4yDQg4IBMAwIOyDQIOCDTgIADMg0IOMi0TIOAAzINCDgg04CAg0wDAg7INCDggEwDAg4yDQg4INOAgAMyDQg4yDQg4IBMAwIOyDQIuICDTAMCDsg0IOCATIOAAzINCDgg04CAg0zLNAg4INOAgAMyDQg4yDQg4IBMAwIOyDQg4CDTgIADMg0IOCDTgICDTAMCDsg0IOCATIOACzjINCDggEwDAg7INAg4INOAgAMyDQg4yLRMg4ADMg0IOCDTgICDTAMCDsg0IOCATAMCDjINCDgg04CAAzINCDjINCDgc2Rj0Y4V7UrRHhftSdEmi/ZL0Q4VbZVxNzJWtKU111lRtP1F+6Fotyrv63H5Pr8t2lstjW9D0b4s2q/lvHVe52rRjhdtsxgr2iDgw+PVol2ojPFa+Y91LITniva0/PNHRfvEuHuKXxB2Fu2rop0p2p2iPSi/PPRjWdGOlEUzjv1u0SbK9xTbqaI9rLznn4u2tuFYVxbtZKWvi5X5i695v/J3vxfttZr9L0n6mG07J9PAYg/41qQIHMwsM17u7XWWmTDu56wv91SvVV7rcjmmDTX6WV3u3f5d7u1+VO6l5wr715XXule0f9Ycc5ybv8r175fzOdPrTBVtd43X2N1iwY7tG5kGFnPAN1f26GL7fIaCcq+y7AnjDm+E6UPw1e17vvzzul4u2s1KPzv6WKdaUO+G/n8GeDWZky0zLH80eY+7+nydX1ou2ltlGlisAV8dnj90ebWPdfYm7+XAIh338jB9CLna560+il8vJyp9/dTnOvF38tuV9Y73uc71Bq91tbJO/MI006HyV1su2A+7HHWQaWBRBPxcMq69fa53o7LOZFlEF9O41yd7xLGdLgt5U2mB21Nj3S8q68VD6itmWP5I8lo7+3ydXcl6V/ocV/w9P/5M8EqDeflqSI7sKNqgaM+rbbPYizmUrHt8EY17c1mEqv181cL7+jjp850a676XrNvrsHo8fD5VWfZp6P+s9rHw/DkEvb4wxWU7J+C9Not5uRXq/VygaAMLMuAXkzGdrLmn+XfyD//aRTDueOj7cdLH1y29r+9D899utyTrftBj2c+SZa/WHOdEsv71LsttL//+vVnMyRvh+RPgxmQaWIwBH8+MaVfNPm4n6x9Z4OOOBWQyWfdsi+/tTI295dTWZN19PZa9nCxb92z6/ZltsDGz3Pnyi8hsfBmG62oFRRsU7XlxODOm9bPc47q5gMcdDynfTdaLh35fbvG9nUr6/2+Ndbf3+UVmaWb+jtUc59uZPv7TZe9/5SznpHoOwm6ZBhZrwH9NxjPVoI+Dmfc1vkDHfS6zznstv7f/Jf3Hs+P7PbEtPeTd7brwdzLv4+Oa41yW6eOPOdjW/wzPn1y3TKaBxRjw+Lvg02Q8lxr0syPzvg4swHHnbg7y+xy8vx197sHmVA959zqj+/3Ma+xvMNYnSR9P5mA+qme4n5NpYLEGfFNmPKda6ueHBTbueAvO25nl5+Is5m63+3x/hvXSM8ff7rHsnkz/Tc5FeJjpp+0TEavXke+TaWCxBnxXZjzfNegnd5j08gIb94HMsnfn8D1+mnm9J6H7b9Srw/O/tc90pCN31KDJZW/3Mv280+I8bAjPn+G/UqaBxRrwzzLjOdrS+5paYOO+kln22/Lvxso9wNPlnueTsp875Z99GJr9DvtryN8NLN0jjjdj+TM8u1HM+330nTsEf6bBGHO3Jt3e4raunnB4QaaBxRzwE5nxND38+DjT15IFMu4NXYrnzrL4/RVmvu3mgwZjjGeq3+rSXyxgr5Rj6NzgJV63vq7Pvl9v6cjBz2FufzKo3i71XzINLOaAT2TGs6dhX5OZvlYvkHF/0qVw/pDsod8rC+jT0N6TqeLvw7e79NW5m1n8/bvuiX9j4cWTyHqdbV6naLe1p53eAGeNTAOLOeBnwuxvUNKRO3FqywIZ9+keRTheQz2eKYhbw4t3bOu0fzco3H/2GMPlUP8a9W7zWPdktFzR3tbSdq7+DPK7TAOK9twWv60LZNz3uuzl9vOl5OvMuk9D/evY46HySz0K96NQ/6Yj2zL91LkmvNv8tXWNfvXytUMyDSjaivZM4x5rYW85d0OWJpeofR1m/u287uH33NGAfs8i39PlC0kb9wVPn3S2XqaBxR7w02E0D48PctwruhSmFTVeY32XPvq99Wncy75QrnctTB82nupRuH8M/Z8EGE9cy/2u3+sweSzK8Xf+3G/it1raxtVL3q7INCDg00/FSsfT9L7OD8Lc32RjPsa9MfP31xu8Tu7SqH4uzYqHmjtnp8czqVdW/vxqj8J9vsbY4pGFR5k+fivn9c0w/ZCUeILZfyrj+V948aS7tm6qcykM9gE0ijYw9AE/lhnPBw37yv2jv2QBjHtr5u+bPNHr41D/AR0bK18q4u/q/0j+fklZRLsV7jqPCn0t5K9F/7vLl5b4e3juWu89LWzftUmf/5RpQMCnrxtOx/N5w77SPa6pBTLu3CNAf2zwOu9m+jndY/l1yVGAXncZe6fLEYO/yz3kuuOMl9TFy8yelPMTv9j8Xn7JqP50kD73u607llUf5HJLpgEBn5bbU/q2QT9LwmBvYzrIcb+UWabJQytW1Oynenj4Yh/9j4f8We4/zdE2iGeYP25hXnJ+a3i0QKaBBR3wNZnxTDToZ12mn5MLaNzp3niTx0+O1Sja6ZeSD/t8jTfCiyeozdX9unOPNX27hX5XJ31ukmlAwJ9Jn9L0c4M+tmfe14cLaNzpb72TDcecnm3d7bfxU8lyr9V4jUMhf7vVNsUjFHfC7B+NmlP97f+uTAMC3rtANClI+8Pc3WBjGMZ9MrRzLfJUn0cH0t+n67zW0vDiyXWHW5773ANb2tojrj4k5RuZBgR85sK1qmYfaVG7tcDGnXsU6JsNxpweZv+yz+XqSu/N/m2L8x5/Ukh/y26ruP4jDObmPIo2MLIBX5UpEnUPp6bXCx9dYONekXmt/TVfK3dC23t9fkbq7tWnh8iPtTTncS/+j/Di7/vLWuq/+szyh6GdO6sp2sCCC/jZWeyZrc68p/ULcNzpXdhO1xxrer13PFTe7Tr29A5ldZ+Wll4S19b5BemRiT/Di9eOz8aFSt/fyzQg4Hlvh+bPVf4ozP6EsI3lXtbOIR73pmT5J6HerUwP1tj7/XGWRxAOh/Z/b/426fNaaPfRq+mRkx0yDQh4d78l43q3z/WuzrJAfBpmd13xIMd9IVmnzpOnLiYF/5Uey+4Ns3u4yI/J3vBsxEPf6W/k8ZasL7f8+fuwz6MQMg0IeJg+a7p6dnM/N0fZmbyXuoc014QXfyuu+3vxIMe9IXmtB6G/k99eT17v0xmWj7/lXg/NHuW5NpnTvbP4TMSfC9LHgR6eo89f9bncEzINCPjM9tTYk4zF6m54/klMy2u+Xu7WnnUeDTkf496f2etc2mP5JUnh6/e38HhtdvW37Wt97N2OhecfTPJjw89BPOx/JDx/Xfnl8svHXHg5+aKxW6YBAe/PvuQf0IOZZdaVRaR6Y41VDV5rbZeifWDIx/1JePFpWOsyy8U7kZ0Pz99trc4Z0fGQffXWpDdD98edxsPtF5IvB0trvq/4HuJlaNUb18Szw98fwGeu+tPBMpkGBLx/bybF7Ua59/tNWQw6e2CxSB5tUByqvkjm49dZ9DfIcb8VXjyEfaHyevEQb+d65rtlYWoifqlIH8xxrfyz+DrxBLGfKl9Y7oR6Py/EE76+Cs/u+va03AbxASwbBvR5Oxfav3+5TAOLLuDx8YsnyuIUC1D8PXey3HuMh6DXtPQ6m8pCsyO0c23uoMYdbS0Lddxrf1S+VnzNeAJYfLZ0PHTfxklVr5RjP1O0++XrdN5XfO3vwvR133Xn70w5V/FLxeYwOtdGyzQg4IBMAwIOMg0IOCDTgIADMg0CLuAg04CAAzINCDgg0yDggEwDAg7INCDggEyDgAMyDQg4INOAgINMyzQIOCDTgIADMg0IOMg0IOCATAMCDsg0IOAg04CAAzINCDgg0yDgAg4yDQg4INOAgAMyDQIOyDQg4IBMAwIOyDQIOCDTgIADMg0IOMi0TIOAAzINCDgg04CAg0wDAg7INCDggEwDAg4yDQg4INOAgAMyDQIu4CDTgIADMg0IOCDTIOCATAMCDsg0IOCATIOAAzINCDgg04CAg0zLNAg4INOAgAMyDQg4yDQg4IBMAwJOGzYW7VjRrhTtcdGeFG2yaL8U7VDRVpkimQYEnPn1atEuVLbrtaIdLwv4uaI9Lf/8UdE+MV0yDQg482Nr0R5WtunBzDLjRbtVWWbCtMk0IOAM1uYwfRi8sz0/77Hs6qLdqyx7wvTJNCDgDEYswvcr2/JqH+vsTbb/AdMo04CAM/fOJdtyb5/r3aisM1kWf2QaEHDmyLZkO8bftMf6XPdQsu5x0ynTgIAzdy4m2/FkjXXXJ+vGM8vXmlKZBgSc9o1ntuOumn3cTtY/YlplGhBw2nc4sx3X1+xjIln/pmmVaUDAad+vyTacatDHwcxnYdzUyjQg4LQnnmz2NNmGlxr0syPzWXD5l0wDAk6LNmW24amW+vnB9Mo0IOC0Z1dmG37XoJ9lmX4um16ZBgSc9nyW2YZHW/osTJlemQYEnPacyGzDfQ37epzpa4kplmlAwGnHRGYb7mnY12SmL7c0lWlAwGnJmTD7G6t03M/0tcUUyzQg4IxG0d5qimUaEHAUbWQaEPBF5XRweByZBgFnJJzMbMPdDft6kOnL075kGhBwWnIssw0/aNjXo+CSL5kGBJw5sy+zDT9v2Fd6D3M3V5FpQMBpUe5BH9826GdJcBtTmQYEnDm1JrMNJxr0sy7Tz0nTK9OAgNOuh8k2/LlBH9szn4UPTa1MAwJOu04l23CyQR/7M5+FcVMr04CA065cwV1Vs4/00rFbplWmAQGnfbFAp2d+76zZx9XQzuM9kWlAwJnB2dD8DPLVmc/BelMq04CAMzfeTrbj3RrrfhRmfyIbMg0IODX8lmzLd/tcLz00vslUyjQg4MyteLb3VKh3c5Sdyfb/3jTKNCDgDMaeZHse6rFsPIHtbmXZK0VbbgplGhBwBifej7x6NvnBzDLxDmjXKstcCvUvE0OmAQGnBW8mRflG0Y4X7Zsw/QzuJ+Wfx+IeL+9aaspkGhBw5te2op0o2vWiPQ7Tv3nHO6adD9OHzteYIpkGBByQaUDAAZkGARdwkGlAwAGZBgQckGkQcECmAQEHZBoQcJBpmQYBB2QaEHBApgEBB5kGBByQaUDAAZkGBBxkGhBwQKYBAQdkGhBwkGlAwAGZBgQckGkQcAEHmQYEHJBpQMABmQYBB2QaEHBApgEBB5mWaRBwQKYBAQdkGhBwkGlAwAGZBgQckGlAwEGmAQEHZBoQcECmAQEHmQYEHJBpQMABmQYBF3CQaUDAAZkGBByQaRBwQKYBAQdkGhBwkGmZBgEHZBoQcECmAQEHmQYEHJBpQMABmQYEHGQaEHBApgEBB2QaEHBoy6tFG5NpQMCf2Vi0Y0W7UrTHRXtStMmi/VK0Q0VbNULzvrJo74/wHMUidaRoF8r+4+tMFe3Pok0UbccA53J10R6Un9/v52FbvlW060VbJtOAgE8XiAuVMV4r2vGyOJ0r2tPyzx8V7ZMhn++lZfF8WLQ7IzhHy4v2TaW/Xi1+cdgwgDn9pfKasy3aL5VfQv6u2b6UaUDAQ9haFrjO+A5mlhkv2q3KMhNDOtd7yz3RzjjvjNgcrSoLcZ1iFveA35jDOf04eb3ZFu2DDQp2/AKzVqaBxR7wzWH6EG9nbJ/3WDYeIr1XWfbEEL2PLV2K3Z0RmqO4B3qpXO9+0Q4X7bXw7HfcWND3FO1y5n3eLvfQ27Yhee+zLdpj5VjrFu1TMg0s9oCvLotDZ1xX+9yTrb6XA/P8HuLe7fke/9jfGaE5Ol4uf7ZoL/e5bLUdanlux7p8QZhN0d7doGDHbfhPmQYWe8DPJePa2+d6NyrrTJaFbdCWlIXrdJg+dD1W/rftoj2oOdpYLnuyRkG9loztj5bn+Iuy36kWi/blmvMo04CAF7YlY3oY+r+c5lCy7vF5KtrrexSFNor2IOconuh1sXxf/TqQvMZUi/P7Ztln/PLxXUtFe3O5/l9heC7dUrSBkQj4xWRMJ2usuz4M70lCP7ZYtAc1R+vC9Bnnr9Qc35Y5+mzF39ZvlWOOJ7h901LR7hy1OCTTgID3bzwzpl01+0hPJjoyJHN9pqWiPcg5imdnf9ZgjCvnaE/7WHj+hLs2ivaG8OxyuBUyDQh4/w5nxrS+Zh8Tyfo3F1jRHoU5Sr9YXGihz85PAtXfx9so2p0vAnFve4lMAwLev19b2EPLXWs7voCK9ijM0Y7Q7pn8cc/9brk3/GqLRTteqvYkPP9TwdWykO8Mc3OpmqINLIiAj4UX77R1qYWCMQyXf7VVtEdljr6q9Hs9zP7krtNdxjjbop07apH+3h9PxNs3QnvhijYo2gOxKbRz44pcPz8skKI9CnMUb9XauYnLwxb24DvXlp/P/N1sinYc5/3Q/zXZcU//Q5kGBHzarsx4vmvQz7JMP5cXSNEehTnqXEMdC/fGWfa1tiz8sbj+o+Wi/a9Q/2YqnRvMLJdpYLEH/LPMeI629L6mhmCu2yjawz5HncPuF0M7l9p1HoKys8vfz6ZobywL97FyvZ/Dizdr6dYuDnHhVrRB0R6IE5nx7GvY1+NMX/P9m2QbRXuY56h6cttvRXt7lvP1aR+FuK3rtDvGymL+VZj50Pk5mQYWc8AnMuPZ07Cv3OMVV8/z+2ujaA/jHMXfx//oUtjieFc26HO83OuN15OvGGDRrlpafhF50KNwfybTwGIN+Jkw+5uGdOT2krYsgKI9LHMU90jjAzYuhpkPJcfHkdY5VB77vlquu3mGZeeyaHfEy8J+DN3PLt8g04Ci3X5B2qpotzZHt0L/v/92bt7S72/AR8t1vupj2UEU7Y4vury34zINKNqK9qjMUSzG74bpa55v9Cjc/Zww17kULT4lrJ/f1wdZtKMvQ/4EvjGZBhZbwE8Hh8cXwhzF39gfdCluy2co/nEPPt6h7LU+X2vQRTv6bQi/ECraoGgP3MnMeHY37CtXNOb7aV9tFO1RmaP4dLB7Nb9gdB6zWedJW/NRtF/PvK+9Mg0stoAfy4zng4Z9PQoL85KvUZqj3OM5u90IZnt4dv1zHfNRtHN721/LNLDYAr4vM57PG/aV3p97odxcZdTm6Kfw4t3EUqvKvfJ4CVrd53bPV9FOb3JzXKaBxRbw3EMsvm3Qz5KwcG9jOmpztDt5jd8yy+Ruzdp2W9ry+3qvhW2gaAMjHfA1IX9zjrrWZfo5uUCK9qjNUTreKwukaP8ztHMrWUUbGOmAP0zG83ODPrZn3tcwPJ2predpj9ocVQ/Dn10gRXt5cCIaIOD//5jJ6ngmG/SxP/O+xofgvbVVtEdtjqo3Yfl+gRTttUn/78g0sBgDnismq2r2kV4WdWtI5rqtoj1qc1R9nQMt9z1fJ6K9W3nNeF35EpkGFmPAY/FJz2reWbOPq2E4f29sq2iP0hylv2m/ukCK9uHKa56XaWAxB/xsaH5m7urMe1q/wIr2KM1R9dD3r3PQ/3wV7eqXnu0yDSzmgL+djOlujXU/CrM/SSs+T/lAg73XQRbt+Z6jfp2vvM5bC6Rob6283h8yDQj4i3ecerfBHlBsm2q+7qfJ+j/N4RGEOyM0R01+s63e7vPEHH1OmhbteJh+b9ler/F68YS2a+VrPQrDcxRH0QZFe17FM5mrZx33c+OPnbPc64q/vz7NzMn+lt7Tn0m/D0ZgjmJB/6tcNhb7fh9OsrxS3K6G/h/LOYiiHc/8nkzW+zX093v78co678k0IODP7EnG1utBEvHkrLvh+Zt41C0U74a5e17y5i59jw/5HJ3NjDk+aWxlj3VWFO2XctlLof6Z7XNdtHd22RYPZijE/y2Xexym70wn04CAJ/Yle78HM8usq+zVzaZQrO3yj/lsLlNaUe6p3+vSd9yLjbf6XDakc3S2R4GLZ1CvT97rh+URhTier0L710e3UbTXh97XdMfL4TqHzOPPAtvL+Yp/d7Nob8g0IODdvZkUnBvl3u835V7fk/LPY6E4OstC8UV48bBpk/7iDVAehXo3AHlUvrdhmqO3yz3LXuOeqrzXh+Ue6asD+mw0/U17Tx/bp/pF6Hb5ZWiJTAMC3p9tYfqEputlIYnFIv42Gc9QjoeF17T0OpvKveN4CHRsxLbnXMxRfPLWl+UXmMmyz06hjnueZ8q97i0jNl+rykIcv9TcqbyvOG93y/d1tPziItOAgAMyDQg4yLRMg4ADMg0IOCDTgICDTOfE69cmQ3+XN8TT6e+H5695i9fD3Qn5uxLl1r/dYyxf9jGWSdsXAVe0YbFn+uUwfb1crlDG0+njzQp63UwgXgt3pEeh3Rf6v14u3nHoj8wYPg6jcc0dKNrAnGc6Xrz/MNPBVzX6uJpZ/0iDN7E96eM92xUUbZDp553KdLC3xvq5vfUPGryJdyrr/2CbgqINMv2iz2ZZdD/OrP9NgzfxSbluvJXfWtsUFG2Q6Re9n+ngf7Nc/2SDN3GlXPe/tico2iDTeW/Psuhuzaz/Y80xbK3sZa+2PUHRBpnOeynTwdka6/8js/7lmmPonDn+H9sSFG2Q6d6eJB3crrHu4TC7a6u3hWeXeK2yLUHRBpnu7XZ48dmr/e6lPwj5m6r063K5zpe2IyjaINMzO5vppJ8HsP87dL+T2Ut9rN+5Njs+83Wl7QiKNsj0zHLXWr8+wzqxqN8L04fW/8qsv6WP1+2cMX7YNgRFG2S6P19kOtk+wzqd66q/7VL0Z1p/R7lcvCPbCtsQFG2Q6f7syXSyu8fy8X7gnYeGvBKmf49O198zw2t2bn/6ue3HgO0P/T0wZy7aOUUbFO3ZZnp7qHf/8H+Vy3xX/v+9mfU/72MvOz5BbLnth6KtaIOi3b/1mU5OdFl2LDw723xD+WfvZdb/rsfrXSuX+dS2Q9FWtEHRrmcs08mZLst+WP79ROXP3sysf6rL+rvKv78bej/6ExRtRRsU7S4mk06udCnuN8u/H6/8+dLMIM53eZ3r5d8ftN1A0QaZbub3MPNdzfb02FtI76p2P7PM7vLv/gr9XQcOKNog0xmnMx2NddlLfiOzfj93VbtR/t1Hthko2iDTzTN9PNNR9bnWnUdw/tJl/dxd1ZZU/v6D8s/+zHwZABRtkOka/pXpaFvl7zvXVb/VZf0fMut3fvceq+xl77e9QNEGmZ5dpt/PdPR++Xed67gv9lj/vz2Kfmcv+6a9bFC0QaZnn+l3Mh19XP7dpfL/b+2x/gddin4s0rfK/7/XtgJFG2R69plenunoeFmo/y4Ldy87MuvvD8+uib1uOzEkXKcNLIgv4k+TjuINVH4r//d7M6y7JTOQ+DCRP8Pzh9pB0Va0QdFuIdN3wovXWsf/Xm24p/64xvqgaCvaoGjXcK7LPzS7G+6pd9oO2whFW9EG2s107rKtmzXWf5BZ/5LtA8MRcGBhZfo/mc4+qLH++cz679g+oGgD7Wc6fS52vDVpneuqJ5L1f7dtRsLKMH2i4VZToWgDo5Pp7UlHde8Rnt4KdYttM5Ti3e/i89LjkZHq090OmRpFGxidTI9XOvkr1L972YHK+r/aLkMr3oo2/mzxZfLBeXMWfcaCH68WmAjueqdoAwPJdPW52E2ed129Feom22Xoraxsr0ez6Gdt8gE8YGoVbWAwmY57S/H67GUN1t0Wej8JjOFS/TlkYhb9pLfAPWZqFW1gMJmOJ4992nDdVWH6Odpv2iYj4bPKh+bDWfQTH8HaeYpb/I38dVOraAMyTbt+qnxoNsyyr5eK9m7RVptWAQdkmnbFveMn4dlJhwg4INMMqW2VD8z3pkPAAZlmeB2tfGB2mQ4BB2R6EOK15TvLInQm5O+V/kmYftJYPBwcT5ja2OB14slV/y3aH2H6DPvY18OinSzaP+dpjPEM/3gy2eVyTLHFG6bsKdqKMH3p1d4u616qfGBWVf48vu6OLm1tl77+EabPRI+XCS7J/P0r5fpfFO10mD4cvyJZJn5xiI+BjScy3grdb8yzuWgXKsttEnBApodfLBD3wotPFjtRWWZVePY88Gq7XuN13gjTN4r5uyzQ8cz4sbJgHiz/PI5h94DHuLws1nHZi0VbX/55/G/1aW3vdlm38/fXkr/bWBb9vyrL/FAW5eXlMvHmLKfK152qLPdn5otOHMv90P32tstC/kE1tzJfUL7NLHdNwAGZHh2rk6K4o1IM4x7r12H6JiLVu71N9dl35xBy3IN9r8syRyqFe/0Ax1h9uMurmQJ3s/y73NncOyvr/q9L/9fKwr25xxjiHvTdSl/f9Vj2j8pyR8o/izfz+TlMn8Ue+1rX5f2vKL/Y/F5+EfhHZbknAg7I9OgYqxTE+A/4knKPMB7+3Zcs15mgyRn6XFbZW41993pSWbXQfDPAMd6ZYYN/XL5mzvHQ+1nn8X38Ep4/bN7No9Dfc9Nvhhfvlnc6+dKwNLMHvaw80nE8PLs96liPvXsBB2R6iG2tvPGz5Z/Fw62f9SiuV2bos3p4+WCNDfDnAMf4pLLsG5m/Hw/dL+W6WflCsjT5u/8lBbKXDcke79Iuyy2tfGnp3C41vvcTPebpeKWwf50styksrjPfFW2Q6QWj+tCL/WX7MbNc9b7oJ3r093lluYs1N8CTAY0x3XM922WZ3OHqNV3e30vlmOo86evjSl+9bl37bnj+dqmx6P4WXjxp7dPKcvEQ/r8rxbvbcrsEHJDp0fFHZa8xFoN4AtPKzHLfJAWh257j00p/4328/kth5t+h2xxj7otAbPv6nK/qM9O/KP9sbTnGugXwbKWvT/v8IhTPaI8/C+R+az9d+fKzpTzikfNjpb/VAs6Iiyd/xvv1x6NrnStTJssvwvFL9CpTJNMLxfJKkb1Y7r1t67LsjUrhXN5lmdM19nQ7qjcp+WsAY+yIxar6e3IMez/3fJ8Izz/vPB6Sjmd3/6/m3FfvqPb3DF9wfkr2tPd0We5RZZ4udfliM1a+17/L+RJwRlU8gfRCeP48juNlAT8Xnv9J6RPTJdMLwc6kYH7fo8DN9Jzv9PGSr/U5huoh4tNzPMbUv5Mx/9Wl0FXdqxwVOFJZ906o9xzs6iHv230W9ydlAc95Izz/mNC9PfZKOst9K+CMqPhl+WHofe5M/CJ8K7TzJD5keigcT/6h73YYaU9luc+7LHOwsszlGmM4X1nvX3M8xpxfk41/qseyryXLxsNv1yv/f0+N1/1v6O9Sr219fhmqzv/VHv1Vl9sp4IygeBnl4z7zvrryRbvOEUBkeihVT8b6ssdy1UPC3e6gVT00fqTP1497tdXfwP8xx2PMia95N/kAvNXHUYHvM0XwYo3XvRH6u9Tr68pyP/X55Wd/j+XOVJZ7WcAZMbEI3+/zC2rH3mT7HzCNMj2K0sPZr/RY9l54/nKjnOodwN7tcwzVs5gnBjDGbt5JXmeij4K3ufLFY6bLx1LVM9Bzl411+9LS7US3scoYpmbor7OHckXAGUHnkm25t8GX5MngEbgyPYL2hf5+A34t9PebULVwrezj9WNhuVMpXBsGMMZeZ2ifCr1vzDIWnt1y9HF4/vfrE+H5W5bOZH/o71Kv9A5nS7ost7XP91/93fu/As6ISX8qehj6P4/kULLucdMp06Omejj5Xz2W+3eXb7XxH/23uhTtflRP4vpyAGNcGnrfJa16glbuevHNoft13a8ne87rMl8+qv+4VO8V/mnypaL6oJMPQ3+/tVcPoe/usVz18P57lXmJZ+C+LOAMuYvJdjxZY931yboxp2tNqUyPkgeVN7y2z6B0Dk9/EF48oeN2jQncGJ79lv17jz3INsfYuS/5hi59VG/tmTub+3Dofabq+S57u/H10hvBVM9o7YwnPlAkva76TJ/F+GrlH6Jexbd63kHnKWHfl18OBJxhNp7ZjnXvi3A7Wf+IaZXpUVHdM5zpRI7qgzpeLvdk4++hLyXLfR/6++05/pbUOfErXle5akBjfG+GoFbv2527B3r1etDc79bpmeXxTPL4M8FvmS8c1fEuK/fE0xvGVK+nfhpefBRnR/XhHzOdtV894W5peSTiuIAzAg5ntuP6mn1MJOvfNK0yPSqqZzz/Z4Zl7ySTczvkT+KoFtmjXfqKh43/DM+uyV4+wDF2ziDtdhJK53fmeCJb+tSvJeHFe3/n/CfzYdo9Q/GM7V548eYqW0J/v+fvriz39QzzNBWaH14UcOZTemnmVIM+DmY+C+OmVqZHQfVQ7tYZln2/LHQxJN+F3rcE/Fd4/tBTZ88x7mn+uyx4t0LvQ71zNcavwrPfq+M37M7Z33FP98Ny/dhyd1t7L/T323Io99Knyi8O3c5s3VPOxVRZOHOH/qu3Wf20z72H92YY25HK+98v4IyI6lP+Ou1Sg352ZD4LLv+S6UXv9bIQ3SmLUjzEGw9vnwjdbz86CPHw/T/L/x1/Uz9bji2O8UZZ1NfYfALO0NmU2YanWurnB9Mr04CA055dmW34XYN+lmX6uWx6ZRoQcNrzWWYbHm3pszBlemUaEHDacyKzDfc17Otxpq8lplimAQGnHROZbbinYV+Tmb7c0lSmAQGnJWfC7G+s0nE/09cWUyzTgIAzGkV7qymWaUDAUbSRaUDAF5XTweFxZBoEnJFwMvR3e+B+PMj05WlfMg0IOC05ltmGHzTs61FwyZdMAwLOnNmX2YafN+wrvYe5m6vINCDgtCj3oI9vG/SzJLiNqUwDAs6cWpPZhhMN+lmX6eek6ZVpQMBp18NkG/7coI/tmc/Ch6ZWpgEBp12nkm042aCP/ZnPwriplWlAwGlXruCuqtlHeunYLdMq04CA075YoNMzv3fW7ONqaOfxnsg0IODM4Gxofgb56sznYL0plWlAwJkbbyfb8W6NdT8Ksz+RDZkGBJwafku25bt9rpceGt9kKmUaEHDmVjzbeyrUuznKzmT7f28aZRoQcAZjT7I9D/VYNp7Adrey7JWiLTeFMg0IOIMT70dePZv8YGaZeAe0a5VlLoX6l4kh04CA04I3k6J8o2jHi/ZNmH4G95Pyz2Nxj5d3LTVlMg0IOPNrW9FOFO160R6H6d+84x3TzofpQ+drTJFMAwIOyDQg4IBMg4ALOMg0IOCATAMCDsg0CDgg04CAAzINCDjItEyDgAMyDQg4INOAgINMAwIOyDQg4IBMAwIOMg0IOCDTgIADMg0IOMg0IOCATAMCDsg0CLiAg0wDAg7INCDggEyDgAMyDQg4INOAgINMyzQIOCDTgIADMg0IOMg0IOCATAMCDsg0IOAg04CAAzINCDgg04CAg0wDAg7INCDggEyDgAs4yDQg4IBMAwIOyDQIOCDTgIADMg0IOMi0TIOAAzINCDgg04CAg0wDAg7INCDggEwDAg4yDQg4INOAgAMyDQg4yDQg4HNkY9GOFe1K0R4X7UnRJov2S9EOFW2VcTcyVrSlNddZUbT9RfuhaLcq7+tx+T6/LdpbLY1vQ9G+LNqv5bx1Xudq0Y4XbbMYK9og4MPj1aJdqIzxWvmPdSyE54r2tPzzR0X7xLh7il8Qdhbtq6KdKdqdoj0ovzz0Y1nRjpRFM479btEmyvcU26miPay855+LtrbhWFcW7WSlr4uV+Yuveb/yd78X7bWa/S9J+phtOyfTwGIP+NakCBzMLDNe7u11lpkw7uesL/dUr1Ve63I5pg01+lld7t3+Xe7tflTupecK+9eV17pXtH/WHHOcm7/K9e+X8znT60wVbXeN19jdYsGO7RuZBhZzwDdX9uhi+3yGgnKvsuwJ4w5vhOlD8NXte77887peLtrNSj87+linWlDvhv5/Bng1mZMtMyx/NHmPu/p8nV9aLtpbZRpYrAFfHZ4/dHm1j3X2Ju/lwCId9/IwfQi52uetPopfLycqff3U5zrxd/LblfWO97nO9QavdbWyTvzCNNOh8ldbLtgPuxx1kGlgUQT8XDKuvX2ud6OyzmRZRBfTuNcne8SxnS4LeVNpgdtTY90vKuvFQ+orZlj+SPJaO/t8nV3Jelf6HFf8PT/+TPBKg3n5akiO7CjaoGjPq22z2Is5lKx7fBGNe3NZhKr9fNXC+/o46fOdGuu+l6zb67B6PHw+VVn2aej/rPax8Pw5BL2+MMVlOyfgvTaLebkV6v1coGgDCzLgF5Mxnay5p/l38g//2kUw7njo+3HSx9ctva/vQ/Pfbrck637QY9nPkmWv1hznRLL+9S7LbS///r1ZzMkb4fkT4MZkGliMAR/PjGlXzT5uJ+sfWeDjjgVkMln3bIvv7UyNveXU1mTdfT2WvZwsW/ds+v2ZbbAxs9z58ovIbHwZhutqBUUbFO15cTgzpvWz3OO6uYDHHQ8p303Wi4d+X27xvZ1K+v9vjXW39/lFZmlm/o7VHOfbmT7+02Xvf+Us56R6DsJumQYWa8B/TcYz1aCPg5n3Nb5Ax30us857Lb+3/yX9x7Pj+z2xLT3k3e268Hcy7+PjmuNclunjjznY1v8Mz59ct0ymgcUY8Pi74NNkPJca9LMj874OLMBx524O8vscvL8dfe7B5lQPefc6o/v9zGvsbzDWJ0kfT+ZgPqpnuJ+TaWCxBnxTZjynWurnhwU27ngLztuZ5efiLOZut/t8f4b10jPH3+6x7J5M/03ORXiY6aftExGr15Hvk2lgsQZ8V2Y83zXoJ3eY9PICG/eBzLJ35/A9fpp5vSeh+2/Uq8Pzv7XPdKQjd9SgyWVv9zL9vNPiPGwIz5/hv1KmgcUa8M8y4zna0vuaWmDjvpJZ9tvy78bKPcDT5Z7nk7KfO+WffRia/Q77a8jfDSzdI443Y/kzPLtRzPt99J07BH+mwRhztybd3uK2rp5weEGmgcUc8BOZ8TQ9/Pg409eSBTLuDV2K586y+P0VZr7t5oMGY4xnqt/q0l8sYK+UY+jc4CVet76uz75fb+nIwc9hbn8yqN4u9V8yDSzmgE9kxrOnYV+Tmb5WL5Bxf9KlcP6Q7KHfKwvo09Dek6ni78O3u/TVuZtZ/P277ol/Y+HFk8h6nW1ep2i3taed3gBnjUwDizngZ8Lsb1DSkTtxassCGffpHkU4XkM9nimIW8OLd2zrtH83KNx/9hjD5VD/GvVu81j3ZLRc0d7W0nau/gzyu0wDivbcFr+tC2Tc97rs5fbzpeTrzLpPQ/3r2OOh8ks9CvejUP+mI9sy/dS5Jrzb/LV1jX718rVDMg0o2or2TOMea2FvOXdDliaXqH0dZv7tvO7h99zRgH7PIt/T5QtJG/cFT590tl6mgcUe8NNhNA+PD3LcK7oUphU1XmN9lz76vfVp3Mu+UK53LUwfNp7qUbh/DP2fBBhPXMv9rt/rMHksyvF3/txv4rda2sbVS96uyDQg4NNPxUrH0/S+zg/C3N9kYz7GvTHz99cbvE7u0qh+Ls2Kh5o7Z6fHM6lXVv78ao/Cfb7G2OKRhUeZPn4r5/XNMP2QlHiC2X8q4/lfePGku7ZuqnMpDPYBNIo2MPQBP5YZzwcN+8r9o79kAYx7a+bvmzzR6+NQ/wEdGytfKuLv6v9I/n5JWUS7Fe46jwp9LeSvRf+7y5eW+Ht47lrvPS1s37VJn/+UaUDAp68bTsfzecO+0j2uqQUy7twjQH9s8DrvZvo53WP5dclRgF53GXunyxGDv8s95LrjjJfUxcvMnpTzE7/Y/F5+yaj+dJA+97utO5ZVH+RyS6YBAZ+W21P6tkE/S8Jgb2M6yHG/lFmmyUMrVtTsp3p4+GIf/Y+H/FnuP83RNohnmD9uYV5yfmt4tECmgQUd8DWZ8Uw06Gddpp+TC2jc6d54k8dPjtUo2umXkg/7fI03wosnqM3V/bpzjzV9u4V+Vyd9bpJpQMCfSZ/S9HODPrZn3teHC2jc6W+9kw3HnJ5t3e238VPJcq/VeI1DIX+71TbFIxR3wuwfjZpT/e3/rkwDAt67QDQpSPvD3N1gYxjGfTK0cy3yVJ9HB9Lfp+u81tLw4sl1h1ue+9wDW9raI64+JOUbmQYEfObCtapmH2lRu7XAxp17FOibDcacHmb/ss/l6krvzf5ti/Mef1JIf8tuq7j+Iwzm5jyKNjCyAV+VKRJ1D6em1wsfXWDjXpF5rf01Xyt3Qtt7fX5G6u7Vp4fIj7U053Ev/o/w4u/7y1rqv/rM8oehnTurKdrAggv42Vnsma3OvKf1C3Dc6V3YTtcca3q9dzxU3u069vQOZXWflpZeEtfW+QXpkYk/w4vXjs/GhUrf38s0IOB5b4fmz1X+KMz+hLCN5V7WziEe96Zk+Seh3q1MD9bY+/1xlkcQDof2f2/+NunzWmj30avpkZMdMg0IeHe/JeN6t8/1rs6yQHwaZndd8SDHfSFZp86Tpy4mBf+VHsvuDbN7uMiPyd7wbMRD3+lv5PGWrC+3/Pn7sM+jEDINCHiYPmu6enZzPzdH2Zm8l7qHNNeEF38rrvt78SDHvSF5rQehv5PfXk9e79MZlo+/5V4PzR7luTaZ072z+EzEnwvSx4EenqPPX/W53BMyDQj4zPbU2JOMxepueP5JTMtrvl7u1p51Hg05H+Pen9nrXNpj+SVJ4ev3t/B4bXb1t+1rfezdjoXnH0zyY8PPQTzsfyQ8f1355fLLx1x4OfmisVumAQHvz77kH9CDmWXWlUWkemONVQ1ea22Xon1gyMf9SXjxaVjrMsvFO5GdD8/fba3OGdHxkH311qQ3Q/fHncbD7ReSLwdLa76v+B7iZWjVG9fEs8PfH8BnrvrTwTKZBgS8f28mxe1Guff7TVkMOntgsUgebVAcqr5I5uPXWfQ3yHG/FV48hH2h8nrxEG/neua7ZWFqIn6pSB/Mca38s/g68QSxnypfWO6Eej8vxBO+vgrP7vr2tNwG8QEsGwb0eTsX2r9/uUwDiy7g8fGLJ8riFAtQ/D13stx7jIeg17T0OpvKQrMjtHNt7qDGHW0tC3Xca39UvlZ8zXgCWHy2dDx038ZJVa+UYz9TtPvl63TeV3zt78L0dd915+9MOVfxS8XmMDrXRss0IOCATAMCDjINCDgg04CAAzINAi7gINOAgAMyDQg4INMg4IBMAwIOyDQg4IBMg4ADMg0IOCDTgICDTMs0CDgg04CAAzINCDjINCDggEwDAg7INCDgINOAgAMyDQg4INMg4AIOMg0IOCDTgIADMg0CDsg0IOCATAMCDsg0CDgg04CAAzINCDjItEyDgAMyDQg4INOAgINMAwIOyDQg4IBMAwIOMg0IOCDTgIADMg0CLuAg04CAAzINCDgg0yDggEwDAg7INCDggEyDgAMyDQg4INOAgINMyzQIOCDTgIADMg0IOMg0IOCATAMCThs2Fu1Y0a4U7XHRnhRtsmi/FO1Q0VaZIpkGBJz59WrRLlS267WiHS8L+LmiPS3//FHRPjFdMg0IOPNja9EeVrbpwcwy40W7VVlmwrTJNCDgDNbmMH0YvLM9P++x7Oqi3asse8L0yTQg4AxGLML3K9vyah/r7E22/wHTKNOAgDP3ziXbcm+f692orDNZFn9kGhBw5si2ZDvG37TH+lz3ULLucdMp04CAM3cuJtvxZI111yfrxjPL15pSmQYEnPaNZ7bjrpp93E7WP2JaZRoQcNp3OLMd19fsYyJZ/6ZplWlAwGnfr8k2nGrQx8HMZ2Hc1Mo0IOC0J55s9jTZhpca9LMj81lw+ZdMAwJOizZltuGplvr5wfTKNCDgtGdXZht+16CfZZl+LptemQYEnPZ8ltmGR1v6LEyZXpkGBJz2nMhsw30N+3qc6WuJKZZpQMBpx0RmG+5p2Ndkpi+3NJVpQMBpyZkw+xurdNzP9LXFFMs0IOCMRtHeaoplGhBwFG1kGhDwReV0cHgcmQYBZySczGzD3Q37epDpy9O+ZBoQcFpyLLMNP2jY16Pgki+ZBgScObMvsw0/b9hXeg9zN1eRaUDAaVHuQR/fNuhnSXAbU5kGBJw5tSazDSca9LMu089J0yvTgIDTrofJNvy5QR/bM5+FD02tTAMCTrtOJdtwskEf+zOfhXFTK9OAgNOuXMFdVbOP9NKxW6ZVpgEBp32xQKdnfu+s2cfV0M7jPZFpQMCZwdnQ/Azy1ZnPwXpTKtOAgDM33k62490a634UZn8iGzINCDg1/JZsy3f7XC89NL7JVMo0IODMrXi291Sod3OUncn2/940yjQg4AzGnmR7HuqxbDyB7W5l2StFW24KZRoQcAYn3o+8ejb5wcwy8Q5o1yrLXAr1LxNDpgEBpwVvJkX5RtGOF+2bMP0M7ifln8fiHi/vWmrKZBoQcObXtqKdKNr1oj0O0795xzumnQ/Th87XmCKZBgQckGlAwAGZBgEXcJBpQMABmQYEHJBpEHBApgEBB2QaEHCQaZkGAQdkGhBwQKYBAQeZBgQckGlAwAGZBgQcZBoQcECmAQEHZBoQcJBpQMABmQYEHJBpEHABB5kGBByQaUDAAZkGAQdkGhBwQKYBAQeZlmkQcECmAQEHZBoQcJBpQMABmQYEHJBpQMBBpgEBB2QaEHBApgEBB5kGBByQaUDAAZkGARdwkGlAwAGZBgQckGkQcECmAQEHZBoQcJBpmQYBB2QaEHBApgEBB5kGBByQaUDAAZkGBBxkGhBwQKYBAQdkGhBwkGlAwOfIxqIdK9qVoj0u2pOiTRbtl6IdKtqqIRzz5qJ9Wxnz0/K/N4v2Q9HeK9rYIpqj+F6X1lxnQ9G+LNqv5Xt5Ur63q0U7Xs7xYv+cKdqgaA+NV4t2oTLGa+U/1vEf1nNlIYx//qhonwzJmF8r2h+Z+c21W0XbsgDnKBa3nUX7qmhninanaA/KwtePlUU7WXlPFyvvaaJo9yt/93s554vtc6Zog6I9VLYW7WFlfAczy4yXha+zzMQ8j3lbuYf2d8320QKYo/XlXvG1ymtdLse0oUY/cbx/levfL99jalnRvq68zlTRdi+iz5miDYr2UNmcFL/Peyy7umj3KsuemKcxv9mwYHfa7hGdozfC9OHj6ns5X/55kz3e6jhnOgpxNHndXYvgc6Zog6I9VAFfHZ4//Hm1j3X2Ju/lwIDH/FLRblf2+v5btLfCs99wx8oi9u8wfag4V7Tjb6drRmiOlofpw8dtHe6Pc3W90tdPfa53tbJOLMCvLeDPmaINivbQBfxcMq69fa53IymAqwc45i/K173XR9GIBf6HLoX76xGZo3go/GYyhtNlIW/qSNLfzj7X25Wsd2UBf84UbVC0hyrg25IxPQz9n2F9KFn3+IDGHAtVPEHpaah3SPjHLnvbY0M+R/GQ8oOkn69mOYeryiMUnf6ehv7PNB8Lz/8m3U8BHsXPmaINivbQBfxiMqaTNff+/k7+4V87gDF/XL7ekQaFKvcb+MYhnqMtmTF/3cIcfpb0ebXm+hPJ+tcX4OdM0QZFe6gCPp4ZU90Ti24n6x8ZwLjjpUL3Q7NDwycy7/n9IZ2jN8ojAdV1z7Y0h5eTfuuenb2/xpefUf2cKdqgaA9VwA9nxrR+lntcN+d4zEvKPa3DDdd/P/Oe9w7hHMWjAneT9eIJdS+3MIdLM+/pWM0+3s708Z8F9DlTtIGhC/ivyXimGvRxMPO+xudwzNvKov2PhutvDfUu/ZqvOTqXWee9lubwnUzfH9fsY1mmjz8W0OdM0QaGKuBj4dldpzrtUoN+dmTe11xelrMm5G/+0a+VmfG+O2RztDuz/O8tzmHuaMP+Bv08Sfp4soA+Z4o2MFQB35QZz6mW+vlhiLfBK5nxrhiiOYqH/29nlt/R4hzsyfTf5Dfih5l+1i6yz5miDYr2QOzKjOe7Bv3kDpNeHuJtsK3GWOdjjg5klr3b8hzk9uSbXEZ1L9PPO4vsc6Zog6I9EJ9lxnO0pfc1NcTbIC1YB4dsjq5klv22/Lt4qHlfmL6pStzLfVL2c6f8sw/L4jaT3KHmMw3e0y+ZfrYvss+Zog2K9kDkLn3a17Cv3LXPS4Z0G3wXnr8F58tDNEcbQv6ubTvLQvtXmPl+6g/6GOPrLe3N/xxmPoy/0D9nijYo2gMxkRnPnoZ9TWb6Wj2k2+BWjT2+Qc/RJ10K8Q/J3uW9sjg/7VG8v+kxlrHw4klkf4d6TwbrVrS3L7LPmaINivZAnAmzv+FFx/1MX1uGcP43JXukK4dsjk73KMLxgSjjmeIbz6S/2GWdf9d8b3VPRssV7W2L7HOmaIOivSCK9tYhnP/qHuu+IZyj3IldU30Wpq8z6z4N3a9l3pZZvu5d5nLvaXyRfc4UbVC0Fe05UP29+NwQztFYg73lVO6GLL0ur8rtofd7FvmeLl8SxhRtQNFu3+mwuA6Pd850jmdarxzCOVrRpQiuqPEa67v00e1ku3Uh/ztxr8PksSjH395zv4nfWoSfM0UbFO2BOBnq3c6zlwdh5ptszKcPwrNDzRuHdI42Zv7+eoPXyV2G1euBKHFP9VFmnd/K9/pmmH5wSTzBLN5bvHMG+//CiyfC/bAIP2eKNijaA3EsM54PGvaV+0d/WC75inuTnTt37RjiOcrdE73JE70+DvUfBvJayF8f/neXLxLbQv5a7z2L8HOmaMP/tXc/kF7d/x/A364kMzGTyZUxyVwzXybJV2bkK5lJTJJMIvmaSUZ+ZiYz5mfm5yeRTJK5JJlJxiTJzEiSTCIzX5OM5EquxH7n/bvnY6d373vv55zP+fy5n/t48DbaOe9zPu/zed7X5/xXtAdiX2Z9Pm3YV7rHNSoPV3mhUowOjfgY5V5f+V2D5WzP9HOuxrzxFq34GNUn5TrHQvlzWXyrh6JPh+cPw7+8DL9nijYo2gOR21M60aCfFWF0H2PaOZ/69RIYoxcy01xosKzVLfWzkHiF+eMulzHu3zNFGxTtgZjMrM90g37WZ/o5MwJj/XUL6zLoMUr3JH9psKyJARTt3Gsy316m3zNFGxTtgUnf0vRjgz7ezXyuA0P+XB+X6/HDEhuj9LzyTMN1Tq/s/r7FsY17vH+Eeq/aHNfvmaINivZAnW2hSOwPiz9gY5A6V4rH87AvLLExSq+0zt333I3ZFvZs55N7AcjmZfg9U7RB0R643B/CNTX7SAvN3SF+ns5FWLcbfI5RGKPcayw3Nljn9DD7Fy2NRTxEnZ7LPrYMv2eKNijaQ7Em8wd+Z80+boZ2XrvYq81lQYlvq5ps2Me/M3u2gxyj1Zll7a+5rNwFbe+1ML4rw9w59vSc+6pl9j1TtEHRHqrvQ/Mre9dmPtOGIXyGeJg0Pngjnjt9o2Ef74X5L/wa5BilTxA7V/NzpPd7x0PlbdzLnO7p/la0V5bZ90zRBkV76N4Ozd+r/GHo/QKj+CSwgw32vDomy3WOxWlLwz5eDXOPyDwwAmO0OZn+Saj3KNP0yu7jLXxHTiR93gr1X4k57O+Zog2MTcB/StZre5fzpYcsN9dc7sfJ/HWv9o6HXe+EZk87i+IzuePh5/tl0X9xRMbocjLPkRqf6WpS8F/t4XsRD32n78O+FOZ/lvmofs8UbWCsAj4Vnr3iuJuHVuxMPsvpBnvITzNj0u053FhgfwndPXqzm/bNCI3R68myHoTuLtz6R7K8j3v4TsTDz9eS/j5bgt8zRRsYy4DvqbF3FwvIvcq0N0K99zCHkH/cZrevhlxR7pX/1WLbPGJjtD+zh7tykTGpFtlzDb8H8VD80fDsvd7Xyx8ES/F7pmgDYxvwfcne7+HMNPG2n1vh2QdrNLm9at08xfNgF/NOt1ywb47oGB0Kz795a31muvjM74vh2SeF1b2/O/Ybbw2rPgglHsl4f4l/zxRtYKwDvjH5Y3m73Ps9Vu69dfbA4h/dLxfZ+1vM58l4XOmiv90tF+z5isaojNE/w9ybtaoPXLlcWV78AdO5d/peWRC7Fa8D+Cr8/SS2p+U2iC/0eH2MvmeKNjD2AY+vXzxVFoxYFOK5yJlyjy4e0pxsaTnxsPT+soBMLLHtOagxiraWRS3ucT4qlxWXGW+9iu+xjoed697adb5c/1jotwxp/Ac5hoo2IOAg0zINAg7INCDggEwDAg4yDQg4INOAgAMyDQg4yDQg4IBMAwIOyDQg4CDTgIADMg0IOCDTIOCATAMCDsg0IOCATIOAAzINCDgg04CAg0zLNAg4INOAgAMyDQg4yDQg4IBMAwIOyDQg4CDTgIADMg0IOCDTgICDTAMCDsg0IOCATIOAAzINCDgg04CAAzINAg7INCDggEwDAg4yLdMg4IBMAwIOyDQg4CDTgIADMg0IOCDTgICDTAMCDsg0IOCATAMCDjINCDgg04CAAzINAm44QKYBAQdkGhBwQKZBwAGZBgQckGlAwKnaVLTjRbtRtMdFe1K0maJdKtqRoq0xRDINCDjD9VrRLle2662inSwL+IWiPS3//VHRDhkumQYEnOHYWrSHlW16ODPNVNHuVqaZNmwyDQg4g7UlzB0G72zPTxeYdm3R7lemPWX4ZBoQcAYjFuE/K9vyZhfz7E22/0HDKNOAgNN/F5JtubfL+W5X5pkpiz8yDQg4fbIt2Y7xnPZEl/MeSeY9aThlGhBw+udqsh3P1Jh3QzJvvLJ8nSGVaUDAad9UZjvuqtnH78n8Rw2rTAMCTvs+y2zHDTX7mE7mv2NYZRoQcNp3JdmGsw36OJz5LkwZWpkGBJz2xIvNnibb8FqDfnZkvgtu/5JpQMBp0ebMNjzbUj/fGl6ZBgSc9uzKbMNvGvSzKtPPdcMr04CA055PMtvwy5a+C7OGV6YBAac9pzLbcF/Dvh5n+lphiGUaEHDaMZ3Zhnsa9jWT6csjTWUaEHBacj70/mCVjj8zfb1jiGUaEHCWRtHeaohlGhBwFG1kGhDwZeVccHgcmQYBZ0k4k9mGuxv29SDTl7d9yTQg4LTkeGYbftCwr0fBLV8yDQg4fbMvsw0/bdhX+gxzD1eRaUDAaVHuRR8nGvSzIniMqUwDAk5fTWa24XSDftZn+jljeGUaEHDa9TDZhj826OPdzHfhgKGVaUDAadfZZBvONOhjf+a7MGVoZRoQcNqVK7hravaR3jp217DKNCDgtC8W6PTK7501+7gZ2nm9JzINCDiL+D40v4J8beZ7sMGQyjQg4PTH28l2vFdj3g9D7xeyIdOAgFPDT8m23N7lfOmh8c2GUqYBAae/4tXes6Hew1F2Jtv/tGGUaUDAGYw9yfY8ssC08QK2e5VpbxTtRUMo04CAMzjxeeTVq8kPZ6aJT0C7VZnmWqh/mxgyDQg4LdiYFOXbRTtZtGNh7h3cT8p/j8U93t610pDJNCDgDNe2op0q2q9FexzmznnHJ6ZdDHOHzicNkUwDAg7INCDggEyDgAs4yDQg4IBMAwIOyDQIOCDTgIADMg0IOMi0TIOAAzINCDgg04CAg0wDAg7INCDggEwDAg4yDQg4INOAgAMyDQg4yDQg4IBMAwIOyDQIuICDTAMCDsg0IOCATIOAAzINCDgg04CAg0zLNAg4INOAgAMyDQg4yDQg4IBMAwIOyDQg4CDTgIADMg0IOCDTgICDTAMCDsg0IOCATIOACzjINCDggEwDAg7INAg4INOAgAMyDQg4yLRMg4ADMg0IOCDTgICDTAMCDsg0IOCATAMCDjINCDgg04CAAzINCDjINCDgfbKpaMeLdqNoj4v2pGgzRbtUtCNFW7OExv3lor2/hL83W4p2orItnpb/vVO0b4v2XtEmBrQua4v2oPz+nra9FG1QtIfrtaJdrqzjraKdLAv4hbJgxH9/VLRDIz7eK8sfGA+L9kcP/awo2p+Z7de0XehyuW8U7Zcu+7xbtHcGMKaXKss8PaLbS6aBZRHwreUfzM76Hc5MM1UWiM400yM61nuL9ltlPXspArtbLNixHetimdvKvem6fX/YxzH9KFnW6RHdXjINjH3AtyRF4tMFpo2HSO9Xpj01Qp8j7m3eyIx1L0XgUstFe+siy9vYsGB32u4+jOvrmXU6PaLbS6aBsQ54LMLVw783u9wzqn6Wg0P+DPEIwMUFClnTIvBaywU7HslY6PzzC0X7vZx2tmj/U7R/hrlDx6Gc962i/Vf5mXLLiNceTLY4tnGZ1zPLOT2C20umgbEP+IVkvfZ2Od/tpFCsHcK6x/PN8Zz7uXIPdqL8b1tF4PNy/njxVTxd8GqDPr6qcVSis7x4JOONRaaNBf7beYre1y2O8eeVHxG9Fu1+by+ZBsY64Ntq7glWHUnmPTmkor0h8+/XWygCE+V8D7oooAupXgOwY4HpXgxzF/g9Lfemu/XdPHvbbVxRvrHsL/5A+6alot2v7SXTwNgH/GqyTmdqzLshmTcWm3Uj8rm+a6EIvFvO+14P6/FWZR1mFymknQu9jtZcRrz9LncOfFOPY/hC+YOj8yPiWOjfhWhtbC+ZBsY64FOZddpVs4/fk/mPjshYn2+hCFxsoTB9Ebq/0j7eavdnucdd16nMtuz1Xufj4dmLEvtZtNvYXjINjHXAP8us04aafUwn898Zo6Idr2x+ucf1qJ73X+iq7hXlHu1nDZfzfmZb7u1hvTunTX6p/JuirWiDoj1EV5L1mW3Qx+HM55oak6Ldqzcry49PlFu1SJGMRfuVhsvKXczV9Nav+EPlXpg7v/6aoq1og6I9/IBPhL+fbtZp1xr0syPzuQ6OwFiPQhE4Grp/CtpkWPz+7cUKbbodtjfs69w821HRVrRB0R6SzZn1OdtSP98q2v/v18ry9/V5Wa9mtsPqBv107r+/mPl/iraiDYr2kOzKrM83DfpZlennuqL9/08Qq15V/3Kfl7ethW0Qr/yPt/zFi+FeUbQVbVC0Ryfgn2TW58uWPtfsCIz1sItA9SK/ywNYXvp89MMN+ui8KGbnPP9f0Va0QdEektwtQk0P4ebuEV6xzIv2zcqy/z2A5VUffBK3x0s15/+4i0KsaCvaoGgPyXRmffY07Gsm09faIX++YRaB9KEzkwNY5t0ejphMlUdH4j33qxVtRRsYvYCfD70/WKUj967pd0bs8w2yCFRPPfw8gOVVLwaMj1ytc/58onJUYMsi0yraijYo2mNatLeO2OcbZBGoPkf7yACWV31pSN1THF+W833VxbSKtqINiraiPVZFO32V54Y+L696lfqFmvN29tBvhe6uQVC0FW1QtIfkXHB4vB8+rizzxgCWd6ny+eocFo/PN4/nweOT2rp9g5mirWiDoj0kZ0J7j718kOlr2G/7GlYRuBYG9/KUD8Lft9jVfaNX52rzOofvFW1FGxTtITmeWZ8PGvb1KLjlK5Q/VKrLfLOPy1of5h6Estg7unM6rxy9WnM+RVvRBkV7SPZl1ufThn2lzzBfrg9Xqb485W4flxPfc32jXM6hmvPGd2/fD3O36b2qaCvawNIIeO5FHyca9LMieIxpx0+V5X3dx+Wc62EZucfXtt1WKtqAot2uycz6TDfoZ32mnzPLsGivTZa3uU/L+brHMVa0FW1giQb8YbI+Pzbo493M5zqwDIv2R5Vl3evTMjpXpv/QQx+KtqINLNGAn03WZ6ZBH/szn2tqGRbtK5VlHetD/50rxeMT1l5QtGUaWH4BzxXcNTX7SG8duzsiYz3IIvBK6O+DZbaX/d5usH3a5EI0RRsU7SGKBSC98ntnzT5uhnZe77mUi/bBynLiKYeJFvuO58bjW7viIfemLx75d0vrpGgr2qBoD9n3ofkV5Gszn2nDiHyuQRaBy30qZPE0w4Pyh8AbDft4r2i/2NNWtIHxCPjbyTrVuYjqw9D7hWybyj3VnS1/rkEVgfRoxY6W+p0st0W8531Lwz7ifdjxEbNtXRioaCvaoGiPgJ+S9dre5XzpofG6tzl9nMz/Q4uf6fsBFYED4dmHyrTxJLj4Q+BODz8CXgpz1yvcL9fpxSVQtAe1vRRtYMkHfKr8417n4Sg7e/wDPhmeP5/+V1ls2vBb0u+DPo3dj6G3+9xTscD+Etq7kvubFj9rP4v2oLaXog2MRcD3JOt2ZJE9wXvh2bdZ1d2b2z5PkTnZwmfZMk/fbd+K9lLyw2N3j/2tKI82tHn7VZsPeelX0R7U9lK0gbEK+L6kCB3OTBOfgHarMs210Ow2pHXz/KE+2MP6rw5/HxbO9f2fsrCuanG8On0/aaHf6ZYL9s2Wvx9tF+1Bby9FGxi7gG9MivLtcu83/sE+Vxanv8riHm/vWtnDsj5PxuNKw/7iQ2Ie1Sxoj8rP1osLlf4u9NjX7tD+Q04Oj2jRHtb2UrSBsQ34tqKdKtqvYe4+4XjOOz4x7WKYO3Q+2dJyNpd7W/GCqwlfEWQaEHBApgEBB5mWaRBwQKYBAQdkGhBwkGlAwAGZBgQckGlAwEGmAQEHZBoQcECmAQEHmQYEHJBpQMABmQYBB2QaEHBApgEBB2QaBByQaUDAAZkGBBxkWqZBwAGZBgQckGlAwEGmAQEHZBoQcECmAQEHmQYEHJBpQMABmQYEHGQaEHBApgEBB2QaBByQaUDAAZkGBByQaRBwQKYBAQdkGhBwkGmZBgEHZBoQcECmAQEHmQYEHJBpQMABmQYEHGQaEHBApgEBB2QaEHCQaUDAAZkGBByQaRBwwwEyDQg4INOAgAMyDQIOyDQg4AzIpqIdL9qNoj0u2pOizRTtUtGOFG2NIZJpQMAZrteKdrmyXW8V7WRZwC8U7Wn574+KdshwyTQg4AzH1qI9rGzTw5lppop2tzLNtGGTaUDAGawtYe4weGd7frrAtGuLdr8y7SnDJ9OAgDMYsQj/WdmWN7uYZ2+y/Q8aRpkGBJz+u5Bsy71dzne7Ms9MWfyRaUDA6ZNtyXaM57Qnupz3SDLvScMp04CA0z9Xk+14psa8G5J545Xl6wypTAMCTvumMttxV80+fk/mP2pYZRoQcNr3WWY7bqjZx3Qy/x3DKtOAgNO+K8k2nG3Qx+HMd2HK0Mo0IOC0J15s9jTZhtca9LMj811w+5dMAwJOizZntuHZlvr51vDKNCDgtGdXZht+06CfVZl+rhtemQYEnPZ8ktmGX7b0XZg1vDINCDjtOZXZhvsa9vU409cKQyzTgIDTjunMNtzTsK+ZTF8eaSrTgIDTkvOh9werdPyZ6esdQyzTgICzNIr2VkMs04CAo2gj04CALyvngsPjyDQIOEvCmcw23N2wrweZvrztS6YBAaclxzPb8IOGfT0KbvmSaUDA6Zt9mW34acO+0meYe7iKTAMCTotyL/o40aCfFcFjTGUaEHD6ajKzDacb9LM+088ZwyvTgIDTrofJNvyxQR/vZr4LBwytTAMCTrvOJttwpkEf+zPfhSlDK9OAgNOuXMFdU7OP9Naxu4ZVpgEBp32xQKdXfu+s2cfN0M7rPZFpQMBZxPeh+RXkazPfgw2GVKYBAac/3k62470a834Yer+QDZkGBJwafkq25fYu50sPjW82lDINCDj9Fa/2ng31Ho6yM9n+pw2jTAMCzmDsSbbnkQWmjRew3atMe6NoLxpCmQYEnMGJzyOvXk1+ODNNfALarco010L928SQaUDAacHGpCjfLtrJoh0Lc+/gflL+eyzu8faulYZMpgEBZ7i2Fe1U0X4t2uMwd847PjHtYpg7dD5piGQaEHBApgEBB2QaBFzAQaYBAQdkGhBwQKZBwAGZBgQckGlAwEGmZRoEHJBpQMABmQYEHGQaEHBApgEBB2QaEHCQaUDAAZkGBByQaUDAQaYBAQdkGhBwQKZBwAUcZBoQcECmAQEHZBoEHJBpQMABmQYEHGRapkHAAZkGBByQaUDAQaYBAQdkGhBwQKYBAQeZBgQckGlAwAGZBgQcZBoQcECmAQEHZBoEXMBBpgEBB2QaEHBApkHAAZkGBByQaUDAQaZlGgQckGlAwAGZBgQcZBoQcECmAQEHZBoQcJBpQMABmQYEHJBpQMBBpgEB75NNRTtetBtFe1y0J0WbKdqloh0p2hrr3chE0VbWnGd10fYX7dui3a18rsfl5zxRtH+2tH6vF+2Lol0px62znJtFO1m0LWKsaIOAj47Xina5so63yj/WsRBeKNrT8t8fFe2Q9V5Q/IGws2hfFe180f4o2oPyx0M3VhXtaFk047rfK9p0+ZliO1u0h5XP/GPR1jVc15eLdqbS19XK+MVl/ln5fz8X7Y2a/a9I+ui1XZBpYLkHfGtSBA5nppkq9/Y600xb72dsKPdUb1WWdb1cp9dr9LO23Lv9q9zb/bDcS88V9q8ry7pftDdrrnMcm/+U8/9Zjudiy5kt2u4ay9jdYsGO7ZhMA8s54Fsqe3SxfbpIQblfmfaU9Q5vhblD8NXte7H897peKtqdSj87upinWlDvhe5PA7yWjMk7i0z/ZfIZd3W5nEstF+2tMg0s14CvDc8eurzZxTx7k89ycJmu94th7hBytc+7XRS/hZyq9PVDl/PE8+S/V+Y72eU8vzZY1s3KPPEH02KHyl9ruWA/nOeog0wDyyLgF5L12tvlfLcr88yURXQ5rfeGZI84tnNlIW8qLXB7asz7eWW+eEh99SLTH02WtbPL5exK5rvR5XrF8/nxNMGrDcblqxE5sqNog6I9VNt62Is5ksx7chmt95ayCFX7+aqFz/VR0ue/asz7XjLvQofV4+Hz2cq0T0P3V7VPhGevIVjoB1OctnMB3hs9jMvdUO90gaINjGXArybrdKbmnuZfyR/+dctgveOh78dJH1+39LlOh+bnbt9J5v1ggWk/Saa9WXM9p5P5f51nunfL//9eD2PyVnj2ArgJmQaWY8CnMuu0q2YfvyfzHx3z9Y4FZCaZ9/sWP9v5GnvLqa3JvPsWmPZ6Mm3dq+n3Z7bBpsx0F8sfIr34IozW3QqKNijaQ/FZZp029LjHdWeM1zseUr6XzBcP/b7U4mc7m/T/PzXmfbfLHzIrM+N3vOZ6vp3p47/n2ft/uccxqV6DsFumgeUa8CvJ+sw26ONw5nNNjel6X8jM817Ln+1/k/7j1fHdXtiWHvKe777wf2U+x0c113NVpo9f+rCt3wzPXly3SqaB5RjweF7wabI+1xr0syPzuQ6O4XrnHg7ycx8+344u92Bzqoe8F7qi+/3MMvY3WNcnSR9P+jAe1SvcL8g0sFwDvjmzPmdb6ufbMVvv+AjO3zPT9+Mq5vke9/n+IvOlV46/vcC0ezL9N7kW4WGmn7YvRKzeR75PpoHlGvBdmfX5pkE/ucOk18dsvQ9mpr3Xx8/4cWZ5T8L856jXhmfPtS92pCN31KDJbW/3M/38q8VxeD08e4X/yzINLNeAf5JZny9b+lyzY7beNzLTnij/30S5B3iu3PN8UvbzR/lvB0Kz87BXQv5pYOkecXwYy2/h7wfFvN9F37lD8OcbrGPu0aTvtritqxccXpZpYDkH/FRmfZoefnyc6WvFmKz36/MUz51l8ftPWPyxmw8arGO8Uv3uPP3FAvZquQ6dB7zE+9bXd9n3P1o6cvBj6O8pg+rjUv8t08ByDvh0Zn32NOxrJtPX2jFZ70PzFM5vkz30+2UBfRraezNVPD/8+zx9dZ5mFs9/173wbyI8fxHZQleb1ynabe1ppw/AmZRpYDkH/Hzo/QElHbkLp94Zk/U+t0ARjvdQT2UK4tbw/BPbOu2/GhTu3xZYh+uh/j3q841j3YvRckV7W0vbuXoa5GeZBhTt/ha/rWOy3vfn2cvt5kfJ15l5n4b697HHQ+XXFijcj0L9h45sy/RT557w+cavrXv0q7evHZFpQNFWtBdb74kW9pZzD2Rpcova12Hxc+d1D7/njgZ0exX5nnl+kLTxXPD0TWcbZBpY7gE/F5bm4fFBrvfqeQrT6hrL2DBPH90++jTuZV8u57sV5g4bzy5QuL8L3V8EGC9cy53XX+gweSzK8Tx/7pz43Za2cfWWtxsyDQj43Fux0vVp+lznB6H/D9kYxnpvyvz/XxssJ3drVDe3ZsVDzZ2r0+OV1C9X/v3mAoX7Yo11i0cWHmX6+Kkc141h7iUp8QKz/66sz/+G5y+6a+uhOtfCYF9Ao2gDIx/w45n1+aBhX7k/+ivGYL23Zv5/kzd6fRTqv6BjU+VHRTyv/kry/1eURXS+wl3nVaFvhPy96H/N86Mlng/P3eu9p4Xtuy7p802ZBgR87r7hdH0+bdhXusc1OybrnXsF6HcNlrM908+5BaZfnxwFWOgpY/+a54jBX+Uect31jLfUxdvMnpTjE3/Y/Fz+yKieOkjf+93WE8uqL3K5K9OAgM/J7SmdaNDPijDYx5gOcr1fyEzT5KUVq2v2Uz08fLWL/qdC/ir3H/q0DeIV5o9bGJecnxoeLZBpYKwDPplZn+kG/azP9HNmjNY73Rtv8vrJiRpFO/1RcqDLZbwVnr9ArV/P68691vTtFvpdm/S5WaYBAf9b+pamHxv08W7mcx0Yo/VOz/XONFzn9Grr+c6Nn02me6PGMo6E/ONW2xSPUPwRen81ak713P89mQYEfOEC0aQg7Q/9e8DGKKz3mdDOvcizXR4dSM9P11nWyvD8xXWftTz2uRe2tLVHXH1JyjGZBgR88cK1pmYfaVG7O2brnXsV6MYG65weZv+iy+nqSp/NfqLFcY+nFNJz2W0V11fCYB7Oo2gDSzbgazJFou7h1PR+4S/HbL1XZ5a1v+ayche0vdfld6TuXn16iPx4S2Me9+J/Cc+f31/VUv/Vd5Y/DO08WU3RBsYu4N/3sGe2NvOZNozheqdPYTtXc13T+73jofL57mNPn1BW921p6S1xbV1fkB6Z+C08f+94Ly5X+j4t04CA570dmr9X+cPQ+wVhm8q9rJ0jvN6bk+mfhHqPMj1cY+/3ux6PIHwW2j/ffCLp81Zo99Wr6ZGTHTINCPj8fkrWa3uX893ssUB8HHq7r3iQ6305mafOm6euJgX/1QWm3Rt6e7nId8necC/ioe/0HHl8JOtLLX//DnR5FEKmAQEPc1dNV69u7ubhKDuTz1L3kOZkeP5ccd3zxYNc79eTZT0I3V389o9keR8vMn08l/traPYqz3XJmO7t4TsRTxekrwP9rE/fv+p7uadlGhDwxe2psScZi9W98OybmF6subzcoz3rvBpyGOu9P7PXuXKB6Vckha/bc+Hx3uzque1bXezdToRnX0zyXcPvQTzsfzQ8e1/59fLHRz+8lPzQ2C3TgIB3Z1/yB/RwZpr1ZRGpPlhjTYNlrZunaB8c8fU+FJ5/G9b6zHTxSWQXw7NPW6tzRXQ8ZF99NOmdMP/rTuPh9svJj4OVNT9X/AzxNrTqg2vi1eHvD+A7Vz11sEqmAQHv3sakuN0u936PlcWgswcWi+SXDYpD1efJeFzpob9Brvc/w/OHsC9XlhcP8XbuZ75XFqYm4o+K9MUct8p/i8uJF4j9UPnB8keod3ohXvD1Vfj7qW9Py20QX8Dy+oC+bxdC+88vl2lg2QU8vn7xVFmcYgGK53Nnyr3HeAh6sqXlbC4LzY7Qzr25g1rvaGtZqONe+6NyWXGZ8QKw+G7peOi+jYuqXi3X/XzR/iyX0/lccdnfhLn7vuuO3/lyrOKPii1h6dwbLdOAgAMyDQg4yDQg4IBMAwIOyDQIeI8N6I9Z+QQUbVC0AUUbULQBRRsU7Z7z+X/LdcC7VPVmcQAAA8t0RVh0TWF0aE1MADxtYXRoIHhtbG5zPSJodHRwOi8vd3d3LnczLm9yZy8xOTk4L01hdGgvTWF0aE1MIj48bXN0eWxlIG1hdGhzaXplPSIxNnB4Ij48bXN1Yj48bWk+VzwvbWk+PG1yb3c+PG1pPm48L21pPjxtaT5vPC9taT48bWk+bjwvbWk+PG1pPnM8L21pPjxtaT5rPC9taT48bWk+aTwvbWk+PG1pPm08L21pPjwvbXJvdz48L21zdWI+PG1vPj08L21vPjxtZmVuY2VkIGNsb3NlPSJdIiBvcGVuPSJbIj48bXRhYmxlPjxtdHI+PG10ZD48bW4+MDwvbW4+PC9tdGQ+PC9tdHI+PG10cj48bXRkPjxtbj4wPC9tbj48bW8+LjwvbW8+PG1uPjIwNjkwPC9tbj48L210ZD48L210cj48bXRyPjxtdGQ+PG1uPjA8L21uPjwvbXRkPjwvbXRyPjxtdHI+PG10ZD48bW4+MDwvbW4+PG1vPi48L21vPjxtbj4xMDM0NTwvbW4+PC9tdGQ+PC9tdHI+PG10cj48bXRkPjxtbj4wPC9tbj48L210ZD48L210cj48bXRyPjxtdGQ+PG1uPjA8L21uPjxtbz4uPC9tbz48bW4+MDY4OTc8L21uPjwvbXRkPjwvbXRyPjxtdHI+PG10ZD48bW4+MDwvbW4+PC9tdGQ+PC9tdHI+PG10cj48bXRkPjxtbj4wPC9tbj48bW8+LjwvbW8+PG1uPjEwMzQ1PC9tbj48L210ZD48L210cj48bXRyPjxtdGQ+PG1uPjA8L21uPjwvbXRkPjwvbXRyPjxtdHI+PG10ZD48bW4+MDwvbW4+PG1vPi48L21vPjxtbj4wNjg5NzwvbW4+PC9tdGQ+PC9tdHI+PG10cj48bXRkPjxtbj4wPC9tbj48L210ZD48L210cj48bXRyPjxtdGQ+PG1uPjA8L21uPjxtbz4uPC9tbz48bW4+MjA2OTA8L21uPjwvbXRkPjwvbXRyPjxtdHI+PG10ZD48bW4+MDwvbW4+PC9tdGQ+PC9tdHI+PG10cj48bXRkPjxtbj4wPC9tbj48bW8+LjwvbW8+PG1uPjE3MjQxPC9tbj48L210ZD48L210cj48bXRyPjxtdGQ+PG1uPjA8L21uPjwvbXRkPjwvbXRyPjxtdHI+PG10ZD48bW4+MDwvbW4+PG1vPi48L21vPjxtbj4wNjg5NzwvbW4+PC9tdGQ+PC9tdHI+PC9tdGFibGU+PC9tZmVuY2VkPjwvbXN0eWxlPjwvbWF0aD5pecOdAAAAAElFTkSuQmCC\&quot;,\&quot;slideId\&quot;:284,\&quot;accessibleText\&quot;:\&quot;W subscript n o n s k i m end subscript equals open square brackets table row 0 row cell 0.20690 end cell row 0 row cell 0.10345 end cell row 0 row cell 0.06897 end cell row 0 row cell 0.10345 end cell row 0 row cell 0.06897 end cell row 0 row cell 0.20690 end cell row 0 row cell 0.17241 end cell row 0 row cell 0.06897 end cell end table close square brackets\&quot;,\&quot;imageHeight\&quot;:217.54149085794657},{\&quot;mathml\&quot;:\&quot;&lt;math style=\\\&quot;font-family:stix;font-size:16px;\\\&quot; xmlns=\\\&quot;http://www.w3.org/1998/Math/MathML\\\&quot;&gt;&lt;mstyle mathsize=\\\&quot;16px\\\&quot;&gt;&lt;msub&gt;&lt;mi&gt;W&lt;/mi&gt;&lt;mrow&gt;&lt;mi&gt;s&lt;/mi&gt;&lt;mi&gt;k&lt;/mi&gt;&lt;mi&gt;i&lt;/mi&gt;&lt;mi&gt;m&lt;/mi&gt;&lt;/mrow&gt;&lt;/msub&gt;&lt;mo&gt;=&lt;/mo&gt;&lt;mfenced open=\\\&quot;[\\\&quot; close=\\\&quot;]\\\&quot;&gt;&lt;mtable&gt;&lt;mtr&gt;&lt;mtd&gt;&lt;mn&gt;0&lt;/mn&gt;&lt;/mtd&gt;&lt;/mtr&gt;&lt;mtr&gt;&lt;mtd&gt;&lt;mn&gt;0&lt;/mn&gt;&lt;mo&gt;.&lt;/mo&gt;&lt;mn&gt;20690&lt;/mn&gt;&lt;/mtd&gt;&lt;/mtr&gt;&lt;mtr&gt;&lt;mtd&gt;&lt;mn&gt;0&lt;/mn&gt;&lt;/mtd&gt;&lt;/mtr&gt;&lt;mtr&gt;&lt;mtd&gt;&lt;mn&gt;0&lt;/mn&gt;&lt;mo&gt;.&lt;/mo&gt;&lt;mn&gt;10345&lt;/mn&gt;&lt;/mtd&gt;&lt;/mtr&gt;&lt;mtr&gt;&lt;mtd&gt;&lt;mn&gt;0&lt;/mn&gt;&lt;/mtd&gt;&lt;/mtr&gt;&lt;mtr&gt;&lt;mtd&gt;&lt;mn&gt;0&lt;/mn&gt;&lt;mo&gt;.&lt;/mo&gt;&lt;mn&gt;06897&lt;/mn&gt;&lt;/mtd&gt;&lt;/mtr&gt;&lt;mtr&gt;&lt;mtd&gt;&lt;mn&gt;0&lt;/mn&gt;&lt;/mtd&gt;&lt;/mtr&gt;&lt;mtr&gt;&lt;mtd&gt;&lt;mn&gt;0&lt;/mn&gt;&lt;mo&gt;.&lt;/mo&gt;&lt;mn&gt;10345&lt;/mn&gt;&lt;/mtd&gt;&lt;/mtr&gt;&lt;mtr&gt;&lt;mtd&gt;&lt;mn&gt;0&lt;/mn&gt;&lt;/mtd&gt;&lt;/mtr&gt;&lt;mtr&gt;&lt;mtd&gt;&lt;mn&gt;0&lt;/mn&gt;&lt;mo&gt;.&lt;/mo&gt;&lt;mn&gt;06897&lt;/mn&gt;&lt;/mtd&gt;&lt;/mtr&gt;&lt;mtr&gt;&lt;mtd&gt;&lt;mn&gt;0&lt;/mn&gt;&lt;/mtd&gt;&lt;/mtr&gt;&lt;mtr&gt;&lt;mtd&gt;&lt;mn&gt;0&lt;/mn&gt;&lt;mo&gt;.&lt;/mo&gt;&lt;mn&gt;20690&lt;/mn&gt;&lt;/mtd&gt;&lt;/mtr&gt;&lt;mtr&gt;&lt;mtd&gt;&lt;mn&gt;0&lt;/mn&gt;&lt;/mtd&gt;&lt;/mtr&gt;&lt;mtr&gt;&lt;mtd&gt;&lt;mn&gt;0&lt;/mn&gt;&lt;mo&gt;.&lt;/mo&gt;&lt;mn&gt;17241&lt;/mn&gt;&lt;/mtd&gt;&lt;/mtr&gt;&lt;mtr&gt;&lt;mtd&gt;&lt;mn&gt;0&lt;/mn&gt;&lt;/mtd&gt;&lt;/mtr&gt;&lt;mtr&gt;&lt;mtd&gt;&lt;mn&gt;0&lt;/mn&gt;&lt;mo&gt;.&lt;/mo&gt;&lt;mn&gt;06897&lt;/mn&gt;&lt;/mtd&gt;&lt;/mtr&gt;&lt;/mtable&gt;&lt;/mfenced&gt;&lt;/mstyle&gt;&lt;/math&gt;\&quot;,\&quot;base64Image\&quot;:\&quot;iVBORw0KGgoAAAANSUhEUgAAAa8AAAVlCAYAAACoV0PAAAAACXBIWXMAAA7EAAAOxAGVKw4bAAAABGJhU0UAAAK9R8I/LQAAeBJJREFUeNrs3QHEVXf/APCfR5KZmMkryZgkj3m9zCSvTGQymcQkySQmfzOTkdfM5DXymnm9JpLJZB6STJIxk2RmJEkmIzOTJJIkj8T+5+c5V6dfv3ufe85z7n3uvc/nw8/7/69zfvfc3/l+7/c55/zOOSEAjL6NRTtatKtFe1S0x0V7ULQfi3aoaKsMEQCj4tWiXSjaX2W7XrTjZSE7V7Qn5X9/WLSPDBcwbv5qoTFathbtfmX/HMwsM120m5VlZgzbSJqVn6B4LQWbw9zpwc6++bTHsquLdqey7AnDp3iB4sWwxWJ0t7JfrvWxzt5kXx4wjIoXKF4M07lkv+ztc70blXUelEUQxQvGqngxnrYl+zFe85rqc91DybrHDaecBoHOMFxK9uPJGuuuT9aNMxHXGlI5DQKdQZrO7MddNfv4I1n/sGGV0yDQGaTPMvtxfc0+ZpL1fzOschoEOoN0MdmHsw36OJiJhWlDK6dBoDMIcVLGk2QfXm7Qz45MLJg2L6dBoDMQmzL78FRL/XxreOU0CHQGYVdmH37doJ8VmX6uGF45DQKdQfgksw+PtBQLs4ZXToNAZxBOZPbhvoZ9Pcr0tcwQy2kQ6LRtJrMP9zTs60GmL4+KktMg0GndmbDwG5Q77mb62mKI5TQIdMateG01xHIaBDqKF3IaBPqSdzo4bYicRqAzZk5m9uHuhn3dy/Tl6fJyGgQ6rTua2YfvNezrYTBVXk6DQGcI9mX24acN+0qfkegmZTkNAp2ByD1Q91iDfpYFj4eS0yDQGZI1mX0406CfdZl+ThpeOQ0CnUG5n+zDHxr0sT0TC+8bWjkNAp1BOZXswwcN+tgfvIxSToNAZ4hyhWdVzT7SKfc3DaucBoHOIMVClc4U3Fmzj2uhndeqIKdBoNO3s6H5jMPVmThYb0jlNAh0Bu3NZD/errHuB2HhEz6Q0yDQaeSnZF++3ed66SnDTYZSToNAZ1ji7MDZUO8m453J/v/GMMppEOgM255kfx7qsWyc6HG7suzVor1oCOU0CHQWQ3zeYXX24cHMMvGJGtcry1wO9afXI6dBoNOqN5LidKNox4v2VZh7B9jj8r/HIhenxS83ZHIaBDqjYlvRThTt16I9CnPXxOITOM6HuVOKawyRnAaBDshpEOiAnAaBDnIaBDogp0GgA3IaBDrIaRDogJwGgQ7IaRDoIKflNAIdkNMg0AE5DQIdkNMIdEBOg0AH5DQIdEBOI9AFOshpEOiAnAaBDshpEOggp0GgA3IaBDogp0Ggg5wGgQ7IaRDogJwGgQ5yWk4j0AE5DQIdkNMg0AE5jUAH5DQIdEBOg0AH5DQCXaCDnAaBDshpEOiAnAaBDnIaBDogp0GgA3IaBDrIaRDogJwGgQ7IaRDoIKdBoANyGgQ6IKdBoIOcltMIdEBOg0AH5DQIdEBOI9ABOQ0CHZDTINABOQ0CHeQ0CPQB2li0o0W7WrRHRXtctAdF+7Foh4q2agS3eXPRjlW2+Un5v78V7duivVO0qSU0RvG7Lq+5zoaifV60i+V3eVx+t2tFO16O8VKPM8ULxWsEvVq0C5VtvF7+aMUfmHNlQYj//WHRPhqRbX6taL9kxjfXbhZtywSOUfyR31m0L4p2pmi3inavLAD9eLloJyvf6VLlO80U7W7l334ux3ypxZniheI1ooG+tWj3K9t3MLPMdFkAOsvMLPI2byv/Yv+rZvtgAsZofXmUdL3yWVfKbdpQo5+4vX+W698tv2NqRdG+rHzObNF2L6E4U7xQvEY00DcnReDTHsuuLtqdyrInFmmb32hYuDpt95iO0eth7rRa9bucL/97kyOg6nbOd1R6JPncXUsgzhQvFK8RDfTV4dnTQtf6WGdv8l0ODHmbXyjaH5WjgP8W7Z/h6TWeqfLH/F9h7hRarnjFaytrxmiMXgxzp9XaOg0ax+rXSl/f97netco6sRC9NsFxpnjBCAf6uWS79va53o2kEKwe4jb/u/zcO338eMZC922XAvblmIxRPEX4W7INp8uC1tThpL+dfa63K1nv6gTHmeIFIxro25Jtuh/6n5F3KFn3+JC2Of5gxwv5T0K9U2XfdTn6mhrxMYqn2u4l/XyxwDFcVR6xdvp7EvqfmTgVnr1m1U8hGsc4U7xghAP9UrJNJ2seDfyV/ACuHcI2f1h+3uEGP9i5a2QbR3iMtmS2+csWxvCTpM9rNdefSdb/dQLjTPGCEQ306cw21b0A/0ey/uEhbHecYn03NDtldiLznd8d0TF6vTwyrK57tqUxvJL0W3c23/4afwSMa5wpXjCigf5ZZpvWL/Av8N8GvM3Lyr+8P2u4/ruZ77x3BMcoHiXeTtaLE09eamEMl2e+09GafbyZ6eM/ExRniheMcKBfTLZntkEfBzPfa3qA27ytLF5/a7j+1lBvyvxijdG5zDrvtDSGb2X6/rBmHysyffwyQXGmeMGIBvpUePoUg0673KCfHZnvNcjpzGtC/ibafr2c2d63R2yMdmeW/7nFMcwdfe5v0M/jpI/HExRniheMaKBvymzPqZb6+XaE98Erme1dOUJjFE+L/pFZfkeLY7An03+Ta0j3M/2sXWJxpniheA3Zrsz2fN2gn9zpoysjvA+21djWxRijA5llb7c8BrkjuybTz+9k+nlricWZ4oXiNWSfZLbnSEvfa3aE90H6w31wxMboambZY+W/xVNw+8LczcnxqOdx2c+t8r+9X/7Izyd3Cu5Mg+/0Y6af7UsszhQvFK8hy00Z39ewr9y9U8tGdB98HZ59tNFLIzRGG0L+KSA7y4LzZ5j/eY33+tjGf7R0dPdDmP/05qTHmeKF4jVkM5nt2dOwrweZvlaP6D64WeMIYNhj9FGXgvRtcrRxpyxST3oUsa96bMtUeH6yxV+h3pPouxWv7UsszhQvFK8hOxMWfuNox91MX1tGcPw3JUcoL4/YGJ3uUYzig4enM0Uozry81GWdf9X8bnUnbeSK17YlFmeKF4rXhBWvrSM4/tUjmH0jOEa5CRCzff5Af5lZ90nofi/UtszydZ9akvtO00sszhQvFC/Fa6Cq15POjeAYTTU4ekrlbmzuNS09d8TW76zDPV2K5ZTiBYrXIJ0OS+u0YWdmXJyZ9/IIjtHKLsVgZY3PWN+lj26TUtaF/HWkXqcPY3GK1+Zy18xuLsE4U7xQvIbsZFj4m4U77oX5b1ZdTO+Fp6fgNo7oGG3M/PuvDT4nN32914OH45HLw8w6P5XfNb6tOj4gOE7EiM8u7Mx4/F94fsLIt0swzhQvFK8hO5rZnvca9pX78RuVqfLx6KLzJIgdIzxGuWcuNnmC/Ieh/kN348s8c/eX/dWloG4L+XvF9izBOFO8ULyGbF9mez5t2Ff6F/io3KT8QuVH+aMRH6Pca0O+a/A5b2f6OV1j3Ti1PT6e6nG5zbFg/FwWoeopum/C86cnX16CcaZ4oXgNWe4v52MN+lkWRvfxUJ3rLV+OwRi9kFnmXIPPWtlSP73EGYmP+vyMSY8zxQvFa8jWZLZnpkE/6zL9nByBsf6yhW0Z9hilRxa/NPisqSEUr9zrSd5conGmeKF4LYL0qeA/NOhje+Z7vb/I3+vjcju+H7MxSq87PWi4zelMwLMtjm08AroV6r3iZFLjTPFC8Vokp1r4scy9Dn4xXxLYmVkYr9O8MGZjlM7My9031Y/ZFo50usk9aHfTEowzxQvFaxHlfhBW1ewj/cG9uYjfpzNZ4UaD7zEKY5R7fcgbDbY5Pf34eUtjEU/dpde6vlqCcaZ4oXgtslWZH7qdNfu4Ftp53cVCbSp/WOPT0dc07OP/Mkc6wxyjlZnPqvuG49zEj3daGN/lYe4aXHpNbsUSizPFC8VrRLbpbGg+E2x15jutX4TvEE8fxRtY47WV1xr28U7oPkFimGOUPpHidM3vkd4vFk8htnEvVHrk83vR/rbE4kzxQvEaoUB/MzR/r9MHYeEX4uOTJQ40+Eu8Y025zfFHenPDPl4Jc48een8Exih93f3jUO8RUelMwKMtxMixpM/rof6rSBY7zhQvmMBA/ynZrrf7XC89lbOp5ud+nKxfd3ZgPB31W2j29IwoPvMvnpa7Uxa/F0dkjC4k6xyq8Z0uJYXvlQXERTwlmL6P68fQ+wWeoxhnihdMaKBPh2dnqPVz8+fO5Lt80+CIKfcyxX6v8cRC80vo75FG/bSvR2iMNiSfdS/0N8EhfUPyxwuIiXha7nLS32djGGeKF0x4oO+p8df+qvK0T2fZq6Hee6BCyD/GqN9Xciwrj9L+arFtGrEx2p854lk+z5hUi83phnEQT1EeDs/eK3alLIzjGGeKFyyBQN+XHA0dzCwTp0tfD8/eoNpkWvraLkXkQB/rzrRcuK6N6Bh9FJ5/0vu6zHLxmYLnw7NPnqh7f1jsN06pr95QHI9s3x3zOFO8YIkE+hvJj8aN8mjoq/Kv+c5f5PHH58g8RwPz+XcyHhf76G93y4Wr24/nqIzRP8Pck9yrNy5fqHxeLOSde69uh/7eEN0RrxN+EZ4+2eNJuQ/ig3M3TFCcKV6whAI9vvbiRPnDGX8c47WKB+Vf+PFUz5qWPieerttf/pBOjdn+HNYYRVvLH/d4BPKw/Kz4mXHKenyPVjwdV3dK/Jly+2PB27xI4z/MMVS8QKADchqBDshpEOiAnAaBDshpBLpABzkNAh2Q0yDQATkNAh3kNAh0QE6DQAfkNAh0kNMg0AE5DQIdkNMg0EFOg0AH5DQIdEBOg0AHOS2nEeiAnAaBDshpEOiAnEagA3IaBDogp0GgA3IagS7QQU6DQAfkNAh0QE6DQAc5DQIdkNMg0AE5DQId5DQIdEBOg0AH5DQIdJDTchqBDshpEOiAnAaBDshpBDogp0GgA3IaBDogpxHoAh3kNAh0QE6DQAfkNAh0kNMg0AE5DQIdkNMg0EFOg0AH5DQIdEBOg0AHOQ0CHZDTINABOQ0CndTGoh0t2tWiPSra46I9KNqPRTtUtFWGSE6DQGdUvFq0C5X9er1ox8tCdq5oT8r//rBoHxkuOQ0CncW2tWj3K/v0YGaZ6aLdrCwzY9jkNAh0FsvmMHd6sLM/P+2x7Oqi3akse8LwyWkQ6AxbLEZ3K/vyWh/r7E32/wHDKKdBoDNM55J9ubfP9W5U1nlQFkHkNAh0Bm5bsh/jNa+pPtc9lKx73HDKaRDoDMOlZD+erLHu+mTdOBNxrSGV0yDQGaTpzH7cVbOPP5L1DxtWOQ0CnUH6LLMf19fsYyZZ/zfDKqdBoDNIF5N9ONugj4OZWJg2tHIaBDqDECdlPEn24eUG/ezIxIJp83IaBDoDsSmzD0+11M+3hldOg0BnEHZl9uHXDfpZkenniuGV0yDQGYRPMvvwSEuxMGt45TQIdAbhRGYf7mvY16NMX8sMsZwGgU7bZjL7cE/Dvh5k+vKoKDkNAp3WnQkLv0G5426mry2GWE6DQGfcitdWQyynQaCjeCGnQaAveaeD04bIaQQ6Y+ZkZh/ubtjXvUxfni4vp0Gg07qjmX34XsO+HgZT5eU0CHSGYF9mH37asK/0GYluUpbTINAZiNwDdY816GdZ8HgoOQ0CnSFZk9mHMw36WZfp56ThldMg0BmU+8k+/KFBH9szsfC+oZXTINAZlFPJPnzQoI/9wcso5TQIdIYoV3hW1ewjnXJ/07DKaRDoDFIsVOlMwZ01+7gW2nmtCnIaBDp9OxuazzhcnYmD9YZUToNAZ9DeTPbj7RrrfhAWPuEDOQ0CnUZ+Svbl232ul54y3GQo5TQIdIYlzg6cDfVuMt6Z7P9vDKOcBoHOsO1J9uehHsvGiR63K8teLdqLhlBOg0BnMcTnHVZnHx7MLBOfqHG9sszlUH96PXIaBDqteiMpTjeKdrxoX4W5d4A9Lv97LHJxWvxyQyanQaAzKrYV7UTRfi3aozB3TSw+geN8mDuluMYQyWkQ6ICcBoEOyGkQ6CCnQaADchoEOiCnQaCDnAaBDshpEOiAnAaBDnJaTiPQATkNAh2Q0yDQATmNQAfkNAh0QE6DQAfkNAJdoIOcBoEOyGkQ6ICcBoEOchoEOiCnQaADchoEOshpEOiAnAaBDshpEOggp+U0Ah2Q0yDQATkNAh2Q0wh0QE6DQAfkNAh0QE4j0AU6yGkQ6ICcBoEOyGkQ6CCnQaADchoEOiCnQaCDnAaBDshpEOiAnAaBDnIaBDogp0GgA3IaBDrIaTmNQAfkNAh0QE6DQAfkNAIdkNMg0AE5DQIdkNMg0GHhXi3alJwGgZ6zsWhHi3a1aI+K9rhoD4r2Y9EOFW3VGI37y0V7d4zHKP5YHy7ahbL/+DmzRfu9aDNF2zHEsVxdtHtl/H6zCPvyn0X7tWgr5DQI9PSH8kJlG68X7Xj5I32uaE/K//6waB+N+HgvL4vI/aLdGsMxerFoX1X669ViAd0whDH9sfKZCy1eL5TF+K+a7XM5DQK9amv5Q9/ZvoOZZaaLdrOyzMyIjvXe8siks523xmyMVpUFqc6Pejwien2AY/ph8nkLLV4HGxSuWMjXymkQ6B2bw9ypr862fdpj2Xjq6E5l2RMj9D22dPnRvzVGYxSPSC6X690t2mdFey08vc4TC9ueol3JfM8/yiO2tm1IvvtCi9dUua11i9cpOQ0CvfpDe7eyXdf6PLKpfpcDi/wd4tHO+R4/erfGaIyOl8ufLdpLfS5bbYdaHtupLoVyIcVrd4PCFffh3+U0CPSOc8l27e1zvRuVdR6UP/DDtqz8AT8d5k7pTZX/23bxGtYYbSyXPVmjsFxPtu2Xlsf432W/sy0Wrys1x1FOg0B/xrZkm+6H/qchH0rWPb5IxWt9jx/HNorXMMcoToi4VH6vfh1IPmO2xfF9o+wzFuGvWypem8v1/wyjM+Vd8YIxC/RLyTadrLHu+jC6F9O/a7F4DWuM1oW5GYqv1Ny+LQOKrXjt7Wa5zXEiyFctFa/OUewhOQ0CvYnpzDbtqtlHetH98IiM9ZmWitcwxyjO5vukwTa+PKAjr6Ph2YkpbRSvDeHpbQQr5TQI9CY+y2zT+pp9zCTr/zZhxWscxigtsBda6LNzqrR6/ayN4tUpiPHoa5mcBoHexMUW/mLP3aszPUHFaxzGaEdod+ZnPJK7XR4dvdpi8YpT/B+HZ0+hXisL2s4wmCn+ihdMWKBPheef3HC5hR/OUZg231bxGpcx+qLS769h4ZMgTnfZxoUWr9xRbHo9ME5Y2TdGR2WKF4rXkG0K7dwAmuvn2wkpXuMwRvERWJ2boe+3cETXuTftfObfFlK84nbeDf3f0xWP/N6X0yDQU7sy2/N1g35WZPq5MiHFaxzGqHMPVixgGxfY19qyAMYi87eWi9f/hfo3JXdu1H5RToNA7/gksz1HWvpesyMw1m0Ur1Efo87pyEuhnVsUOg8b3tnl3xdSvDaWBexoud4P4fmbnru1SyNcwBQvFK8hO5HZnn0N+3qU6Wuxr1m0UbxGeYyqk0B+KtqbCxyvj/soSG3d59UxVRa1L8L8pxTPyWkQ6NFMZnv2NOwr91qL1Yv8/dooXqM4RvH62S9dfuDj9r7coM/p8igo3o+2cojFq2p5WZDv9Shgn8hpEOhnwsJvvu3I/dW8ZQKK16iMUTxCiQ+yvRTmP8UWXwNT5xRi7Ptaue7meZYdZPHqiNPpvwvdZyNukNOgeA3yh3mr4tXaGN0M/V8f6twE3e81oiPlOl/0sewwilfHv7t8t+NyGhQvxWv8xigWpbfD3D1TN3oUsH4mlnSm8Men0vdz/W2YxSv6POQnukzJaVi6gX46OG04CWMUr8Hd6/Ij/+I8RTAe0cUnXrzW52cNu3hFP43gH0aKF4rXIjqZ2Z7dDfvK/Xgu9tPl2yhe4zJG8Wn0d2oW2s7rTeo82X0xitc/Mt9rr5yGpRvoRzPb817Dvh6GyZwqP05jlHstSrcbqreHp/dP1bEYxSt39PWlnIalG+j7MtvzacO+0uf/TcpNyuM2Rt+H559OkVpVHqXFqft13xu2WMUrvVn8uJyGpRvouYfFHmvQz7IwuY+HGrcx2p18xk+ZZXKPvGq7LW/5e73Twj5QvGBCAn1NyN/kWte6TD8nR2Cs2yhe4zZG6fZenZDi9ffQziO6FC+YkEC/n2zPDw362J75XqPwNPC23uc1bmNUPT15dkKK14vBhA0Q6BWnku150KCP/WGyX0Y5bmNUvZn5mwkpXmuT/t+S07C0Az33o7qqZh/pdPKbIzLWbRWvcRujQb4UdLEmbLxd+cx4X9oyOQ1LO9Djj3A6C25nzT6uhdG8HtFW8RqnMUqveb06IcWr+gbm83IaBHp0NjSfybU6853WT1jxGqcxqp4SvDiA/hereFWL/3Y5DQI9ejM8//r1fn0QFj6ZIb7P6UCDo5lhFq/FHqN+na98zj8npHhtrXzeL3IaBHpV+gSDtxv8RRzbppqf+3Gy/vcDPKK8NUZj1OSaTvUxSicGFCdNi1c8fbm3bP+o8Xlx4sf18rMejtBRveKF4jUiOi8jrHMD7c4F/hUer888yYzJ/pa+0+9Jv/fGYIxiYfuzXDYWvX4fAvxi5Uf+Wuj/dSjDKF5xpmD6Is6Lob/rcccr67wjp0Gg5+xJtq3XA1vjJIbb4dmbYev+YL4dBve+ps1d+p4e8TE6m9nm+GT7Xm9Hjm8+/rFc9nKoPxNy0MVrZ5d9cW+egvTfcrlHYe5JJ3IaBHpX+5KjoYOZZdZV/spfyA/m2i4/aguZ3r2yPHK706XveFQTH6G0YkTH6GyPH/o442598l3fL48w4/bEl0kuH3B8NCle60Pve8LibQSdU4nxdOn2crw6L9V8XU6DQO/HG8kP743yaOir8ijgcXj6SvYjC/zBTN+We7Fhf/FG4oeh3o20D8vvNkpj9GZ5pNFru2cr3/V+eYTy6pBio+k1rz197J/qHwR/lH8ULJPTINDr2hbmLvz/Wv6gxh/NeO0izmiLp8vWtPQ5m8qjpXhqaGrM9ucgxig+6f3zspA/KPvsFKx4JHKmPArbMmbjtaosSLG436p8rzhut8vvdaQs4HIaBDogp0GgA3IagQ7IaRDogJwGgQ7IaQS6QAc5DQIdkNMg0AE5DQId5DQIdEBOg0AH5DQIdJDTINABOQ0CHZDTINBBTstpBDogp0GgA3IaBDogpxHogJwGgQ7IaRDogJxGoAt0kNMg0AE5DQIdkNMg0EFOg0AH5DQIdEBOg0AHOQ0CHZDTINABOQ0CHeQ0CHRAToNAB+Q0CHSQ03IagQ7IaRDogJwGgQ7IaQQ6IKdBoANyGgQ6IKcR6AId5DQIdEBOg0AH5DQIdJDTINABOQ0CHZDTINBBToNAB+Q0CHRAToNABzktpxHogJwGgc6wbCza0aJdLdqjoj0u2oOi/Vi0Q0VbZYjkNAh0RsWrRbtQ2a/Xi3a8LGTnivak/O8Pi/aR4ZLTINBZbFuLdr+yTw9mlpku2s3KMjOGTU6DQGexbA5zpwc7+/PTHsuuLtqdyrInDJ+cBoHOsMVidLeyL6/1sc7eZP8fMIxyGgQ6w3Qu2Zd7+1zvRmWdB2URRE6DQGfgtiX7MV7zmupz3UPJuscNp5wGgc4wXEr248ka665P1o0zEdcaUjkNAp1Bms7sx101+/gjWf+wYZXTINAZpM8y+3F9zT5mkvV/M6xyGgQ6g3Qx2YezDfo4mImFaUMrp0GgMwhxUsaTZB9ebtDPjkwsmDYvp0GgMxCbMvvwVEv9fGt45TQIdAZhV2Yfft2gnxWZfq4YXjkNAp1B+CSzD4+0FAuzhldOg0BnEE5k9uG+hn09yvS1zBDLaRDotG0msw/3NOzrQaYvj4qS0yDQad2ZsPAblDvuZvraYojlNAh0xq14bTXEchoEOooXchoE+pJ3OjhtiJxGoDNmTmb24e6Gfd3L9OXp8nIaBDqtO5rZh+817OthMFVeToNAZwj2Zfbhpw37Sp+R6CZlOQ0CnYHIPVD3WIN+lgWPh5LTINAZkjWZfTjToJ91mX5OGl45DQKdQbmf7MMfGvSxPRML7xtaOQ0CnUE5lezDBw362B+8jFJOg0BniHKFZ1XNPtIp9zcNq5wGgc4gxUKVzhTcWbOPa6Gd16ogp0Gg07ezofmMw9WZOFhvSOU0CHQG7c1kP96use4HYeETPpDTINBp5KdkX77d53rpKcNNhlJOg0BnWOLswNlQ7ybjncn+/8YwymkQ6AzbnmR/HuqxbJzocbuy7NWivWgI5TQIdBZDfN5hdfbhwcwy8Yka1yvLXA71p9cjp0Gg06o3kuJ0o2jHi/ZVmHsH2OPyv8ciF6fFLzdkchoEOqNiW9FOFO3Xoj0Kc9fE4hM4zoe5U4prDJGcBoEOyGkQ6ICcBoEOchoEOiCnQaADchoEOshpEOiAnAaBDshpEOggp+U0Ah2Q0yDQATkNAh2Q0wh0QE6DQAfkNAh0QE4j0AU6yGkQ6ICcBoEOyGkQ6CCnQaADchoEOiCnQaCDnAaBDshpEOiAnAaBDnJaTiPQATkNAh2Q0yDQATmNQAfkNAh0QE6DQAfkNAJdoIOcBoEOyGkQ6ICcBoEOchoEOiCnQaADchoEOshpEOiAnAaBDshpEOggp0GgA3IaBDogp0Ggg5yW0wh0QE6DQAfkNAh0QE4j0AE5DQIdkNMg0AE5DQId5DQI9AHaWLSjRbtatEdFe1y0B0X7sWiHirbKdjcyVbTlNddZWbT9Rfu2aDcr3+tR+T2PFe2fLW3fhqJ9XrSL5bh1Puda0Y4XbbM0VrwQ6KPo1aJdqGzj9fJHKxaEc0V7Uv73h0X7yHb3FAvlzqJ9UbQzRbtVtHtlEe3HiqIdLotH3PbbRZspv1Nsp4p2v/Kdfyja2obb+nLRTlb6ulQZv/iZdyv/9nPRXqvZ/7Kkj4W2c3IaBHrH1uTH8GBmmenyr//OMjO2+xnryyOX65XPulJu04Ya/awuj3b+Ko9+PiiP2nIF7svKZ90p2t9rbnMcmz/L9e+W4znf58wWbXeNz9jdYuGK7Ss5DQI9lKeDHlW27dN5fljvVJY9YbvD62Hu1GR1/54v/3tdLxXtt0o/O/pYp1pYbof+T4++mozJlnmWP5J8x119fs6PLRevrXIaBPrq5JTOtT7W2Zt8lwNLdLtfDHOn1qp93uyjCPRyotLX932uE6+j/VFZ73if6/za4LOuVdaJfzjMdwrx1ZYL1/0uR6FyGpZYoJ9Ltmtvn+vdqKzzoCwmS2m71ydHSLGdLgtaU+kP/Z4a6/67sl481bhynuUPJ5+1s8/P2ZWsd7XP7YrX++Lp01cajMsXI3Kkr3iheI3INm1bwF+1h5J1jy+h7d5c/hhX+/mihe/1YdLnWzXWfSdZt9fpxnhacbay7JPQ/yzIqfDsNcZefzjEZTsTVV5bwLjcDPVOoypeMOGBfinZppM1jzz+Sn4A1y6B7Y6nBB8lfXzZ0vf6JjS/trMlWfe9Hst+kix7reZ2ziTr/9plue3lv7+zgDF5PTw7UWRKTsPSDvTpzDbtqtnHH8n6hyd8u+MP6YNk3bMtfrczNY6eUluTdff1WPZKsmzd2Zf7M/tgY2a582VBXojPw2jNblW8ULwW2WeZbVq/wL/Af5vg7Y6n2m4n68VTYi+1+N1OJf3/t8a62/ss6Msz43e05na+menjP12OBl9e4JhUr1HultMg0C8m2zPboI+Dme81PaHbfS6zzjstf7f/Jf3H2ZT9TgBJTwV2u6/srcz3+LDmdq7I9PHLAPb138Ozk1BWyGlY2oEerxs8SbbncoN+dmS+14EJ3O7cTbY/D+D77ejziCaneiqw1wzAdzOfsb/Btj5O+ng8gPGozog8J6dBoG/KbM+plvr5dsK2Oz7a6I/M8oOY9dbtMUrvzrNeOtPwzR7L7sn03+Ra5f1MP21P2Kneh7ZPToNA35XZnq8b9JM7fXRlwrb7QGbZ2wP8jh9nPu9x6H4Na3V49lrcfEe+uaPIJrcL3Mn081aL47AhPDsj9GU5DQL9k8z2HGnpe81O2HZfzSx7rPy3qfKI4HR5JPK47OdW+d/eD82u01wM+adLpEdI8abm38PTG67f7aPv3KnJMw22MffIp+0t7uvqxJwLchoEenQisz1NT8s8yvS1bEK2e0OXIrKzLAJ/hvkfZ3SvwTbGmY03u/QXf8hfKbehc6N0vO9tXZ99/6OlI8kfwmBPpVYfQ/V/choEejST2Z49Dft6kOlr9YRs90ddCsi3yRHbnbKQPAntPQk9Xj/6o0tfnadjxOtjdSfITIXnJ1v0mp1Yp3i1deSV3ki+Rk6DQI/OhIXf6NuRm2CwZUK2+3SPYhTvwZrOFIat4fkngHTavxoUsN97bMOVUP8et27jWHfSRq54bWtpP1dPD/8sp0GgD6sIbJ2Q7b7T5ainn+L8ZWbdJ6H+fXDxFOLlHgUsvmCz7s272zL91LmnrNv4tXWPX3Xa/yE5DQJd8ep/u6daOHrK3djcZGr/l6H9FzTmjg77nXW4p0thbuO5g+mT9dfLaRDoHafDeJ42HOZ2r+zyA72yxmes79JHv4+UikddF8r14tuZPwnPPg0+bd+F/ifLxAkeuet+vU4fxuIUrwPmrpndbGkfV28VuCqnQaBXncxsT9Pnxt0Lg79ZdTG2e2Pm339t8Dm5KeX9TGmPp+A6sxnjzLuXK//9Wo8Cdr7GtsUjzYeZPn4qx/WNMPcw4jgR4z+V7flfeH5ySls3p18Ow33Qs+IFYxToRzPb817DvnI/fssmYLu3Zv69yRPkPwz1H4S7sVJc43W3vyX/vqwsJt0KWJ1XtLwW8vey/dWleMfrZbl7xfa0sH/XJn3+XU6DQK/al9meTxv2lf4FPjsh25179cp3DT7n7Uw/p3ssvy45Kuz11Iq3uhxB/lUeMdXdzngrQpye/7gcn1jgfy6LbfWUavresbaegFF9YPJNOQ0CPZX7y/lYg36WheE+HmqY2/1CZpkmD4ddWbOf6mmzS330Px3ysyK/H9A+iDMSH7UwLjk/hfZf8Kl4wQQF+prM9jR50d+6TD8nJ2i706OzJq/9mKpRvNLi/H6fn/F6eH4ix6CeB5h7ncybLfS7Oulzk5wGgZ6TPhX8hwZ9bM98r/cnaLvTa0EPGm5zOjuv27Wz9GWUr9X4jEMh/xirNsUj1lth4a+kyaleG7wtp0Gghz5/KJv8MOdeBz89Qdt9MrRzL9Nsn0eL6fWrOp8V35CcTkL5rOWxzz0Yua0jpOrDiL+S0yDQ6/yAr6rZR/rjfnPCtjv3CpY3Gmxzevrx8z6Xqyt99uOxFsc9nmpNr3W1VWT+FoZzk7viBRMQ6KsyP5Z1TzOl9xsdmbDtXpn5rLpvHc5N/Hinzxipe5SXnjo82tKYx6O6X8Lz1/9WtNR/9Z1p90M7T+pQvGCCA/3sAv5SX535TusncLvTp3qcrrmt6f1i8RRit/vg0ide1H06f3orQVvXH9Mj1d/D8/eeLcSFSt/fyGkQ6PN5MzR/r9MHYeETJzaWf3XvHOHt3hSef6txnUdEHaxxNPTdAo8oPwvtX486lvR5PbT7ypv0SHqHnAaB3o+fku16u8/1ri3whzJ93f33I7zdF5J16jzp/FJS+F7psezesLCH+H6XHB0tRDwlmF5Di4+6eqnl+Hu/z6NSOQ0C/RnT4dnZcP3cZLwz+S51T/WsCfkXN+4f0e3ekHzWvdDfJJH0rcUfz7N8vNbza2j2CpW1yZjuXUBMxNOo6WtYPhtQ/FXfCzYjp0Gg17GnxpFF/NG+HZ598veLNT8v98ikOq/kWIzt3p85ClneY/llSQHo91pZvLereu3reh9HO1Ph2QcAf9cwDuLp0MPh2fvSrpRFeBBeSgrubjkNAr2ufckPycHMMuvKH9PqDaqrGnzW2i7F68CIb/dH4fmnr6/LLBefbHE+PPv0jjoz6OKpzOojn34L3V8zE09DXkiK5PKa3yt+hzh9v3oDeJxN+O4QYq56SnWFnAaB3sQbyY/8jfJo6KvyR7HzF3ksFkca/EhW/TsZj4sL6G+Y2/3P8PypvQuVz4unvjr3Q90uf6CbiMU1fQDu9fK/xc+JEym+rxTuW6Headc4MeKL8PQpIk/KfRAfdLxhSPFWfVnnOTkNAn2h4msvTpQ/0vGHOF7veVAeTcRTc2ta+pxN5Q/ujtDOvT3D2u5oa1mw4lHcw/Kz4mfGiRLx3VbxlGYbkw9eKbc9vkX6bvk5ne8VP/vrMHffWN3xO1OOVSyum8P43Fslp0GgA3IaBDrIaRDogJwGgQ7IaRDoIKflNAIdkNMg0AE5DQIdkNMIdEBOg0AH5DQIdEBOI9AFOshpEOiAnAaBDshpEOggp0GgA3IaBDogp0Ggg5wGgQ7IaRDogJwGgQ5y2nAg0AE5DQIdkNMg0AE5jUAH5DQIdEBOg0AH5DQCXaCDnAaBDshpEOiAnAaBDnIaBDogp0GgA3IaBDrIaRDogJwGgQ7IaRDoIKdBoANyGgQ6IKdBoIOcltMIdEBOg0AH5DQIdEBOI9ABOQ0CHZDTINABOY1AF+ggp0GgA3IaBDogp0Ggg5wGgQ7IaRDotGVj0Y4W7WrRHhXtcdEeFO3Hoh0q2ipDJKdBoDMqXi3ahcp+vV6042UhO1e0J+V/f1i0jwyXnAaBzmLbWrT7lX16MLPMdNFuVpaZMWxyGgQ6i2VzmDs92Nmfn/ZYdnXR7lSWPWH45DQIdIYtFqO7lX15rY919ib7/4BhlNMg0Bmmc8m+3Nvnejcq6zwoiyByGgQ6A7ct2Y/xmtdUn+seStY9bjjlNAh0huFSsh9P1lh3fbJunIm41pDKaRDoDNJ0Zj/uqtnHH8n6hw2rnAaBziB9ltmP62v2MZOs/5thldMg0Bmki8k+nG3Qx8FMLEwbWjkNAp1BiJMyniT78HKDfnZkYsG0eTkNAp2B2JTZh6da6udbwyunQaAzCLsy+/DrBv2syPRzxfDKaRDoDMInmX14pKVYmDW8choEOoNwIrMP9zXs61Gmr2WGWE6DQKdtM5l9uKdhXw8yfXlUlJwGgU7rzoSF36DccTfT1xZDLKdBoDNuxWurIZbTINBRvJDTINCXvNPBaUPkNAKdMXMysw93N+zrXqYvT5eX0yDQad3RzD58r2FfD4Op8nIaBDpDsC+zDz9t2Ff6jEQ3KctpEOgMRO6Busca9LMseDyUnAaBzpCsyezDmQb9rMv0c9LwymkQ6AzK/WQf/tCgj+2ZWHjf0MppEOgMyqlkHz5o0Mf+4GWUchoEOkOUKzyravaRTrm/aVjlNAh0BikWqnSm4M6afVwL7bxWBTkNAp2+nQ3NZxyuzsTBekMqp0GgM2hvJvvxdo11PwgLn/CBnAaBTiM/Jfvy7T7XS08ZbjKUchoEOsMSZwfOhno3Ge9M9v83hlFOg0Bn2PYk+/NQj2XjRI/blWWvFu1FQyinQaCzGOLzDquzDw9mlolP1LheWeZyqD+9HjkNAp1WvZEUpxtFO160r8LcO8Ael/89Frk4LX65IZPTINAZFduKdqJovxbtUZi7JhafwHE+zJ1SXGOI5DQIdEBOg0AH5DQIdJDTINABOQ0CHZDTINBBToNAB+Q0CHRAToNABzktpxHogJwGgQ7IaRDogJxGoANyGgQ6IKdBoANyGoEu0EFOg0AH5DQIdEBOg0AHOQ0CHZDTINABOQ0CHeQ0CHRAToNAB+Q0CHSQ03IagQ7IaRDogJwGgQ7IaQQ6IKdBoANyGgQ6IKcR6AId5DQIdEBOg0AH5DQIdJDTINABOQ0CHZDTINBBToNAB+Q0CHRAToNABzkNAh2Q0yDQATkNAh3ktJxGoANyGgQ6IKdBoANyGoEOyGkQ6ICcBoEOyGkQ6LBwrxZtSk6DQM/ZWLSjRbtatEdFe1y0B0X7sWiHirZqjMb95aK9O8ZjFH+sDxftQtl//JzZov1etJmi7RjiWK4u2r0yfr9ZhH35z6L9WrQVchoEevpDeaGyjdeLdrz8kT5XtCflf39YtI9GfLyXl0XkftFujeEYvVi0ryr99WqxgG4Ywpj+WPnMhRavF8pi/FfN9rmcBoFetbX8oe9s38HMMtNFu1lZZmZEx3pveWTS2c5bYzZGq8qCVOdHPR4RvT7AMf0w+byFFq+DDQpXLORr5TQI9I7NYe7UV2fbPu2xbDx1dKey7IkR+h5buvzo3xqjMYpHJJfL9e4W7bOivRaeXueJhW1P0a5kvucf5RFb2zYk332hxWuq3Na6xeuUnAaBXv2hvVvZrmt9HtlUv8uBRf4O8WjnfI8fvVtjNEbHy+XPFu2lPpettkMtj+1Ul0K5kOK1u0Hhivvw73IaBHrHuWS79va53o3KOg/KH/hhW1b+gJ8Oc6f0psr/bbt4DWuMNpbLnqxRWK4n2/ZLy2P877Lf2RaL15Wa4yinQaA/Y1uyTfdD/9OQDyXrHl+k4rW+x49jG8VrmGMUJ0RcKr9Xvw4knzHb4vi+UfYZi/DXLRWvzeX6f4bRmfKueMGYBfqlZJtO1lh3fRjdi+nftVi8hjVG68LcDMVXam7flgHFVrz2drPc5jgR5KuWilfnKPaQnAaB3sR0Zpt21ewjveh+eETG+kxLxWuYYxRn833SYBtfHtCR19Hw7MSUNorXhvD0NoKVchoEehOfZbZpfc0+ZpL1f5uw4jUOY5QW2Ast9Nk5VVq9ftZG8eoUxHj0tUxOg0Bv4mILf7Hn7tWZnqDiNQ5jtCO0O/MzHsndLo+OXm2xeMUp/o/Ds6dQr5UFbWcYzBR/xQsmLNCnwvNPbrjcwg/nKEybb6t4jcsYfVHp99ew8EkQp7ts40KLV+4oNr0eGCes7BujozLFC8VryDaFdm4AzfXz7YQUr3EYo/gIrM7N0PdbOKLr3Jt2PvNvCylecTvvhv7v6YpHfu/LaRDoqV2Z7fm6QT8rMv1cmZDiNQ5j1LkHKxawjQvsa21ZAGOR+VvLxev/Qv2bkjs3ar8op0Ggd3yS2Z4jLX2v2REY6zaK16iPUed05KXQzi0KnYcN7+zy7wspXhvLAna0XO+H8PxNz93apREuYIoXiteQnchsz76GfT3K9LXY1yzaKF6jPEbVSSA/Fe3NBY7Xx30UpLbu8+qYKovaF2H+U4rn5DQI9Ggmsz17GvaVe63F6kX+fm0Ur1Eco3j97JcuP/Bxe19u0Od0eRQU70dbOcTiVbW8LMj3ehSwT+Q0CPQzYeE333bk/mreMgHFa1TGKB6hxAfZXgrzn2KLr4Gpcwox9n2tXHfzPMsOsnh1xOn034XusxE3yGlQvAb5w7xV8WptjG6G/q8PdW6C7vca0ZFynS/6WHYYxavj312+23E5DYqX4jV+YxSL0tth7p6pGz0KWD8TSzpT+ONT6fu5/jbM4hV9HvITXabkNCzdQD8dnDachDGK1+DudfmRf3GeIhiP6OITL17r87OGXbyin0bwDyPFC8VrEZ3MbM/uhn3lfjwX++nybRSvcRmj+DT6OzULbef1JnWe7L4Yxesfme+1V07D0g30o5ntea9hXw/DZE6VH6cxyr0WpdsN1dvD0/un6liM4pU7+vpSTsPSDfR9me35tGFf6fP/JuUm5XEbo+/D80+nSK0qj9Li1P267w1brOKV3ix+XE7D0g303MNijzXoZ1mY3MdDjdsY7U4+46fMMrlHXrXdlrf8vd5pYR8oXjAhgb4m5G9yrWtdpp+TIzDWbRSvcRujdHuvTkjx+nto5xFdihdMSKDfT7bnhwZ9bM98r1F4Gnhb7/MatzGqnp48OyHF68VgwgYI9IpTyfY8aNDH/jDZL6MctzGq3sz8zYQUr7VJ/2/JaVjagZ77UV1Vs490OvnNERnrtorXuI3RIF8KulgTNt6ufGa8L22ZnIalHejxRzidBbezZh/Xwmhej2ireI3TGKXXvF6dkOJVfQPzeTkNAj06G5rP5Fqd+U7rJ6x4jdMYVU8JXhxA/4tVvKrFf7ucBoEevRmef/16vz4IC5/MEN/ndKDB0cwwi9dij1G/zlc+558TUry2Vj7vFzkNAr0qfYLB2w3+Io5tU83P/ThZ//sBHlHeGqMxanJNp/oYpRMDipOmxSuevtxbtn/U+Lw48eN6+VkPR+ioXvFC8RoRnZcR1rmBducC/wqP12eeZMZkf0vf6fek33tjMEaxsP1ZLhuLXr8PAX6x8iN/LfT/OpRhFK84UzB9EefF0N/1uOOVdd6R0yDQc/Yk29brga1xEsPt8OzNsHV/MN8Og3tf0+YufU+P+BidzWxzfLJ9r7cjxzcf/1gueznUnwk56OK1s8u+uDdPQfpvudyjMPekEzkNAr2rfcnR0MHMMusqf+Uv5AdzbZcftYVM715ZHrnd6dJ3PKqJj1BaMaJjdLbHD32ccbc++a7vl0eYcXviyySXDzg+mhSv9aH3PWHxNoLOqcR4unR7OV6dl2q+LqdBoPfjjeSH90Z5NPRVeRTwODx9JfuRBf5gpm/Lvdiwv3gj8cNQ70bah+V3G6UxerM80ui13bOV73q/PEJ5dUix0fSa154+9k/1D4I/yj8KlslpEOh1bQtzF/5/LX9Q449mvHYRZ7TF02VrWvqcTeXRUjw1NDVm+3MQYxSf9P55WcgflH12ClY8EjlTHoVtGbPxWlUWpFjcb1W+Vxy32+X3OlIWcDkNAh2Q0yDQATmNQAfkNAh0QE6DQAfayek47/9B6G86bJx+eTc8e69AvI/gVsjf3Z9b/48e2/J5H9vywP5F8QI53fFSmLvPIFcw4vTLeLNjr5sR4z0Eh3sUnH2h//sM4p37v2S24cMwHvcqoHgBQ8zpePPf/UwHX9To41pm/cMNvkT6qu937FcUL5DT3ZzKdLC3xvq5o7f3GnyJtyrrf2ufoniBnO7lkwUWnw8z63/V4Et8FJ6+pnqtfYriBXK6l3czHfxvgeufbPAlrpbr/tf+RPECOT2fNxdYfLZm1v+u5jZsrRx1rbY/UbxATs/nhUwHZ2us/7fM+ldqbkNnpuF/7EsUL5DT/XqcdPBHjXU/Cwu7N2tbeDo1fpV9ieIFcrpff4Tn33nT71HbvZC/OblfV8p1PrcfUbxATteRewNpPy+A+1fo/mSMF/pYv3NvV3zXzsv2I4oXyOk6cvdq/WOedWJxi68Lj6cc/8ysv6WPz+3MMPzMPkTxAjld178znWyfZ53OfVnHuhS/+dbfEZ6+inulfYjiBXK6rj2ZTnb3WD4+b7DzcN7Oa7fT9ffM85mdx0p9av8tmv2hvwc0D6KdU7xA8VpoTm8P9Z5P+H/lMl+X///ezPqf9nHUFZ9Y/6L9p3gpXqB4NelgfaaTE12WnQpPZyduKP/bO5n1v+7xedfLZT627xQvxQsUr6Y5PZXp5EyXZd8v/32m8t/eyKx/qsv6u8p/vx16v3IFxUvxAsVrXulLIa92KXK/lf8+XfnvyzMbcb7L5/xa/vtB+w3FC+T0QnP65zD/UzL29PirOX1Kx93MMrvLf/sz9HcfGSheIKd7Op3paKrLUdPrmfX7eUrHjfLfPrDPULxATreR08czHVXfq9V59cmPXdbPPaVjWeXf3yv/2++ZogiKF8jpRv4v09G2yr937sv6Z5f1v82s37kuNlU56tpvf6F4AW3ldO6lku+W/9a5D+xSj/X/26P4dY66fnPUheIFtJnTb2U6+rD8t8vl/7+1x/rvdSl+sVjdLP//vfYVihfQZk6/mOnoeHj6luPL86y/I7P+/vD0XqJf7aeR4z4vYCL+IH2SdBRvRP6p/L/fmWfdLZkNiQ/t/T08ewoSxUvxAlrN6Vvh+Xu14v9ea3jk9qjG+iheihcoXo2c6/JDs7vhkVun7bCPFC/FCxhUTuemu/9WY/17mfUv2z+MWqADk5XT/8l09l6N9c9n1n/L/kHxAgaZ0+l7ueIjn+rclzWTrP/zmA3ky2FuYspWMaV4AeOT0+lLKes+gzB9xNSWER+4+FSRE+URY/Wp+ofElOIFjE9OT1c6+TPUfxrGgcr6F8dg4OKjruJpzc+TAXxjAX3GwveoPAr1NBHFCxhCTlffy9XkfVvVR0xtGqMBfLmy3Q8X0M/aZEccEJuKFzCcnI5HDfH+riZvOd4Wej95flRVT5fOLKCf9BFbR8Wm4gUMJ6fjJIuPG667Ksy9x+uNMRvATyqD9/4C+omvgOk8PT9eQ/uH2FS8ADk9KN9XBm/DAvt6oWhvF221YRXogJwelHi09Dg8naSCQAfk9MjbVhm4bwyHQAfk9Dg4Uhm4XYZDoANyeljizMg46eJKmJstGVu88XhP0VaGuSnr3V6EebkycKsq/31jmHugcK6t7dLX38LczMV4m8GyzL+/Uq7/76KdDnOnKVcmy8QCGl9DEye+xJd4drvRe3PRLlSW2yTQATk9Pl4si1b84peKtr787/F/q0/Jf7vLup1/v57828ay+P1ZWebbsji9WC4Tb3I+VX7ubGW535O+/lFuy93Q/fFZK0L+wcg3M4X6WGa56wIdkNPjo/ow4VczP/S/lf+Wm/23s7Lu/7r0f70sYJt7bEM8orpd6evrHsv+UlnucPnf4s3hP4S5WY+xr3WVZWYr664sj8p+Lgvi3yrLPRbogJweH7fm+eIfhrn3jOVUn8WYe+fYV2HuhutVfWzHw9Df+8t+C88/heR0UjyXZ46oYiG+WG5z57FTUz2O9gQ6IKdH2OPKF3898+/TofsU+E4heVIWjKr/JYWilw3JEdDyLsstD09f2Nl5DFW8VnciWW5rpb/jlQL3ZbLcprC0ZkoqXiCnJ0b1SOZsl2Vyp/HWVNa7VPnv8Sbj70K9J8t/WOmr16Ox3g7PPoYqFp94GjCd3PFxZbl4avNflSLWbbldAh2Q0+MjfSL8vj7Xq7677N/lf4uzCH9pUAjOVvrq9WitT8OzD+2NMx1z1+JOV47i4mzDc136+67S32qBzpiLk6Ti80CvhrkZwzH+H5R/EMY/JlcZIjk9SeKPdvV6Uwz6fp6tWH1xZiwQ8VRdnA34v5qfX31CR2zTPZb9Pjny2tNluYeVI8JY4F7OLDNVfte43A2BzhiLE60uhGev8x4vC1n8w616qv0jwyWnJ8m/kgH4s8sPftWd8HQ23+HKurdCvfdwVU8F/tFnkXtcFrKc18Ozr2fZ2+Ov1M5yxwQ6Yyr+0Xg/9H4VU/yD8GZo580PyOmRczEZhFM9ln0tWTaelvi18v/vqfG5/w39TZHflnzma12WO1hZ5lqP/qrL7RTojKHNlbMHsX06zxmWO5VlTxg+OT0p4j1Pt5OB+GeXZasTLL7JFINLNT73RuhvivyXleW+77Hc+cpy+3ssd6ay3EsCnTETi9HdPv9Q69gbvOxVTk+o9GWQM3388HduPo6nGeebdp+qzljMTbevqs6K7DYhZKqyDbPz9Nf5i/WqQGcMnUv25d4Gfyw+CF49JKfHTK8ZfaeS4M4ViM6jnB6FZ69vnQjPPgpqPvtDf1Pk0ydmLOuy3NbQ33n96nWx/wp0xkx6Cv1+6P8686Fk3eOGU06Pi+VdilJHdSJD7pFJm0P3+8L+kRxJrUv+fV+SZNVnEX6cFNeNlf///dDftbjqqcXdPZarnvZ8pzIuccbWSwKdEXcp2Y8na6y7Plk35ulaQyqnx8F06P3G4+ojk3Kz/z4LvWc2ne9y9BM/77tk2eoMqM72bA/P35d1ps+idK2SkL2K0OlKf52n0n9TFkmBzjjkb7XVva/yj2T9w4ZVTo+Dd+YJ2OpzAb/K/Hv1fpLcda10JmKceRivh/2U+QvvSWW5FeWR2c3w7DT96v1YT8Lzr0DpqD5k98o8Y1CdmBK/73+XyOkTxWv8fZbZj+tr9jGTrP+bYZXT46Az46jbxdrOdah4j1T6lPll4flnC+b8JzOou+cpIrHdCc/fpLyl8u8Xe3zm7spyX84zBrMLOO0i0FlM6S0tsw36OJiJhWlDK6dH3Rfh6fWs+BdXZ7ZgPPJ5vyxqsW3rcdQ237WnUB61zZanKLrNhNpTFsHZsoDkzr1XH1/1cZ9/Tb4zz7Ydrnz//QKdMTGVnK2I7XKDfnZkYsG0eTk98uK1nb+X/3ecFBEnXTwqC8iNsritERMCnZGzKbMPT7XUz7eGV06DQGcQdmX24dcN+lmR6eeK4ZXTINAZhE8y+/BIS7Ewa3jlNAh0BuFEZh/ua9jXo0xfywyxnAaBTttmMvtwT8O+HmT68qgoOQ0CndadCQu/QbnjbqavLYZYToNAZ9yK11ZDLKdBoKN4IadBoC95p4PThshpBDpj5mTo77Fr/biX6cvT5eU0CHRadzSzD99r2NfDYKq8nAaBzhDsy+zDTxv2lT4j0U3KchoEOgORe6DusQb9LAseDyWnQaAzJGsy+3CmQT/rMv2cNLxyGgQ6g3I/2Yc/NOhjeyYW3je0choEOoNyKtmHDxr0sT94GaWcBoHOEOUKz6qafaRT7m8aVjkNAp1BioUqnSm4s2Yf10I7r1VBToNAp29nQ/MZh6szcbDekMppEOgM2pvJfrxdY90PwsInfCCnQaDTyE/Jvny7z/XSU4abDKWcBoHOsMTZgbOh3k3GO5P9/41hlNMg0Bm2Pcn+PNRj2TjR43Zl2atFe9EQymkQ6CyG+LzD6uzDg5ll4hM1rleWuRzqT69HToNAp1VvJMXpRtGOF+2rMPcOsMflf49FLk6LX27I5DQIdEbFtqKdKNqvRXsU5q6JxSdwnA9zpxTXGCI5DQIdkNMg0AE5DQId5DQIdEBOg0AH5DQIdJDTINABOQ0CHZDTINBBTstpBDogp0GgA3IaBDogpxHogJwGgQ7IaRDogJxGoAt0kNMg0AE5DQIdkNMg0EFOg0AH5DQIdEBOg0AHOQ0CHZDTINABOQ0CHeS0nEagA3IaBDogp0GgA3IagQ7IaRDogJwGgQ7IaQS6QAc5DQIdkNMg0AE5DQId5DQIdEBOg0AH5DQIdJDTINABOQ0CHZDTINBBToNAB+Q0CHRAToNABzktpxHogJwGgQ7IaRDogJxGoANyGgQ6IKdBoANyGgQ6yGkQ6AO0sWhHi3a1aI+K9rhoD4r2Y9EOFW2V7W5kqmjLa66zsmj7i/Zt0W5Wvtej8nseK9o/W9q+DUX7vGgXy3HrfM61oh0v2mZprHgh0EfRq0W7UNnG6+WPViwI54r2pPzvD4v2ke3uKRbKnUX7omhninaraPfKItqPFUU7XBaPuO23izZTfqfYThXtfuU7/1C0tQ239eWinaz0dakyfvEz71b+7eeivVaz/2VJHwtt5+Q0CPSOrcmP4cHMMtPlX/+dZWZs9zPWl0cu1yufdaXcpg01+lldHu38VR79fFAeteUK3JeVz7pTtL/X3OY4Nn+W698tx3O+z5kt2u4an7G7xcIV21dyGgR6KE8HPaps26fz/LDeqSx7wnaH18Pcqcnq/j1f/ve6Xirab5V+dvSxTrWw3A79nx59NRmTLfMsfyT5jrv6/JwfWy5eW+U0CPTVySmda32sszf5LgeW6Ha/GOZOrVX7vNlHEejlRKWv7/tcJ15H+6Oy3vE+1/m1wWddq6wT/3CY7xTiqy0XrvtdjkLlNCyxQD+XbNfePte7UVnnQVlMltJ2r0+OkGI7XRa0ptIf+j011v13Zb14qnHlPMsfTj5rZ5+fsytZ72qf2xWv98XTp680GJcvRuRIX/FC8RqRbdq2gL9qDyXrHl9C2725/DGu9vNFC9/rw6TPt2qs+06ybq/TjfG04mxl2Seh/1mQU+HZa4y9/nCIy3Ymqry2gHG5GeqdRlW8YMID/VKyTSdrHnn8lfwArl0C2x1PCT5K+viype/1TWh+bWdLsu57PZb9JFn2Ws3tnEnW/7XLctvLf39nAWPyenh2osiUnIalHejTmW3aVbOPP5L1D0/4dscf0gfJumdb/G5nahw9pbYm6+7rseyVZNm6sy/3Z/bBxsxy58uCvBCfh9Ga3ap4oXgtss8y27R+gX+B/zbB2x1Ptd1O1ounxF5q8budSvr/b411t/dZ0Jdnxu9oze18M9PHf7ocDb68wDGpXqPcLadBoF9Mtme2QR8HM99rekK3+1xmnXda/m7/S/qPsyn7nQCSngrsdl/ZW5nv8WHN7VyR6eOXAezrv4dnJ6GskNOwtAM9Xjd4kmzP5Qb97Mh8rwMTuN25m2x/HsD329HnEU1O9VRgrxmA72Y+Y3+DbX2c9PF4AONRnRF5Tk6DQN+U2Z5TLfXz7YRtd3y00R+Z5Qcx663bY5TenWe9dKbhmz2W3ZPpv8m1yvuZftqesFO9D22fnAaBviuzPV836Cd3+ujKhG33gcyytwf4HT/OfN7j0P0a1urw7LW4+Y58c0eRTW4XuJPp560Wx2FDeHZG6MtyGgT6J5ntOdLS95qdsO2+mln2WPlvU+URwenySORx2c+t8r+9H5pdp7kY8k+XSI+Q4k3Nv4enN1y/20ffuVOTZxpsY+6RT9tb3NfViTkX5DQI9OhEZnuanpZ5lOlr2YRs94YuRWRnWQT+DPM/zuheg22MMxtvdukv/pC/Um5D50bpeN/buj77/kdLR5I/hMGeSq0+hur/5DQI9Ggmsz17Gvb1INPX6gnZ7o+6FJBvkyO2O2UheRLaexJ6vH70R5e+Ok/HiNfH6k6QmQrPT7boNTuxTvFq68grvZF8jZwGgR6dCQu/0bcjN8Fgy4Rs9+kexSjegzWdKQxbw/NPAOm0fzUoYL/32IYrof49bt3Gse6kjVzx2tbSfq6eHv5ZToNAH1YR2Doh232ny1FPP8X5y8y6T0L9++DiKcTLPQpYfMFm3Zt3t2X6qXNPWbfxa+sev+q0/0NyGgS64tX/dk+1cPSUu7G5ydT+L0P7L2jMHR32O+twT5fC3MZzB9Mn66+X0yDQO06H8TxtOMztXtnlB3pljc9Y36WPfh8pFY+6LpTrxbczfxKefRp82r4L/U+WiRM8ctf9ep0+jMUpXgfMXTO72dI+rt4qcFVOg0CvOpnZnqbPjbsXBn+z6mJs98bMv//a4HNyU8r7mdIeT8F1ZjPGmXcvV/77tR4F7HyNbYtHmg8zffxUjusbYe5hxHEixn8q2/O/8PzklLZuTr8chvugZ8ULxijQj2a2572GfeV+/JZNwHZvzfx7kyfIfxjqPwh3Y6W4xutuf0v+fVlZTLoVsDqvaHkt5O9l+6tL8Y7Xy3L3iu1pYf+uTfr8u5wGgV61L7M9nzbsK/0LfHZCtjv36pXvGnzO25l+TvdYfl1yVNjrqRVvdTmC/Ks8Yqq7nfFWhDg9/3E5PrHA/1wW2+op1fS9Y209AaP6wOSbchoEeir3l/OxBv0sC8N9PNQwt/uFzDJNHg67smY/1dNml/rofzrkZ0V+P6B9EGckPmphXHJ+Cu2/4FPxggkK9DWZ7Wnyor91mX5OTtB2p0dnTV77MVWjeKXF+f0+P+P18PxEjkE9DzD3Opk3W+h3ddLnJjkNAj0nfSr4Dw362J75Xu9P0Han14IeNNzmdHZet2tn6csoX6vxGYdC/jFWbYpHrLfCwl9Jk1O9NnhbToNAD33+UDb5Yc69Dn56grb7ZGjnXqbZPo8W0+tXdT4rviE5nYTyWctjn3swcltHSNWHEX8lp0Gg1/kBX1Wzj/TH/eaEbXfuFSxvNNjm9PTj530uV1f67MdjLY57PNWaXutqq8j8LQznJnfFCyYg0FdlfizrnmZK7zc6MmHbvTLzWXXfOpyb+PFOnzFS9ygvPXV4tKUxj0d1v4Tnr/+taKn/6jvT7od2ntSheMEEB/rZBfylvjrzndZP4HanT/U4XXNb0/vF4inEbvfBpU+8qPt0/vRWgrauP6ZHqr+H5+89W4gLlb6/kdMg0OfzZmj+XqcPwsInTmws/+reOcLbvSk8/1bjOo+IOljjaOi7BR5Rfhbavx51LOnzemj3lTfpkfQOOQ0CvR8/Jdv1dp/rXVvgD2X6uvvvR3i7LyTr1HnS+aWk8L3SY9m9YWEP8f0uOTpaiHhKML2GFh919VLL8fd+n0elchoE+jOmw7Oz4fq5yXhn8l3qnupZE/Ivbtw/otu9Ifmse6G/SSLpW4s/nmf5eK3n19DsFSprkzHdu4CYiKdR09ewfDag+Ku+F2xGToNAr2NPjSOL+KN9Ozz75O8Xa35e7pFJdV7JsRjbvT9zFLK8x/LLkgLQ77WyeG9X9drX9T6OdqbCsw8A/q5hHMTToYfDs/elXSmL8CC8lBTc3XIaBHpd+5IfkoOZZdaVP6bVG1RXNfistV2K14ER3+6PwvNPX1+XWS4+2eJ8ePbpHXVm0MVTmdVHPv0Wur9mJp6GvJAUyeU1v1f8DnH6fvUG8Dib8N0hxFz1lOoKOQ0CvYk3kh/5G+XR0Fflj2LnL/JYLI40+JGs+ncyHhcX0N8wt/uf4flTexcqnxdPfXXuh7pd/kA3EYtr+gDc6+V/i58TJ1J8Xynct0K9065xYsQX4elTRJ6U+yA+6HjDkOKt+rLOc3IaBPpCxddenCh/pOMPcbze86A8moin5ta09Dmbyh/cHaGde3uGtd3R1rJgxaO4h+Vnxc+MEyXiu63iKc02Jh+8Um57fIv03fJzOt8rfvbXYe6+sbrjd6Ycq1hcN4fxubdKToNAB+Q0CHSQ0yDQATkNAh2Q0yDQQU7LaQQ6IKdBoANyGgQ6IKcR6ICcBoEOyGkQ6ICcRqALdJDTINABOQ0CHZDTINBBToNAB+Q0CHRAToNABzkNAh2Q0yDQATkNAh3ktOFAoANyGgQ6IKdBoANyGoEOyGkQ6ICcBoEOyGkEukAHOQ0CHZDTINABOQ0CHeQ0CHRAToNAB+Q0CHSQ0yDQATkNAh2Q0yDQQU6DQAfkNAh0QE6DQAc5LacR6ICcBoEOyGkQ6ICcRqADchoEOiCnQaADchqBLtBBToNAB+Q0CHRAToNABzkNAh2Q0yDQacvGoh0t2tWiPSra46I9KNqPRTtUtFWGSE6DQGdUvFq0C5X9er1ox8tCdq5oT8r//rBoHxkuOQ0CncW2tWj3K/v0YGaZ6aLdrCwzY9jkNAh0FsvmMHd6sLM/P+2x7Oqi3akse8LwyWkQ6AxbLEZ3K/vyWh/r7E32/wHDKKdBoDNM55J9ubfP9W5U1nlQFkHkNAh0Bm5bsh/jNa+pPtc9lKx73HDKaRDoDMOlZD+erLHu+mTdOBNxrSGV0yDQGaTpzH7cVbOPP5L1DxtWOQ0CnUH6LLMf19fsYyZZ/zfDKqdBoDNIF5N9ONugj4OZWJg2tHIaBDqDECdlPEn24eUG/ezIxIJp83IaBDoDsSmzD0+11M+3hldOg0BnEHZl9uHXDfpZkenniuGV0yDQGYRPMvvwSEuxMGt45TQIdAbhRGYf7mvY16NMX8sMsZwGgU7bZjL7cE/Dvh5k+vKoKDkNAp3WnQkLv0G5426mry2GWE6DQGfcitdWQyynQaCjeCGnQaAveaeD04bIaQQ6Y+ZkZh/ubtjXvUxfni4vp0Gg07qjmX34XsO+HgZT5eU0CHSGYF9mH37asK/0GYluUpbTINAZiNwDdY816GdZ8HgoOQ0CnSFZk9mHMw36WZfp56ThldMg0BmU+8k+/KFBH9szsfC+oZXTINAZlFPJPnzQoI/9wcso5TQIdIYoV3hW1ewjnXJ/07DKaRDoDFIsVOlMwZ01+7gW2nmtCnIaBDp9OxuazzhcnYmD9YZUToNAZ9DeTPbj7RrrfhAWPuEDOQ0CnUZ+Svbl232ul54y3GQo5TQIdIYlzg6cDfVuMt6Z7P9vDKOcBoHOsO1J9uehHsvGiR63K8teLdqLhlBOg0BnMcTnHVZnHx7MLBOfqHG9sszlUH96PXIaBDqteiMpTjeKdrxoX4W5d4A9Lv97LHJxWvxyQyanQaAzKrYV7UTRfi3aozB3TSw+geN8mDuluMYQyWkQ6ICcBoEOyGkQ6CCnQaADchoEOiCnQaCDnAaBDshpEOiAnAaBDnJaTiPQATkNAh2Q0yDQATmNQAfkNAh0QE6DQAfkNAJdoIOcBoEOyGkQ6ICcBoEOchoEOiCnQaADchoEOshpEOiAnAaBDshpEOggp+U0Ah2Q0yDQATkNAh2Q0wh0QE6DQAfkNAh0QE4j0AU6yGkQ6ICcBoEOyGkQ6CCnQaADchoEOiCnQaCDnAaBDshpEOiAnAaBDnIaBDogp0GgA3IaBDrIaTmNQAfkNAh0QE6DQAfkNAIdkNMg0AE5DQIdkNMg0EFOg0AfoI1FO1q0q0V7VLTHRXtQtB+Ldqhoq0ZwmzcX7Vhlm5+U//tb0b4t2jtFm1pCYxS/6/Ka62wo2udFu1h+l8fld7tWtOPlGC/1OFO8ULxG0KtFu1DZxuvlj1b8gTlXFoT43x8W7aMR2ebXivZLZnxz7WbRtkzgGMUf+Z1F+6JoZ4p2q2j3ygLQj5eLdrLynS5VvtNM0e5W/u3ncsyXWpwpXiheIxroW4t2v7J9BzPLTJcFoLPMzCJv87byL/a/arYPJmCM1pdHSdcrn3Wl3KYNNfqJ2/tnuf7d8jumVhTty8rnzBZt9xKKM8ULxWtEA31zUgQ+7bHs6qLdqSx7YpG2+Y2GhavTdo/pGL0e5k6rVb/L+fK/NzkCqm7nfEelR5LP3bUE4kzxQvEa0UBfHZ49LXStj3X2Jt/lwJC3+YWi/VE5Cvhv0f4Znl7jmSp/zP8V5k6h5YpXvLayZozG6MUwd1qtrdOgcax+rfT1fZ/rXausEwvRaxMcZ4oXjHCgn0u2a2+f691ICsHqIW7zv8vPvdPHj2csdN92KWBfjskYxVOEvyXbcLosaE0dTvrb2ed6u5L1rk5wnCleMKKBvi3Zpvuh/xl5h5J1jw9pm+MPdryQ/yTUO1X2XZejr6kRH6N4qu1e0s8XCxzDVeURa6e/J6H/mYlT4dlrVv0UonGMM8ULRjjQLyXbdLLm0cBfyQ/g2iFs84fl5x1u8IOdu0a2cYTHaEtmm79sYQw/Sfq8VnP9mWT9XycwzhQvGNFAn85sU90L8H8k6x8ewnbHKdZ3Q7NTZicy3/ndER2j18sjw+q6Z1sawytJv3Vn8+2v8UfAuMaZ4gUjGuifZbZp/QL/Av9twNu8rPzL+7OG67+b+c57R3CM4lHi7WS9OPHkpRbGcHnmOx2t2cebmT7+M0FxpnjBCAf6xWR7Zhv0cTDzvaYHuM3byuL1t4brbw31pswv1hidy6zzTktj+Fam7w9r9rEi08cvExRniheMaKBPhadPMei0yw362ZH5XoOczrwm5G+i7dfLme19e8TGaHdm+Z9bHMPc0ef+Bv08Tvp4PEFxpnjBiAb6psz2nGqpn29HeB+8ktnelSM0RvG06B+Z5Xe0OAZ7Mv03uYZ0P9PP2iUWZ4oXiteQ7cpsz9cN+smdProywvtgW41tXYwxOpBZ9nbLY5A7smsy/fxOpp+3llicKV4oXkP2SWZ7jrT0vWZHeB+kP9wHR2yMrmaWPVb+WzwFty/M3Zwcj3oel/3cKv/b++WP/Hxyp+DONPhOP2b62b7E4kzxQvEastyU8X0N+8rdO7VsRPfB1+HZRxu9NEJjtCHknwKysyw4f4b5n9d4r49t/EdLR3c/hPlPb056nCleKF5DNpPZnj0N+3qQ6Wv1iO6DmzWOAIY9Rh91KUjfJkcbd8oi9aRHEfuqx7ZMhecnW/wV6j2Jvlvx2r7E4kzxQvEasjNh4TeOdtzN9LVlBMd/U3KE8vKIjdHpHsUoPnh4OlOE4szLS13W+VfN71Z30kaueG1bYnGmeKF4TVjx2jqC4189gtk3gmOUmwAx2+cP9JeZdZ+E7vdCbcssX/epJbnvNL3E4kzxQvFSvAaqej3p3AiO0VSDo6dU7sbmXtPSc0ds/c463NOlWE4pXqB4DdLpsLROG3ZmxsWZeS+P4Bit7FIMVtb4jPVd+ug2KWVdyF9H6nX6MBaneG0ud83s5hKMM8ULxWvIToaFv1m4416Y/2bVxfReeHoKbuOIjtHGzL//2uBzctPXez14OB65PMys81P5XePbquMDguNEjPjsws6Mx/+F5yeMfLsE40zxQvEasqOZ7XmvYV+5H79RmSofjy46T4LYMcJjlHvmYpMnyH8Y6j90N77MM3d/2V9dCuq2kL9XbM8SjDPFC8VryPZltufThn2lf4GPyk3KL1R+lD8a8THKvTbkuwaf83amn9M11o1T2+PjqR6X2xwLxs9lEaqeovsmPH968uUlGGeKF4rXkOX+cj7WoJ9lYXQfD9W53vLlGIzRC5llzjX4rJUt9dNLnJH4qM/PmPQ4U7xQvIZsTWZ7Zhr0sy7Tz8kRGOsvW9iWYY9RemTxS4PPmhpC8cq9nuTNJRpniheK1yJInwr+Q4M+tme+1/uL/L0+Lrfj+zEbo/S604OG25zOBDzb4tjGI6Bbod4rTiY1zhQvFK9FcqqFH8vc6+AX8yWBnZmF8TrNC2M2RunMvNx9U/2YbeFIp5vcg3Y3LcE4U7xQvBZR7gdhVc0+0h/cm4v4fTqTFW40+B6jMEa514e80WCb09OPn7c0FvHUXXqt66slGGeKF4rXIluV+aHbWbOPa6Gd110s1KbyhzU+HX1Nwz7+L3OkM8wxWpn5rLpvOM5N/HinhfFdHuauwaXX5FYssThTvFC8RmSbzobmM8FWZ77T+kX4DvH0UbyBNV5bea1hH++E7hMkhjlG6RMpTtf8Hun9YvEUYhv3QqVHPr8X7W9LLM4ULxSvEQr0N0Pz9zp9EBZ+IT4+WeJAg7/EO9aU2xx/pDc37OOVMPfoofdHYIzS190/DvUeEZXOBDzaQowcS/q8Huq/imSx40zxggkM9J+S7Xq7z/XSUzmban7ux8n6dWcHxtNRv4VmT8+I4jP/4mm5O2Xxe3FExuhCss6hGt/pUlL4XllAXMRTgun7uH4MvV/gOYpxpnjBhAb6dHh2hlo/N3/uTL7LNw2OmHIvU+z3Gk8sNL+E/h5p1E/7eoTGaEPyWfdCfxMc0jckf7yAmIin5S4n/X02hnGmeMGEB/qeGn/trypP+3SWvRrqvQcqhPxjjPp9Jcey8ijtrxbbphEbo/2ZI57l84xJtdicbhgH8RTl4fDsvWJXysI4jnGmeMESCPR9ydHQwcwycbr09fDsDapNpqWv7VJEDvSx7kzLhevaiI7RR+H5J72vyywXnyl4Pjz75Im694fFfuOU+uoNxfHI9t0xjzPFC5ZIoL+R/GjcKI+Gvir/mu/8RR5/fI7MczQwn38n43Gxj/52t1y4uv14jsoY/TPMPcm9euPyhcrnxULeuffqdujvDdEd8TrhF+Hpkz2elPsgPjh3wwTFmeIFSyjQ42svTpQ/nPHHMV6reFD+hR9P9axp6XPi6br95Q/p1Jjtz2GNUbS1/HGPRyAPy8+KnxmnrMf3aMXTcXWnxJ8ptz8WvM2LNP7DHEPFCwQ6IKcR6ICcBoEOyGkQ6ICcRqALdJDTINABOQ0CHZDTINBBToNAB+Q0CHRAToNABzkNAh2Q0yDQATkNAh3kNAh0QE6DQAfkNAh0kNNyGoEOyGkQ6ICcBoEOyGkEOiCnQaADchoEOiCnEegCHeQ0CHRAToNAB+Q0CHSQ0yDQATkNAh2Q0yDQQU6DQAfkNAh0QE6DQAc5LacR6ICcBoEOyGkQ6ICcRqADchoEOiCnQaADchqBLtBBToNAB+Q0CHRAToNABzkNAh2Q0yDQATkNAh3kNAh0QE6DQAfkNAh0kNMg0AE5DQIdkNMg0EltLNrRol0t2qOiPS7ag6L9WLRDRVtliOQ0CHRGxatFu1DZr9eLdrwsZOeK9qT87w+L9pHhktMg0FlsW4t2v7JPD2aWmS7azcoyM4ZNToNAZ7FsDnOnBzv789Mey64u2p3KsicMn5wGgc6wxWJ0t7Ivr/Wxzt5k/x8wjHIaBDrDdC7Zl3v7XO9GZZ0HZRFEToNAZ+C2JfsxXvOa6nPdQ8m6xw2nnAaBzjBcSvbjyRrrrk/WjTMR1xpSOQ0CnUGazuzHXTX7+CNZ/7BhldMg0BmkzzL7cX3NPmaS9X8zrHIaBDqDdDHZh7MN+jiYiYVpQyunQaAzCHFSxpNkH15u0M+OTCyYNi+nQaAzEJsy+/BUS/18a3jlNAh0BmFXZh9+3aCfFZl+rhheOQ0CnUH4JLMPj7QUC7OGV06DQGcQTmT24b6GfT3K9LXMEMtpEOi0bSazD/c07OtBpi+PipLTINBp3Zmw8BuUO+5m+tpiiOU0CHTGrXhtNcRyGgQ6ihdyGgT6knc6OG2InEagM2ZOZvbh7oZ93cv05enychoEOq07mtmH7zXs62EwVV5Og0BnCPZl9uGnDftKn5HoJmU5DQKdgcg9UPdYg36WBY+HktMg0BmSNZl9ONOgn3WZfk4aXjkNAp1BuZ/swx8a9LE9EwvvG1o5DQKdQTmV7MMHDfrYH7yMUk6DQGeIcoVnVc0+0in3Nw2rnAaBziDFQpXOFNxZs49roZ3XqiCnQaDTt7Oh+YzD1Zk4WG9I5TQIdAbtzWQ/3q6x7gdh4RM+kNMg0Gnkp2Rfvt3neukpw02GUk6DQGdY4uzA2VDvJuOd/9/eHUB+df1/HD++kszEJJNkTJJk/kySn8zIZGYSkySTSGZmMvIzM5mRn8nPTyKZJIkkmWRMksyMJEkSmfxMEkmSJPa/5/e9H7vf0/l8v597P/fz+X76fB9Pjvh27znnnvt63ffnnHvOucn9P6YZeRogdAybbcn93DvNsXGix73KsdeK9Lom5GmA0DEbxP0Oq7MP92SOiTtq3KgccyXUn14PngYIHa2yJglOt4p0pEgHw+Q3wJ6Xf49BLk6Ln6/JeBogdIwKG4t0tEg3i/Q0TL4TiztwnA+TQ4pLNRFPA4QOgKcBQgfA0wChAzwNEDoAngYIHQBPA4QO8DRA6AB4GiB0ADwNEDrA0zwNQgfA0wChA+BpgNAB8DQIHQBPA4QOgKcBQgfA0yB0Qgd4GiB0ADwNEDoAngYIHeBpgNAB8DRA6AB4GiB0gKcBQgfA0wChA+BpgNABnuZpEDoAngYIHQBPA4QOgKdB6AB4GiB0ADwNEDoAngahEzrA0wChA+BpgNAB8DRA6ABPA4QOgKcBQgfA0wChAzwNEDoAngYIHQBPA4QO8DRA6AB4GiB0ADwNEDrA0zwNQgfA0wChA+BpgNAB8DQIHQBPA4QOgKcBQgfA0wChAzwNEPoAWVukQ0W6VqSnRXpepMdFulCkvUVa/Aq1+6IiffIK62Z9kQ5X7sWL8t/bRTpRpI+LNDGkuiwp0sNSv8fcL8ELgteo8HaRLlbqeKNIR8pAdq58cMa/PynSlyPe3vPLQPuoSH/2kc+8Ij3I3L+m6VyP5a4u0u895nmnSO8PoU0vVMo8NqL3i6eBOSb0DeWDo1O/PZljVpUPys4xJ0e0rbcX6Y9KPft5GG5tMXDFdLCHMjeWvau6eX8+wDb9Iinr2IjeL54G5pDQ1ycPy2+mOTYOHd2vHHt0hK4j9j6uZdq6n4fhhZaD14YZylvTMHB10tYBtOvKTJ2Ojej94mlgjgg9BqPqsNj1Hn8pV69l9yxfQ+wRnp/mgd70Yfh2y4Er9mynez/1WpHulsc+K9K/i/SPMDmkFspz3y3SP8trypUR300ubbFtY5lXM+UcG8H7xdPAHBL6uaRe23s871bywFwyC3WP76PiO7nTZY9movy3rYfhd+X5cZJCHEZ9q0EeP9TopXbKiz3b1TMcGwPdiS4P/wMttvF3lWDab/Aa9P3iaWCOCH1jzZ5Blb3JuUdmKXityPz9agsPw4nyvIc9BJLpqL4j3DTNca+HyYkwL8reVa+c7dL7amMG4poyv/hD5ceWgteg7hdPA3NI6JeTOh2vce6K5Nz40F02Itd1toWH4UfluR/3UY93K3V4NkNA6UyI2FezjLhsIfeObG2fbfhaGXg7wfRgGNyEjTbuF08Dc0ToqzJ12lIzj7vJ+ftGpK3PtPAwPN/CA/r70PvMzLhE4UHZA6vL0cy97Het1KEwdfLOIINXG/eLp4E5IvRvM3VaUTOPk8n5t8coeMWZcIv6rEf1veB0swDnlT2cbxuW80nmXm7vo96d4eTfK38TvAQvCF4jIfRLSX2eNchjT+a6Vo1J8OqXdyrlxx1KFswQLGLwerNhWblJD02nzMeAfS9Mvn97W/ASvIBREvpE+Hu3jE660iCfTZnr2j0CbT0KD8N9ofddNZaGmdd/zRRw0vvwYcO8Tne5j4KX4AXBa9aFvi5Tn1Mt5XNC8PofNyvl7xhwWW9l7sPCBvl01u+dz/yf4CV4QfCadaFvydTnxwb5LMjkc1Xw+t+OFNVZmIsGXN7GFu5BnCkal0rESSNvCl6CFzCKQv86U5/9LV3XsxFo69l+GFYnw1wcQnnp/ot7GuTR2ZB5c5f/F7wELwhesy703NTqpkNbuTVG8+Z48LpeKfuzIZRXXUAc78cbNc//qoeAJHgJXhC8Zl3oJzP12dYwr8eZvJbM8vXN5sMwXby9dAhl3umjB72q7C3HNXsLBS/BCxhloZ8J/S9Q7pD71tX7I3Z9w3wYVodkfxtCedVJM3Erqzrv1yYqvcT1MxwreAleELzGPnhtGLHrG+bDsLpP394hlFfdnLfu0O/+8rwfejhW8BK8IHgJXmMavNJPqKwYcHnVWY3nap7b6bHFr2X38o5S8BK8IHjNutBPB8OGg+CrSpnXhlDehcr11RkujPsnxvdkceePXnfMF7wELwhesy7046G97YQeZvKa7d3lZ+theCUMb5PiT8PfSxPq7iDfmZ1YZ1hT8BK8IHjNutAPZerzacO8ngRT5UMZsKtlvjPAspaHyQXFM30jLEfnUy+Xa54neAleELxmXeg7MvX5pmFe6R6Jc3WRcnWT4jsDLCd+Z+taWc6XNc+N3/6KX2mOyxvqfhVa8BK8IHjNutBzG+oebpDPvGB7qA6/Vso7MMByTvdRRm5bsLbTfMELELwGxdJMfU42yGd5Jp/jI9DWw34YLknKWzegcg702caCl+AFvPJCf5TU55cGeXyUua5dczB4fVEp696AyujMZPy5jzwEL8ELeOWFfiqpz+MGeewMPkYZqX7Y8+AA8u/MLIw7drwmePE0MJeFngs8i2vmkU65vzMibT3Mh+GbYbALtD8s873V4P60iQkbghcEr5EQenwQpjMFN9fM43po57Mqr3Lw2l0pJw7FTrSYd3x3FneJj0ORTTf4/aylOgleghcEr5ER+k+h+YzDJZlrWjEi1zXMh+HFAT3Q4/DrwzIgrm6Yx8dF+l3PS/ACxk3o7yV1qjPZ4PPQ/4SPtWXPZXPL1zWsh2Hae93UUr5Ly3sR18ytb5hHXMcVt+5qawKN4CV4QfAaKaH/mtTrwx7PS4cM604P/yo5/+cWr+mnIT0Md4Wpi7Pb2FkkBsTbfQTD+CHK+D7zflmn11+B4DWs+yV4AWMk9M7HCOssMt7c54NsaXj5fdtf5UO3Df5I8n04oLb7JfS3Ti4lBprfQ3sz/35s8VoHGbyGdb8EL2DMhL4tqdveGXoG98LU3dPr/rr/sMvD9kgL17K+S95tT+F/IwnAW/vMb17Z+2xz2nqbi6UHFbyGdb8EL2BMhb4jeRjvyRwTd9S4UTnmSmg2fXtZlwfW7j7qvzD8PVyWy/u/ZYBZ0GJ7dfJ+3kK+J1sOXNdb1kfbwWvY90vwAsZY6GuS4HSr7A3FB9fp8iH9Vxnk4rT4+X2U9V3SHpca5hcXWz+p+WB/Ul5bP5wLzT8EmbI1tL9YeM+IBq/Zul+CFzAHhL6xSEeLdDNMrjOK78TiDhznw+SQ4tKWyllX/vqOExMmSAQ8DRA6AJ4GCB0AT4PQAfA0QOgAeBogdAA8DUIndICnAUIHwNMAoQPgaYDQAZ4GCB0ATwOEDoCnAUIHeBogdAA8DRA6AJ4GCB3gaZ4GoQPgaYDQAfA0QOgAeBqEDoCnAUIHwNMAoQPgaRA6oQM8DRA6AJ4GCB0ATwOEDvA0QOgAeBogdAA8DRA6wNMAoQPgaYDQAfA0QOgATwOEDoCnAUIHwNMAoQPgaRA6AJ4GCB0ATwOEDoCnQeiaA+BpgNAB8DRA6AB4GiB0gKcBQgfA0wChA+BpgNABngYIHQBPA4QOgKcBQgd4GiB0ADwNEDoAngYIHeBpngahA+BpgNAxRNYW6VCRrhXpaZGeF+lxkS4UaW+RFmsingYIHaPC20W6WLmvN4p0pAxk54r0ovz7kyJ9qbl4GiB0zDYbivSock/3ZI5ZVaQ7lWNOajaeBggds8X6MDk82Lmf30xz7JIi3a8ce1Tz8TRA6Bg2MRg9qNzL6z2csz25/7s1I08DhI5hci65l9t7PO9W5ZzHZRAETwOEjoGzMbmP8Z3XRI/n7k3OPaI5eRogdAyDy8l9PF7j3BXJuXEm4jJNytMAoWOQrMrcxy0187ibnL9Ps/I0QOgYJN9m7uOKmnmcTM6/rVl5GiB0DJJLyT181iCPPRktrNK0PA0QOgZBnJTxIrmHVxrksymjBdPmeRogdAyEdZl7eKqlfE5oXp4GCB2DYEvmHv7YIJ8FmXyual6eBggdg+DrzD3c35IWnmlengYIHYPgaOYe7miY19NMXvM0MU8DhI62OZm5h9sa5vU4k5etongaIHS0zpnQ/wLlDg8yeb2viXkaIHS8asFrgybmaYDQIXiBpwFCn/OcDoYNwdMgdLxiHM/cw60N83qYycvu8jwNEDpa51DmHn7aMK8nwVR5ngYIHUNgR+YeftMwr3SPRIuUeRogdAyE3Ia6hxvkMy/YHoqnAULHkFiauYcnG+SzPJPPcc3L0wChY1A8Su7hLw3y+CijhV2alqcBQsegOJXcw8cN8tgZfIySpwFCxxDJBZ7FNfNIp9zf0aw8DRA6BkkMVOlMwc0187ge2vmsCngaIHT0zE+h+YzDJRkdrNCkPA0QOgbNe8l9vFfj3M9D/xM+wNMAoaMRvyb38sMez0uHDNdpSp4GCB3DIs4OfBbqLTLenNz/Y5qRpwFCx7DZltzPvdMcGyd63Ksce61Ir2tCngYIHbNB3O+wOvtwT+aYuKPGjcoxV0L96fXgaYDQ0SprkuB0q0hHinQwTH4D7Hn59xjk4rT4+ZqMpwFCx6iwsUhHi3SzSE/D5DuxuAPH+TA5pLhUE/E0QOgAeBogdAA8DRA6wNMAoQPgaYDQAfA0QOgATwOEDoCnAUIHwNMAoQM8zdMgdAA8DRA6AJ4GCB0AT4PQAfA0QOgAeBogdAA8DUIndICnAUIHwNMAoQPgaYDQAZ4GCB0ATwOEDoCnAUIHeBogdAA8DRA6AJ4GCB3gaZ4GoQPgaYDQAfA0QOgAeBqEDoCnAUIHwNMAoQPgaRA6oQM8DRA6AJ4GCB0ATwOEDvA0QOgAeBogdAA8DRA6wNMAoQPgaYDQAfA0QOgATwOEDoCnAUIHwNMAoQM8zdMgdAA8DRA6AJ4GCB0AT4PQAfA0QOgAeBogdAA8DRA6wNMAoQ+QtUU6VKRrRXpapOdFelykC0XaW6TF6t2IiSLNr3nOwiLtLNKJIt2pXNfT8joPF+kfLdVvZZG+L9Klst065Vwv0pEirWdjwQuEPoq8XaSLlTreKB9aMSCcK9KL8u9PivSlek9LDJSbi/RDkc4U6c8iPSyDaC8sKNK+MnjEut8r0snymmI6VaRHlWv+pUjLGtZ1UZGOV/K6XGm/WOaDyv/9VqTVNfOfl+TRbzrH0wChd9iQPAz3ZI5ZVf767xxzUr2nsKLsudyolHW1rNPKGvksKXs7f5W9n8/LXlsuwB2olHW/SO/UrHNsm/+W5z8o23Omcp4VaWuNMra2GLhiOsjTAKGHcjjoaaVu38zwYL1fOfaoeod3w+TQZPX+ni//Xpc3inS7ks+mHs6pBpZ7offh0beTNnl/huP3J9e4pcdyLrQcvDbwNEDoS5Ihnes9nLM9uZbdc7Ter4fJobVqnnd6CALTcbSS1889nhPfo92tnHekx3NuNijreuWc+MNhpiHEt1sOXI+69EJ5GphjQj+X1Gt7j+fdqpzzuAwmc6neK5IeUkyny4DWlPRBv63Gud9VzotDjQtnOH5fUtbmHsvZkpx3rcd6xfd9cfj0rQbt8sOI9PQFLwheI1KnjX38qt2bnHtkDtV7ffkwrubzQwvX9UWS5wc1zv04OXe64cY4rPiscuyL0PssyIkw9R3jdD8c4rGdiSqr+2iXO6HeMKrgBYy50C8ndTpes+fxV/IAXDYH6h2HBJ8meRxo6bqOhebvdt5Pzv10mmO/To69XrOeJ5Pzb3Y57qPy/z/uo03eDVMnikzwNDC3hb4qU6ctNfO4m5y/b8zrHR+kj5Nzf2rx2s7U6D2lbEjO3THNsVeTY+vOvtyZuQdrM8edLwNyP3wfRmt2q+AFwWuW+TZTpxV9/gK/Pcb1jkNt95Lz4pDYGy1e26kk/3/XOPejHgP6/Ez7HapZz/cyefyrS29wUZ9tUn1HuZWnAUK/lNTnWYM89mSua9WY1vtc5pyPW762/yT5x9mUvU4ASYcCu60r+yBzHV/UrOeCTB6/D+BevxOmTkJZwNPA3BZ6fG/wIqnPlQb5bMpc1+4xrHduke1vA7i+TT32aHJUhwKnmwH4SaaMnQ3q+jzJ4/kA2qM6I/IcTwOEvi5Tn1Mt5XNizOodtza6mzl+ELPeum2j9MkM56UzDd+b5thtmfybvKt8lMmn7Qk71XVoO3gaIPQtmfr82CCf3PDR1TGr9+7MsfcGeI1fZcp7Hrq/w1oSpr6Lm6nnm+tFNlkucD+TzwcttsPKMHVG6CKeBgj960x99rd0Xc/GrN7XMsceLv9vouwRnC57Is/LfP4s/7YrNHtPcynkd5dIe0hxUfMf4e8F15/0kHduaPJMgzrmtnz6qMV7XZ2Yc5GnAUKPHM3Up+mwzNNMXvPGpN4ruwSRzWUQ+G+YeTujhw3qGGc23umSX3yQv1XWobNQOq57W95j3v/XUk/ylzDYodTqNlSf8TRA6JGTmfpsa5jX40xeS8ak3l92CSAnkh7b/TKQvAjt7YQe3x/d7ZJXZ3eM+H6s7gSZifDyZIvpZifWCV5t9bzSheRLeRog9MiZ0P9C3w65CQbvj0m9T08TjOIarFWZwLAhvLwDSCf9s0EA+2OaOlwN9de4dWvHupM2csFrY0v3uTo8/BtPA4Q+rCCwYUzqfb9Lr6eX4Hwgc+6LUH8dXBxCvDJNAIsf2Ky7eHdjJp86a8q6tV9ba/yq0/738jRA6IJX7/WeaKH3lFvY3GRq/4HQ/gcac73DXmcdbusSmNvYdzDdWX8FTwOE3uF0eDWHDYdZ74VdHtALa5SxoksevW4pFXtdF8vz4teZvw5Td4NP09nQ+2SZOMEj995vuuHDGJzie8DcO7M7Ld3j6lKBazwNEHqV45n6NN037mEY/GLV2aj32sz/32xQTm5KeS9T2uMQXGc2Y5x5t6jy9+vTBLDzNeoWe5pPMnn8WrbrmjC5GXGciPGvSn3+E16enNLW4vQrYbgbPQtewCsk9EOZ+nzaMK/cw2/eGNR7Q+b/m+wg/0WovxHu2kpwje/d3kz+f14ZTLoFsDqfaFkd8mvZ/uoSvOP7stxasW0t3N9lSZ7v8DRA6FV2ZOrzTcO80l/gz8ak3rlPr5xtUM6HmXxOT3P88qRXON2uFR906UH+VfaY6tYzLkWI0/Ofl+0TA/xvZbCtDqmm3x1raweM6obJd3gaIPSU3C/nww3ymReGuz3UMOv9WuaYJpvDLqyZT3XY7HIP+a8K+VmRPw/oHsQZiU9baJccv4b2P/ApeAFjJPSlmfo0+dDf8kw+x8eo3mnvrMlnPyZqBK80OO/qsYx3w8sTOQa1H2DuczLvtZDvkiTPdTwNEHqOdFfwXxrk8VHmunaNUb3Td0GPG9Y5nZ3X7d1Z+jHK1TXK2Bvy21i1Seyx/hn6/yRNjuq7wXs8DRB66PFB2eTBnPsc/Koxqvfx0M5apmc99hbT91d1yopfSE4noXzbctvnNkZuq4dU3Yz4IE8DhF7nAb64Zh7pw/3OmNU79wmWNQ3qnA4/ft/jcXVJ93483GK7x6HW9F1XW0HmzTCcRe6CFzAGQl+ceVjWHWZK1xvtH7N6L8yUVferw7mJHx/3qJG6vbx06PBQS20ee3W/h5ff/y1oKf/qN9MehXZ26hC8gDEW+k99/FJfkrmmFWNY73RXj9M165quF4tDiN3WwaU7XtTdnT9dStDW+8e0p/pHeHntWT9crOR9jKcBQp+J90Lz7zp9HvqfOLG2/NW9eYTrvS68/FXjOltE7anRGzrbZ4/y29D++6jDSZ43QrufvEl70pt4GiD0Xvg1qdeHPZ53vc8HZfq5+59HuN4Xk3Pq7HR+OQl8b01z7PbQ3ya+Z5PeUT/EIcH0HVrc6uqNlvW3q8deKU8DhD6FVWHqbLheFhlvTq6l7lDP0pD/cOPOEa33yqSsh6G3SSLpV4u/muH4+K7nZmj2CZVlSZtu70MTcRg1/QzLtwPSX/W7YCd5GiD0Omyr0bOID+17YerO36/XLC+3ZVKdT3LMRr13Znoh86c5fl4SAHp9VxbXdlXffd3oobczEaZuAHy2oQ7icOi+MHVd2tUyCA+CN5KAu5WnAUKvy47kQbInc8zy8mFaXaC6uEFZy7oEr90jXu8vw8u7ry/PHBd3tjgfpu7eUWcGXRzKrG75dDt0/8xMHIa8mATJ+TWvK15DnL5fXQAeZxN+MgTNVYdUF/A0QOhNWJM85G+VvaGD5UOx84s8Bov9DR6SVb5L2uNSH/kNs97/CC8P7V2slBeHvjrroe6VD+gmxOCaboB7o/xbLCdOpPi5Erj/DPWGXePEiB/C37uIvCjvQdzoeOWQ9Fb9WOc5ngYIvV/iZy+Olg/p+CCO73sel72JODS3tKVy1pUP3E2hnbU9w6p3ZEMZsGIv7klZViwzTpSI37aKQ5ptTD54q6x7/Ir0g7KcznXFsn8Mk+vG6rbfmbKtYnBdH16dtVU8DRA6AJ4GCB3gaYDQAfA0QOgAeBroS+hNEoDB8Iw/AcELELwAwYs5AMELELwADDh4/T/2jFQZs1sBzwAAA610RVh0TWF0aE1MADxtYXRoIHhtbG5zPSJodHRwOi8vd3d3LnczLm9yZy8xOTk4L01hdGgvTWF0aE1MIj48bXN0eWxlIG1hdGhzaXplPSIxNnB4Ij48bXN1Yj48bWk+VzwvbWk+PG1yb3c+PG1pPnM8L21pPjxtaT5rPC9taT48bWk+aTwvbWk+PG1pPm08L21pPjwvbXJvdz48L21zdWI+PG1vPj08L21vPjxtZmVuY2VkIGNsb3NlPSJdIiBvcGVuPSJbIj48bXRhYmxlPjxtdHI+PG10ZD48bW4+MDwvbW4+PC9tdGQ+PC9tdHI+PG10cj48bXRkPjxtbj4wPC9tbj48bW8+LjwvbW8+PG1uPjIwNjkwPC9tbj48L210ZD48L210cj48bXRyPjxtdGQ+PG1uPjA8L21uPjwvbXRkPjwvbXRyPjxtdHI+PG10ZD48bW4+MDwvbW4+PG1vPi48L21vPjxtbj4xMDM0NTwvbW4+PC9tdGQ+PC9tdHI+PG10cj48bXRkPjxtbj4wPC9tbj48L210ZD48L210cj48bXRyPjxtdGQ+PG1uPjA8L21uPjxtbz4uPC9tbz48bW4+MDY4OTc8L21uPjwvbXRkPjwvbXRyPjxtdHI+PG10ZD48bW4+MDwvbW4+PC9tdGQ+PC9tdHI+PG10cj48bXRkPjxtbj4wPC9tbj48bW8+LjwvbW8+PG1uPjEwMzQ1PC9tbj48L210ZD48L210cj48bXRyPjxtdGQ+PG1uPjA8L21uPjwvbXRkPjwvbXRyPjxtdHI+PG10ZD48bW4+MDwvbW4+PG1vPi48L21vPjxtbj4wNjg5NzwvbW4+PC9tdGQ+PC9tdHI+PG10cj48bXRkPjxtbj4wPC9tbj48L210ZD48L210cj48bXRyPjxtdGQ+PG1uPjA8L21uPjxtbz4uPC9tbz48bW4+MjA2OTA8L21uPjwvbXRkPjwvbXRyPjxtdHI+PG10ZD48bW4+MDwvbW4+PC9tdGQ+PC9tdHI+PG10cj48bXRkPjxtbj4wPC9tbj48bW8+LjwvbW8+PG1uPjE3MjQxPC9tbj48L210ZD48L210cj48bXRyPjxtdGQ+PG1uPjA8L21uPjwvbXRkPjwvbXRyPjxtdHI+PG10ZD48bW4+MDwvbW4+PG1vPi48L21vPjxtbj4wNjg5NzwvbW4+PC9tdGQ+PC9tdHI+PC9tdGFibGU+PC9tZmVuY2VkPjwvbXN0eWxlPjwvbWF0aD7YUXbDAAAAAElFTkSuQmCC\&quot;,\&quot;slideId\&quot;:284,\&quot;accessibleText\&quot;:\&quot;W subscript s k i m end subscript equals open square brackets table row 0 row cell 0.20690 end cell row 0 row cell 0.10345 end cell row 0 row cell 0.06897 end cell row 0 row cell 0.10345 end cell row 0 row cell 0.06897 end cell row 0 row cell 0.20690 end cell row 0 row cell 0.17241 end cell row 0 row cell 0.06897 end cell end table close square brackets\&quot;,\&quot;imageHeight\&quot;:217.54149085794657},{\&quot;mathml\&quot;:\&quot;&lt;math style=\\\&quot;font-family:stix;font-size:16px;\\\&quot; xmlns=\\\&quot;http://www.w3.org/1998/Math/MathML\\\&quot;&gt;&lt;mstyle mathsize=\\\&quot;16px\\\&quot;&gt;&lt;msub&gt;&lt;mi&gt;O&lt;/mi&gt;&lt;mrow&gt;&lt;mi&gt;n&lt;/mi&gt;&lt;mi&gt;o&lt;/mi&gt;&lt;mi&gt;n&lt;/mi&gt;&lt;mi&gt;s&lt;/mi&gt;&lt;mi&gt;k&lt;/mi&gt;&lt;mi&gt;i&lt;/mi&gt;&lt;mi&gt;m&lt;/mi&gt;&lt;/mrow&gt;&lt;/msub&gt;&lt;mo&gt;=&lt;/mo&gt;&lt;mfenced open=\\\&quot;[\\\&quot; close=\\\&quot;]\\\&quot;&gt;&lt;mtable&gt;&lt;mtr&gt;&lt;mtd&gt;&lt;mn&gt;0&lt;/mn&gt;&lt;mo&gt;.&lt;/mo&gt;&lt;mn&gt;13317&lt;/mn&gt;&lt;/mtd&gt;&lt;/mtr&gt;&lt;mtr&gt;&lt;mtd&gt;&lt;mn&gt;0&lt;/mn&gt;&lt;/mtd&gt;&lt;/mtr&gt;&lt;mtr&gt;&lt;mtd&gt;&lt;mn&gt;0&lt;/mn&gt;&lt;mo&gt;.&lt;/mo&gt;&lt;mn&gt;14982&lt;/mn&gt;&lt;/mtd&gt;&lt;/mtr&gt;&lt;mtr&gt;&lt;mtd&gt;&lt;mn&gt;0&lt;/mn&gt;&lt;/mtd&gt;&lt;/mtr&gt;&lt;mtr&gt;&lt;mtd&gt;&lt;mn&gt;0&lt;/mn&gt;&lt;mo&gt;.&lt;/mo&gt;&lt;mn&gt;11653&lt;/mn&gt;&lt;/mtd&gt;&lt;/mtr&gt;&lt;mtr&gt;&lt;mtd&gt;&lt;mn&gt;0&lt;/mn&gt;&lt;/mtd&gt;&lt;/mtr&gt;&lt;mtr&gt;&lt;mtd&gt;&lt;mn&gt;0&lt;/mn&gt;&lt;mo&gt;.&lt;/mo&gt;&lt;mn&gt;08323&lt;/mn&gt;&lt;/mtd&gt;&lt;/mtr&gt;&lt;mtr&gt;&lt;mtd&gt;&lt;mn&gt;0&lt;/mn&gt;&lt;/mtd&gt;&lt;/mtr&gt;&lt;mtr&gt;&lt;mtd&gt;&lt;mn&gt;0&lt;/mn&gt;&lt;mo&gt;.&lt;/mo&gt;&lt;mn&gt;14269&lt;/mn&gt;&lt;/mtd&gt;&lt;/mtr&gt;&lt;mtr&gt;&lt;mtd&gt;&lt;mn&gt;0&lt;/mn&gt;&lt;/mtd&gt;&lt;/mtr&gt;&lt;mtr&gt;&lt;mtd&gt;&lt;mn&gt;0&lt;/mn&gt;&lt;mo&gt;.&lt;/mo&gt;&lt;mn&gt;16052&lt;/mn&gt;&lt;/mtd&gt;&lt;/mtr&gt;&lt;mtr&gt;&lt;mtd&gt;&lt;mn&gt;0&lt;/mn&gt;&lt;/mtd&gt;&lt;/mtr&gt;&lt;mtr&gt;&lt;mtd&gt;&lt;mn&gt;0&lt;/mn&gt;&lt;mo&gt;.&lt;/mo&gt;&lt;mn&gt;12485&lt;/mn&gt;&lt;/mtd&gt;&lt;/mtr&gt;&lt;mtr&gt;&lt;mtd&gt;&lt;mn&gt;0&lt;/mn&gt;&lt;/mtd&gt;&lt;/mtr&gt;&lt;mtr&gt;&lt;mtd&gt;&lt;mn&gt;0&lt;/mn&gt;&lt;mo&gt;.&lt;/mo&gt;&lt;mn&gt;08918&lt;/mn&gt;&lt;/mtd&gt;&lt;/mtr&gt;&lt;mtr&gt;&lt;mtd&gt;&lt;mn&gt;0&lt;/mn&gt;&lt;/mtd&gt;&lt;/mtr&gt;&lt;/mtable&gt;&lt;/mfenced&gt;&lt;/mstyle&gt;&lt;/math&gt;\&quot;,\&quot;base64Image\&quot;:\&quot;iVBORw0KGgoAAAANSUhEUgAAAecAAAVlCAYAAAAlOgSUAAAACXBIWXMAAA7EAAAOxAGVKw4bAAAABGJhU0UAAAK9R8I/LQAAecZJREFUeNrs3Q/Elff/P/C3JDOJST6SjElym48xk3xkIpPMTEySTCL5mJmMfMwkM/I1mY+JyWSSmySTzJgkmY+RSTIZmZlJIrklSex3vX/3dXT17n3Ofa7rXOfc5z7348Hb5/tt53pf/+7neZ3r3/sKAaBdG4t2vGjXivawaI+LNlO0i0U7VLRVC2hdVhbtvZb7fKVoR4p2qdwucfs8KtrvRZsu2rsLdF6j3IYA1CgEsQj8XbYbRTtRFuoLRXtS/vuDon005uuyrPwhcb9of7XU5/KifVXZDr1a/GGzYYHMa9jbcGnR7vaxHv22C6IKtKWNL6Vh2lp+CXfmdTDzmami3ap8ZnpMt/We8siys5xtFOdVZRGss7/uFe31MZ/XKLbhrhYL89/lj5a2PRrzfAKLsDhvDrOnrzvz+bTHZ1cX7U7lsyfHaBtv6VLUBi3OLxbtatlXPAI8XLRXi7akUkx3F+2XzLz/KI+Cx3Feo9qGF1suzlsVZ2DSi/Pq8Owpx+t9HlVVl+vAPG/beET/fY/tNmhxPlH2c75oL/X52Wo7NKbzGsU2fKXlwny/8kNFcQYmtjhfSOaxp8/pblammSmL/KgtLQvU2fJoakn5v20W541lH6f6/HxchhvJ/H8ew3mNaht+Fp6edo+XSl5u0McXIzhToziD4jw2Qd42wFHJoWTaE/NUnNdn/v2X0O4p2SvlvPp1IJn/ozGc1yi24ZJyuliYXx1gH1Tvc3hXpoFJD/KVZJlO1Zh2fTJtvKt47Zis13ctFed1YfbO9LpHe1sa7O9RzmtU2/Dtctp3BliO15MfHktkGpjkIE9llmlnzT7+SKY/Mibb+lxLxfnDon3SYLqVDY5mRzmvUW3DeA372wGX4/Mwvk8HKM6gOLfucGaZ1tfsYzqZ/rcJK85t/fC5tADn1cY23FL+eBhE9d6GXTINTHqQL7dwxHUws15TivP/vy46qrvZhzWv+d6G0T8r848jo70g08AkBzlet0tHnrraQmEYh8eqxqGwVO8u/jUM9zrpsOY1DsX5SBjvUcEUZ1CcW7UpszxnWurn9CIvznHIy84gLfeHfCZhmPMah+L8a2X+e2UamPQg78wszzcN+nkh088vi7w4d57rjUVz4wKe13wX5w3h2ScBVso0MOlB/iSzPEdbWq9HY7Ct56uwdE7zx0fU1i7wec13ca7esHhJpoHFEOSTmeVpetrwYaavpfO8fvNRWKo3x/1UtDcX+Lzmuzhfr8z73zINLIYgT2eWZ3fDvmYyfa2e5/UbZWGJ191/DvnhHON2XrlA5zWfxTkd4GaNTAOLIcjnwuADkHTk3tO7ZcKLc7wjOj5zeyXMPd5yfO3i2gUyr3EpztXLLv+TaUBxbqc4bx2z9Wu7sMSxnuu8KCEOzrJ8AcxrXIpzdVzvQzINKM6Kc12xEG4Pszcw3exRNI8usHnNV3FOXzG5XqaBxRLks8Fp7WGJ1+7vhfxd7MsX0Lzmaxt+XJnnNZkGFlOQT2WWp+m4xbniMN9vp5rvO43jG6butPgDaD7mNV/b8GoYvxepKM6gOI/E8czyvN+wrwfBo1Q5uVc5frOA5jUf23BtMs9/yjSwmIK8N7M8nzbsKx2jezEPQpL6IVmO8wtoXvP9rPgtmQYWW5BzL6z4ukE/S4PhO3vZlSzHTwtoXvOxDX+qzO+YTAOLLchrQn4Qi7rWZfo5pTh33c7XFtC8Rr0NVyfz2yTTwGIM8v1keX5s0MfbmfXarzg/o3ra//wCmteot+GHlXndlmlgsQb5TLI8Mw362JdZr6kxWLdxKs7VAUS+XUDzGvU2vFyZ11cyDSzWIOcK66qafaSPZI3LTTzjVJyry3FgAc1rlNvwH2G8BrFRnEFxnjexEKd3Wu+o2cf10P7IVJNUnNPrwK8soHmNchseqMwnXm5ZItPAYg7y+dD8ju3VmXUal6EWx6U476wsw+UFNq9RbsNLYXSn/hVnYOyD/GayTHVuxPkgDH5D2cbyqGlHy+s1LsX5+8oy/GuBzWtU2zA9g/OuTAOC/OyzpbFt73O69JR23UdfPk6m/2GIZwQGLSxNRjx7rTL/k2M6r1Fuw272h2cHsFkq04Agz95dXb3Lt59BRHYk61L3VOSa8Pz17tj2tbROvyf93mvYT/zB8WfZR/wx0u941fGlEzcq0y0fs3mNchvO5ccw2LP2Mg1MbJB3J8vW6x268TTk7fDsYBd1C8L2kH/V4YkW1mVzl76bPOJ1PtNPfKPXyh7TrCjaxfKzV0P/d8CPcl6j3Ia9vJT8SNsl04AgP2tv8kV5MPOZdZWjtEEKwtouX/6DPP6zojzyvtOl7z/LL/8XBizOnaPI+E7l9cn895dHnHE7flG0ZWM6r1Fuw7n+5jp9P26xX5kGJirIbyTF92Z5NPtVeRT3uPz3WBCODlgQPku2x+WG/cXBVB50KSbd2oNy3eYSb5h7OEdfjyrzj48BfRmaPcY0ynmNchv2cqHS3wWZBgS5t21h9saiX8uCEYtCHEEs3hEcT3mvaWk+m8ojtXiH7rg+2/py0T4vfzzMlNuiUyR/C7N3Nccj2y0trMMo54XiDAgyyDQgyIBMA4IMMg0IMiDTgCADMg2CDMg0IMiATIMgAzINCDIg04Agg0wDggzINCDIINOAIAMyDQgyINMgyIBMA4IMyDQIMiDTgCADMg2CLMgg04AgAzINCDLINCDIgEwDggzINAgyINOAIAMyDYIMyDQgyIBMgyALMsg0IMiATAOCDDINCDIg04Agg0zLNAgyINOAIAMyDYIMyDQgyIBMgyALMsg0IMiATAOCDDINCDIg04Agg0zLNAgyINOAIAMyDYIMyDQgyIBMgyALMsg0IMiATAOCDDINCDIg04Agg0zLNAgyINOAINOPjUU7XrRrRXtYtMdFmynaxaIdKtoqm0imAUFmNF4p2qXKfr1RtBNlob5QtCflvz8o2kc2l0wDgsxwbS3a/co+PZj5zFTRblU+M22zyTQgyAzH5jB7+rqzPz/t8dnVRbtT+exJm0+mAUGmXbHY3q3sy+t9TLMn2f8HbEaZBgSZ9lxI9uWePqe7WZlmpizyyDQgyAxoW7If4zXnJX1OeyiZ9oTNKdOAIDO4K8l+PFVj2vXJtPFO7rU2qUwDgkxzU5n9uLNmH38k0x+xWWUaEGSaO5zZj+tr9jGdTP+bzSrTgCDT3OVkHz5q0MfBzN/ClE0r04AgU1+86etJsg+vNujn3czfgseqZBoQZBrYlNmHZ1rq57TNK9OAIFPfzsw+/KZBPy9k+vnF5pVpQJCp75PMPjza0t/CI5tXpgFBpr6TmX24t2FfDzN9LbWJZRoQZOqZzuzD3Q37msn0ZShPmQYEmZrOhcEHIOm4m+lri00s04AgM17FeatNLNOAIKM4I9MgyIK8oJ0NTmsj0yDIjJVTmX24q2Ff9zJ9eTuVTAOCTE3HM/vw/YZ9PQgepZJpQJAZ2N7MPvy0YV/pGN0GIZFpQJBpIPfCiq8b9LM0GL5TpgFBphVrMvtwukE/6zL9nLJ5ZRoQZJq5n+zDHxv08Xbmb2G/TSvTgCDTzJlkH8406GNf5m9hyqaVaUCQaSZXWFfV7CN9JOuWzSrTgCDTXCzE6Z3WO2r2cT2089pJZBoQZErnQ/M7tldn/g7W26QyDQgyg3kz2Y+3a0z7QRj8hjJkGhBkMn5K9uX2PqdLT2lvsillGhBk2hHvrn4U6g0isiPZ/9/ajDINCDLt2p3sz0M9PhtvJLtd+ey1oi23CWUaEGTaF8fbrt69fTDzmTgi2I3KZ66G+o9fIdOAIFPDG0nxvVm0E0X7Ksy+A/px+e+xiMfHppbZZDINCDKjsa1oJ4v2a9Eehtlr0nEEse/D7CnvNTaRTAOCDMg0IMgg04AgAzINCDIg0yDIgEwDggzINAgyINOAIAMyDQgyyDQgyIBMA4IMMg0IMiDTgCADMg2CDMg0IMiATIMgAzINCDIg0yDIggwyDQgyINOAIINMA4IMyDQgyIBMgyADMg0IMiDTIMiATAOCDMg0CLIgg0wDggzINCDIINOAIAMyDQgyyLRMgyADMg0IMiDTIMiATAOCDMg0CLIgg0wDggzINCDIINOAIAMyDQgyyLRMgyADMg0IMiDTIMiATAOCDMg0CLIgg0wDggzINCDIINOAIAMyDQgyyLRMgyADMg0IMiDTIMjzbmPRjhftWtEeFu1x0WaKdrFoh4q2agFt95VFe2/E81xdtHvlfv52wL42FO3zol0u98Hjcp9cL9qJom1ucblXFG1f0U4X7VZl3z8s/xa+Ltq/WprX5rK/zt/Yk/J/fyvn/07Rlsg0IMghvFK0S5VlvFEWgFioL5RfoPHfHxTtozHf3svKHxL3i/bXiOd9sbINmxbn+KPiVKWfK5V9MV20u5X/9r+ivTrA8r5QtCNlcYz93S7ncbxsZ8rt2Jnfj0Vb23BecTl/zuQh1+IPhC0yDSzmIG9NvoAPZj4zVX5hdj4zPabbek/Rfq8s5yiL84fJfm5SnON2/rOc/m65b3IF9VhlPo+KtqvhUf71so94lPxBlyPWdH53ivbPmvPaVvkBUKd9INPAYgzy5uRL89M5vszvVD57cozWIx5lXcts61EV5w2Z4lO3OL+SbN+5jhyPJvPbWWNeL4XZ08idad/tY5pqgY5H2P1e4nijYWHutF0yDSymIK8Oz54ivd7nkWl1XQ7M8zrEI83ve3yxj6I4x6PNXzLzrlOc46n4XyvT/tDndNcr08QC2O8p7pMN5hWX8Y/KdCf6mObFyjTxCP/LMHvtelll271etP+U+yq3D+P19jUyDSyWIF9IlmtPn9PdTL44V8/Dsi8ti8PZMHvqd0n5v/NRnD+rFJ+mxflIMu2OPqfbmUx3rc8j9Oo0uxusa+dU+Io+P3+njx8OsZCf7lKgj8k0sBiCvC1Zpvuh/ztkDyXTnpiH5Y/FeX3m338ZcXF+o5xP/MHyTcPivCop7E8qR5b9HLXfr/kjK702/laN9X0nmbbX6fDlYfYGwifl0XG/vuty9LxEpoFJD/KVZJlO1Zh2fTJt/PJdOybr9d0Ii3M80rtVKT5fNSzOnyTTXa+5HNPJ9L/O8flvk89vrTGvLcm07/fxI+BIzfWJP1Zy16g3yjQwyUGeyizTzpp9/JFMf2RMtvW5ERbn4+HZm+iaFuf0aL/unfD7ahayczWOflPppYO9PT4bH827Wx5B13Uys07vyTQwyUE+nFmm9QMerf22yIpz57LAz5V/a1Kcl2X2xfGay/Jmpo//6/H5M8lnv6wxr7f7/FG3tDyjcLjh9n0vs057ZBqY5CBfTpbnUYM+DmbWa2qRFOc4SEh8lCheT31lwOL8VmY7flhzeV7I9PFzj8//N/lsnaPb9BT8hh4/XmJx/kfDbZy7uW+XTAOTGuQl4eloX512tUE/72bW68AYbOtRFOezXda3SXHOHSHua7BMj5M+Htfcd//X53yqp+B73Rm+JtS7lp37AZQu43aZBiY1yJsyy3OmpX5OL4Li3HnO+/vMf2tSnHdntmOT6/f3M/10u0lvaXj2+fZ+r+mmd2q/OcT9+HJm+VbINDCpQd6ZWZ5vGvSTO5X6y4QX57VlEYyF7R8tFeddme3Y5NG0O5l+ej0i9XHm849D92vI8Vn22yM8S7JtDP+2FGdQnIfmk8zyHG1pvR6NwbYeZnHuvBik2wAhTYpz7hTzuQbLdjHTz9tzTHM55Af8SI/c43X1znjlM2E0d02nP1oOyjQwyUHOPaKyt2FfuWdRl05ocf64j4LbpDi/ltmGtxss34+ZfuZ6RCo+T3yrS4GOP0ReLn+IdF6BGZ+NXzei/Vgd0CX+nb0k08AkB3k6szy7G/Y1k+lr9Tyv3zCK81R5ViA+272i5eIcb9B7nNmOG1oozm/3Md3a8Pwz69UzIZ27uUd9s9+tFs7sKM7AggnyuTD4ACQduZuKtozZ+g1anGPx7LxcYvMcn206CElun9S9KSxXnLf1OW0s0L+H7i8Pidd7149wH1ZvNoxH7StlGlCcByvOW8ds/QYtzp3XMn7Rx2ebFudtme1Yd2St3L6o89x5PMV9tUeBjs90j+o54+rLL/bKNKA4K865I7gbob9r6U2Lc3QlNL9rO/c41pNQ/0URx8Lc71b+asj7b0NlXhdkGlgsQT4bnNbuRzxqjdc94/Xgft+RPEhxjjda5a7h9zq9HYvvRyF/zfpWzaPmS5UfIvGO/kc9CvR3YXg3/l2s7LeVMg0sliCfCu0Ni3gv9D/wxUIrzp27hQ/VmGaQ4hzKsw4PMtv0p3IfxddTxrdfxRu94ohef5b//b/h+VHf+h0QZqrSz/VKQZwKT6+159r3Q9h374enN6JtlGlgMQX5eGZ53m/YV66QTMKjVJ2XO1ypOd2gxTmUR+nXwtynlzuvhozXq3PPSvdzB/7Gyg+sOIhJOrDK0vJHQLf5H2txv8UzB51Rzt6VaWCxBXlvZnk+bdhXerQ2CYOQrCoLVTzF/PI8FOeOOI50fOwtPub0uNzW8cfQ/8ofWNXLB+n7mZ+EuU8Jr0vOfPQaTeytLmdJ/i6P5Af1YuUHyUcyDSzGIOeOsr5u0M/SMJnDd+7s86h1kLasxfWN18bTwWD6uZGqemd2P2cIpkJ+iNAfWliHs0M4ElecgQUV5DWZ5Zlu0M+6TD+nFOeRF+fcqzvneiFF+gNtf5/zej08f6NYP0fpvRwbo78dxRkU53mVvsHoxwZ9vJ1Zr/1jsG6LqTgvLdev7us/zyTTvFpjnocy67Oj4fJ/3OLRt+IMLPggp1/OMw362BcGG/RCcR5c7iUmm/qYLr1+XOd56Ljs6Y2Ahxsse+fO7HgN/UWZBgQ5X1hX1ewjfSTr1phs62G/z7mXNm8Im0u8rJBea+53gJAnA/49puOz171nYXs53c0Gf3cyDUxskFdlvqDrnppMn4Edl5cTLIbiHI9ef07mFf//Fxr+PdYdSSw9tX28xrSbyh8V8c1baxqu/78bLLPiDCyIIJ8f4OhndWad1o/Jei2G4pyetYgvrfhHjenTkcjqvkksfRyv33sN4mWPeEo93vPwasN1f6f8ISLTwEQG+c3Q/B3CH4TBbyiLA2AcCM1vJlqsxfnrZB43GhTX7wY8a3I41L/Ovab8G4t3e29uuO7xufO7YTxuPFScQXEemp+S5dre53TXG3w5V30c2n9WttsZgUkpzvGUdXqtN45D/VKDvvYk/ZwZoLj/3sfn42WU30Lz0b/iOsb7JO6UxX25TAOTHOSp8Oxzq/0MIrJjwAIUj6CeZLbJvpbWKX0v8b0JKM7xkkH6OsfDA/QXr9f+Gp59VrnfO+3XJvtvzxyfj4X059Dene7fyDSwGIKcvm7w0BxHQLcrn73W4Chme5cv3RMtrMvmLn2P6hGvtovzijD7VqrHyQ+o11pY1njNt3rt+UYfR+FLwtO3RnXeTtXL0vKsSJuPoW2SaWCxBHlvcjR0MPOZdeUXeHWwiyaPwazt8qV7YMAi1jntmes7vnUpvtXphSFvx7aKc9zWn4dnB4uJR5/vtby8m5JtFk89d3vlZ7zee6ny2Tjk5lzPa0+3XJivyzSw2IL8RlJ8b5ZHs1+VX8Sdo7dYxI+GwQbS+CzZHpcb9hevlT6o+QX/oFy3cSvO8VrsF+HpCyCelNslvpRkwxD3+6rw/IszbpT/Ftfn6/Lot/Pj7a/Q3yWIXaH9wVsOyjSwWIMcX0F4Msxek4zPo8Zr0vH0Z3x/bzzlvaal+Wwqv+RjUVriT+T/32V+sjyLsXketsnL5f6Ny3G33O+dfR/PksRrve/YV4ozCDIg04AgAzINggzINCDIgEwDggwyDQgyINOAIINMA4IMyDQgyIBMgyADMg0IMiDTIMiATAOCDMg0CLIgg0wDggzINCDIINOAIAMyDQgyINMgyIBMA4IMyDQIMiDTgCADMg2CLMgg04AgAzINCDLINCDIgEwDggzINAgyINOAIAMyDYIMyDQgyIBMgyALMsg0IMiATAOCDDINCDIg04Agg0zLNAgyINOAIAMyDYIMyDQgyIBMgyALMsg0IMiATAOCDDINCDIg04Agg0zLNAgyINOAIAMyDYIMyDQgyIBMgyDbHCDTgCADMg0I8qKysWjHi3ataA+L9rhoM0W7WLRDRVtlE8k0IMiMxitFu1TZrzeKdqIs1BeK9qT89wdF+8jmkmlAkBmurUW7X9mnBzOfmSrarcpnpm02mQYEmeHYHGZPX3f256c9Pru6aHcqnz1p88k0IMi0Kxbbu5V9eb2PafYk+/+AzSjTgCDTngvJvtzT53Q3K9PMlEUemQYEmQFtS/ZjvOa8pM9pDyXTnrA5ZRoQZAZ3JdmPp2pMuz6ZNt7JvdYmlWlAkGluKrMfd9bs449k+iM2q0wDgkxzhzP7cX3NPqaT6X+zWWUaEGSau5zsw0cN+jiY+VuYsmllGhBk6os3fT1J9uHVBv28m/lb8FiVTAOCTAObMvvwTEv9nLZ5ZRoQZOrbmdmH3zTo54VMP7/YvDINCDL1fZLZh0db+lt4ZPPKNCDI1Hcysw/3NuzrYaavpTaxTAOCTD3TmX24u2FfM5m+DOUp04AgU9O5MPgAJB13M31tsYllGhBkxqs4b7WJZRoQZBRnZBoEWZAXtLPBaW1kGgSZsXIqsw93NezrXqYvb6eSaUCQqel4Zh++37CvB8GjVDINCDID25vZh5827Csdo9sgJDINCDIN5F5Y8XWDfpYGw3fKNCDItGJNZh9ON+hnXaafUzavTAOCTDP3k334Y4M+3s78Ley3aWUaEGSaOZPsw5kGfezL/C1M2bQyDQgyzeQK66qafaSPZN2yWWUaEGSai4U4vdN6R80+rod2XjuJTAOCTOl8aH7H9urM38F6m1SmAUFmMG8m+/F2jWk/CIPfUIZMA4JMxk/Jvtze53TpKe1NNqVMA4JMO+Ld1Y9CvUFEdiT7/1ubUaYBQaZdu5P9eajHZ+ONZLcrn71WtOU2oUwDgkz74njb1bu3D2Y+E0cEu1H5zNVQ//ErZBoQZGp4Iym+N4t2omhfhdl3QD8u/z0W8fjY1DKbTKYBQWY0thXtZNF+LdrDMHtNOo4g9n2YPeW9xiaSaUCQAZkGBBlkGhBkQKYBQQZkGgQZkGlAkAGZBkEGZBoQZECmAUEGmQYEGZBpQJBBpgFBBmQaEGRApkGQAZkGBBmQaRBkQKYBQQZkGgRZkEGmAUEGZBoQZJBpQJABmQYEGZBpEGRApgFBBmQaBBmQaUCQAZkGQRZkkGlAkAGZBgQZZBoQZECmAUEGmZZpEGRApgFBBmQaBBmQaUCQAZkGQRZkkGlAkAGZBgQZZBoQZECmAUEGmZZpEGRApgFBBmQaBBmQaUCQAZkGQRZkkGlAkAGZBgQZZBoQZECmAUEGmZZpEGRApgFBht5eKdoSmQYEebg2Fu140a4V7WHRHhdtpmgXi3aoaKsW0HZfWbT3JnBec4nFctkI5vOvov1atBcaFPQjRbtU/m3Fv7FHRfu9aNNFe1emAUF++oV5qbKMN4p2oizUF4r2pPz3B0X7aMy397Lyh8T9ov01QfPKiT+WdhTti6KdK5fhXrlMdbxYFsq/a7bPa8xjedG+qvwt9Wrxx+EGmQYWc5C3lsWls3wHM5+ZKtqtymemx3Rb7ymPwDrL+deEzKtqfVkUb1Tm/Uu535oWtIMNCnMssmtr/Ii4VrP/+CPjdZkGFmOQN4fZ09edZfu0x2dXF+1O5bMnx2g9tnT58v9rgc+rKhaqi8k8v2+hgMXT4H80KM5nahyVXy2nuVu0w0V7NTy9Vh0L9+7yB0Y6jz/KI26ZBhZNkFeXX5ad5bre59FidV0OzPM6TJUFqlsB+WuBzqsqFqfjybxulT8S2rCrQWGO6/rPPvs/UU5zvmgv9fnZajsk08BiCvKFZLn29Dndzco0M2WRH7Wl5Rf52TB7Wn5J+b/DKJijnFcqnsL+LZnP2ZaPJn+puf/r2Fj2farGUfyNZH1/lmlgsQR5W7JM90P/j8QcSqY9MU/FeX2PQtN2cR7VvKriJYd7yTy+GMI8Yr9/huE8EhVPw18pt2G/DiTr/EimgcUS5CvJMp2qMe360PzGoGH7LozuOvAw5xVPWT9M+j82xLMnwzh1vC7M3t3/coN1H/fipziD4ty6qcwy7azZR3oD0ZEx2dbnRlichzWveINX+ljT+SEs/4bw9PG4FUPo/8OifdJgupWOnIHFGOTDmWVaX7OP6WT63xTnVuYV71y+nen3pSEsf+cms3j0vHSM8pL+eLwk08BiCPLlFo5Mcs/FTinOA7uQ2a7vDGHZ44+Ax+HZSxPXy4IdBzWZz8eX3g3j9USA4gyK89AtCc+P0HS1hS/QcfkSXcjFOfdI0/9GePYkvY8g3sy1dx6Oqr+oLMevYTzH7lacQXFu1abQfDCJufo5rTg3FgtgbiCQYYwzHYccvRv6f6Y5nmbfP6L9F5etM9DN/TE5G6M4g+I8dDszy/NNg35eyPTzi+Lc2IEuRXEY/h3qDzrSuSlt2Ke7PyvnFQv0RpkGFkuQP8ksz9GW1msc7qpdqMU5Nxzo1+V/i6d14+nls+XRZOctTn+V/7Y/1Hsz1MayQMfry98W7ceyv34K9JUhFuh3K/NYK9PAYgryyczy7G3Y18NMX/N91+9CLM4buhTCHWXB+jP095KIvQOsy5KyaMfrvXOd8r4whG1ZvcHwp6K9KdPAYgrydGZ5djfsK/eKwdXzvH4LsTh/1KUInk7OStwpi3CvVy5+1cJ6LSuL5b0e8/mkpW0Y7134ucs84t/qSpkGFkOQz4XBByDpyB1hbRmz9VsIxflsjyL4ZXj+pqjO2N5Xukzzn5bWLz5u9V3ofjd309dTxuXf1WP5qy2+knOtTAOK82DFeaviXNudkL9+388PnWNdCmebdzl/1qVwNh1T/Vbo/xp3Z4Cb5TINKM6K86jmtaSFo9/cwCVnWl7Xz7v8gBj0GeRYdLeH2eeub/Yo0EdlGpjkIJ8NTmuP07xWdDnyrTPW9foufbQ95OdPI/gxFu9/uNflh8BymQYmNcinMsuzq2FfuS/R+b4+uNCK88bMNvy1QT8XM/281/L6vpaZxzDeAR3fZnWnxR+RijMw9kE+nlme9xv29SB4lGrQeW0N+cE+6vow08/xIaxzevR8bEjbNvfayG9kGpjUIO/NLM+nDftKH+kxCEl9udd3ftegn+2Zfs4OYZ3TQWxODHH7/hCG/9pMxRkU57EIcu6FFV836GdpMHxnG/N6MbQzyMeKMJrBQt5p4W+nX+mLQH6SaWBSg7wm5Ad7qGtdpp9TinMrZyB+btDHkhEV53+G0d1Fnf6tXpNpYJKDfD9Znh8b9PF2Zr32j8G6LcTinI6rPdOwn8dh+KeBl4fh3xDW7YeL09rARAf5TAvFYF9mvcbh9X4LsTind9A/Cc2eH37UwhmRuaxN5vHWkPdndZ2+lWlgkoOcK6yrBiwot8ZkWy/E4px7jecbAx5lxvb5ENa5euNZPFJfOsLsHJBpYJKDvCrzRb6jZh/Xw3iO4LQQi/OKzP7YV7OP3I1l7wxhnQ9X+v9+yPsyveb8ikwDkx7k86H5XberM+u0XnEeaF7pyG11H4NKn5d+NKSj2uqPsreHvC+rZxQuyzSwGIL8ZrJMt2tM+0EY/IayODLWgQZH7JNanDclfT0O9YbwPBiGPwBJ9QfAzyP4G/2+Mr9/yTSwWIKcjva0vcHR099lYanj42T6H4Z4RmCYxbnteV1K+jtUY9orSWF/ucvn4qnhPWV7rUb/8R3PN8r+H9Q8U9LkCL46VOhJmQYWU5Dj3dXVu2H7GURkR7Iude+gjdcRn2S2yb6W1un3pN97Q9x+bc9rQ7I/Yn/93KiXjnn9cZfPxTutZ5LPXg79Xcs9Eepfy44/2v4sp4k/6PodG3t55YfA9TB+r4tUnEFxHrrdNY7WYqG4HZ4dFKLuF2dumMm2hoHc3KXvYTziNax5pXfSXyyPWnsdlV4N/V2r3tFlme/NUXC/LD/3MMyOMNf0zEJn+Vb2mGZFePoSj6uh/lMEMg1MTJD3JkezBzOfWVc5mhnki3NtlwIxyGMyK8qidqdL3/HoLQ4F+UIL22oU8/ooPD9s5brM52KRq16XjY+39Xo+en3o/r7kzvSvVYr+25XC/1vRXq+5Hud7/Bg4HJ49NR636/7ybET8W/xijh8lMg0siiC/kRTfm+XR7Ffl0U5n9Kn4xXl0wC/Oz8Lzp1ab9BcHU3kwR8FJ24Ny3cZ5XlG8AerX8OzAJJcq+2S6PJLt3My3t8aZkrnWo/pD7Y/yx1qT68ZvVpaxW3tUWZ775VH6KzINCPKztoXZG3B+Lb9Y45fnTHmEFk95r2lpPpvKI9B3Q7PRsBaLrWVBvloWsUflfolHmKfLYlu3cK4qC2780fVX2Wen31joz5U/wN5sYfnjjWmflz/AZirzelAejZ8rj6K3LLC/A8UZFGdApgFBBmQaBBmQaUCQAZkGQRZkkGlAkAGZBgQZZBoQZECmAUEGmZZpEGRApgFBBmQaBBmQaUCQAZkGQRZkkGlAkAGZBgQZZBoQZECmAUEGmZZpEGRApgFBBmQaBBmQaUCQAZkGQbY5QKYBQQZkGhBkkGlAkAGZBgQZZFqmQZABmQYEGZBpEGRApgFBBmQaBBmQaUCQAZkGBBlkGhBkQKYBQQaZlmkQZECmAUEGZBoEGZBpQJABmQZBBmQaEGRApgFBBpkGBBmQaUCQQaYBQQZkGhBkQKZBkAGZBgQZkGkQZECmAUEGZBoQ5MVgY9GOF+1a0R4W7XHRZop2sWiHirbKJpJpQJAZjVeKdqmyX28U7URZqC8U7Un57w+K9pHNJdOAIDNcW4t2v7JPD2Y+M1W0W5XPTNtsMg0IMsOxOcyevu7sz097fHZ10e5UPnvS5pNpQJBpVyy2dyv78nof0+xJ9v8Bm1GmAUGmPReSfbmnz+luVqaZKYs8Mg0IMgPaluzHeM15SZ/THkqmPWFzyjQgyAzuSrIfT9WYdn0ybbyTe61NKtOAINPcVGY/7qzZxx/J9EdsVpkGBJnmDmf24/qafUwn0/9ms8o0IMg0dznZh48a9HEw87cwZdPKNCDI1Bdv+nqS7MOrDfp5N/O34LEqmQYEmQY2ZfbhmZb6OW3zyjQgyNS3M7MPv2nQzwuZfn6xeWUaEGTq+ySzD4+29LfwyOaVaUCQqe9kZh/ubdjXw0xfS21imQYEmXqmM/twd8O+ZjJ9GcpTpgFBpqZzYfABSDruZvraYhPLNCDIjFdx3moTyzQgyCjOyDQIsiAvaGeD09rINAgyY+VUZh/uatjXvUxf3k4l04AgU9PxzD58v2FfD4JHqWQaEGQGtjezDz9t2Fc6RrdBSGQaEGQayL2w4usG/SwNhu+UaUCQacWazD6cbtDPukw/p2xemQYEmWbuJ/vwxwZ9vJ35W9hv08o0IMg0cybZhzMN+tiX+VuYsmllGhBkmskV1lU1+0gfybpls8o0IMg0Fwtxeqf1jpp9XA/tvHYSmQYEmdL50PyO7dWZv4P1NqlMA4LMYN5M9uPtGtN+EAa/oQyZBgSZjJ+Sfbm9z+nSU9qbbEqZBgSZdsS7qx+FeoOI7Ej2/7c2o0wDgky7dif781CPz8YbyW5XPnutaMttQpkGBJn2xfG2q3dvH8x8Jo4IdqPymauh/uNXyDQgyNTwRlJ8bxbtRNG+CrPvgH5c/nss4vGxqWU2mUwDgsxobCvayaL9WrSHYfaadBxB7Pswe8p7jU0k04AgAzINCDLINCDIgEwDggzINAgyINOAIAMyDYIMyDQgyIBMA4IMMg0IMiDTgCCDTAOCDMg0IMiATIMgAzINCDIg0yDIgEwDggzINAiyIINMA4IMyDQgyCDTgCADMg0IMiDTIMiATAOCDMg0CDIg04AgAzINgizIINOAIAMyDQgyyDQgyIBMA4IMMi3TIMiATAOCDMg0CDIg04AgAzINgizIINOAIAMyDQgyyDQgyIBMA4IMMi3TIMiATAOCDMg0CDIg04AgAzINgizIINOAIAMyDQgyyDQgyIBMA4IMMi3TIMiATAOCDMg0CPK821i040W7VrSHRXtctJmiXSzaoaKtWuTLvaJo+4p2umi3KvN6WM7766L9q6V5vVK0I0W7VK5LnM+jov1etOmivdvi9ttcLntn+z0p//e3cl3fKdqSBbheMg0s6CC/Un5ZdpbxRtFOlAXvQvllHf/9QdE+WoTL/UJZUB6W/d0uC8nxsp0p2v3KcvxYtLUN57W8aF9Vlr1Xi8V0wwDr9WrRfu5jPn+XP0a2DDCvUa6XTAMLPshbk8JyMPOZqfLLufOZ6UW03KuLdr2cPh7lfdDlKDIW8GOVed0p2j9rzmtVWZj+rtHuFe31Buu1rfJjo077oMG8RrleMg0s+CBvTr6gP52jSN2pfPbkIljul8Lsqd3OtP2ccq0W6Nuh/1PqLxbtajnd3aIdLo9sl1QK3O6i/ZL5m/qjPDLt1xsNC3On7aoxr1Gul0wDCz7Iq8svy85yXe9jmj3JuhyY8OU+WZnmhz6nWVYWlc50J/qc7kT5+fPlj4J+Pltth2oUy87yxWu9X4bZ6+TLyv++pDxi/U/R/upSnOO14jVjtl4yDUxEkC8ky7Wnz+luJl/Sqyd0uV9J5rO7xjJ+VpkungpfMcfnN5afPdVn/7GA3kiW7+eay3anPIKdq5Cf7lKgj/Uxr1Gul0wDCz7I25Jluh/6vxv3UDLtiQld7g+Tz79VYznfSaad63R4vKv8StGW1pjHgWQej/qYJp4ijjfHPQn1rud+1+XoecmYrJdMAxMR5CvJMp2qMe36ZNr4Rb92Apf72+TzW2vMa0sy7fs9PruuLJgv19wWWxr8bXV+cBypOa94XTh3jXrjmKyXTAMLPshTmWXaWbOPP5Lpj0zgcp+refRbtTWZdu8cBfOTBttjZYMjzPjY2d3Q7Cark5nt/96YrJfiDCz4IB/OLNP6mn1MJ9P/NoHLfSb57Jc15vP2gD8imvxYuTTH55eWZwsON5zfe5ntv2cM1kumgYkI8uUWjkwOZtZrasKW+7/J5+occX6STDuMATXeDfXuQN9WFud/NJzf1jDYI1XDWi+ZBhZ8kJeE50doutrCF+iwv0TnY7lzn/2/PudTfWb32pC2yReVefwa5r45a02od908tTKzPbaPwXopzsCCD/KmzPKcaamf0xO23EvDs89T93OdNUrv1H5zCNsjPpPcGVjl/gjOWkQvZ7bFiglYL8UZFOd5D/LOzPJ806CfFzL9/DKBy/1x5vOPQ/dryPHZ6dsjOJtQfVZ544j+draNYH/Px3opzqA4z3uQP8ksz9GW1uvRhC735ZAfhCO90zsOWvJ7ePoM8HtD2had0+3xsbK1I/zb2ZWs/8EJWS/FGRTneQ9y7nGYvQ37yj33unQClzs+43urS4GOdxLH0707wuyLGjrFZd2QtkP1hrafwnBOmXfzTWXecRu+NCHrpTiD4jzvQZ7OLM/uhn3NZPpaPaHLHY/k/uhSoB+Fp3dzD+s0drxW3u3VjnHbrBzB386tFs5ajON6Kc6gOM97kM+FwQfy6MjdLLVlgpc7FujfQ/c3NcVrsOtbXOd4l/Ku8PyoaLn2exjuqeDqjXT3Biya47ReijMozouiOG+d8OWOp7iv9igmD0J7z/7eqhyV99PigCrDer1i9eUXeydovRRnUJwV5wlZ7mN9FJSvWl7/WJziM8VxdK+bPeZ7dAjbfkOl/wsTtF6KMyjOYxPks2FhntYeh+WOR82Xys/H1xp+MscRYHyT07BukIvX2++F/PXvto8yL5Z9x3c7D/sa8CjXS3EGxXlsgnwqtDcEY+5LdO2ELnccDOPP8rPXK0Vqqvz/uxXo74e4L+Md4Xda/NGS836lOI7queNRrJfiDIxVkI9nluf9hn09CKN7lGo+l3tjpaDHopGOTR2n/b8eBfrYEPdn7vWK37TUdyyS90P9N3KN+3opzsDYBXlvZnk+bdhXOtb1owlc7nXJkfZbPT77Vpej8theH+K2+SGZ1/kW+nwxzI4JHvv7aJ7+VoexXoozMJZBzr3M4esG/SwNox2+c76Wu3pn9pU++p8K+VOyPwxx26Qjd/3UQp9nR3DUPx/rpTgDYxnkNSE/2ENd6zL9nJqw5U5/EOzvcx6vh+dvFItH6ytHtG0GfQvWsRHsz/lYL8UZGOsg30+W58cGfbydWa/9E7bcZ5LPvVpjPocy89kxxG1TPVU/yOnfj0dwpD8f66U4A2Mf5LTozDToY19mvaYmbLnT68d13iscX32Y3nh2eIjbpnqk/m3DPjp3Zv8vzF5zHgdtrJfiDCyIIOcK1KqafaSPNt2awOV+MuB+S8cD/3pEf2NNxvfeXk57s8E2DWO8XoozsGCCvCpTeOqeck2f7T06gcv99wBHzlF6avv4kLZLem32lZrTx3Gz41umbpd9NfHvBttn2OulOAMLLsjnBziqW51Zp/UTuNzp26vqvnErffxrWNfkd1bmcbnmtPGUfjx9H6/nv9pw/u+E2TdLjdN6Kc7Aggzym8ky3a4x7Qdh8Buz4sAeBxoc+Y5yub8b8Cj9cDL9piHty+8r8/hXzSPTuP3idd3NDecd32V9d0g/PJqul+IMLOgg/5Qs1/Y+p7s+YNH5OAz2DPColntP8vkzNZezWtx/7+PzTUZXe60yj5M1pouXCH4LzUf/einM3gNwJ8w97vUo10txBhZ8kKfCs3fD9jOIyI5kXereQRuP1p5ktsm+MVzueA311/Dss8r93pG+NlnPPT0+G38kVMft7ncM6VgQb1SmW15jup9D/69snKt9MybrJdPAxAR5d7Jsh+Y42rodnh0Uou4X5/YuX/AnxnS543XY6rXnG+VR41xF/WJ49u1UvZzPbI84QlevQUtWVOZxNfR/h/XS8PywmIO2TWOwXjINTFyQ9yZHeQczn1lXOZoZ5ItzbZcv+ANjvNyx+FSH5Iyng7u9YjJeg72UFKNlDYpzbPFGrXjden1SvOL13d/Ldf+ij/6rplsuzNfHZL1kGpjIIL+RFLGb5dHsV2WBeRyento9OuAX52fJ9rg8QH+jWu5Y0L9NlvtG+W9xXl+XR6SdHwvx3cf9nqqPN7k9nKMIxtP4nUFN4p3VX4b6jxbtarkwd/tBNOr1kmlg4oO8LczegPNr+cUavzzjad1452w8dbympflsKotXvBlpyQJa7pfL/s6F2buUH1XmFY/K4/XXdxqsU+z38/KHykyl3wflkfq58mhzS2j/eeJhmtT1UpxBcQZkGhBkQKZBkAGZBgQZkGkQZEEGmQYEGZBpQJBBpgFBBmQaEGSQaZkGQQZkGhBkQKZBkAGZBgQZkGkQZEEGmQYEGZBpQJBBpgFBBmQaEGSQaZkGQQZkGhBkQKZBkAGZBgQZkGkQZJsDZBoQZECmAUEGmQYEGZBpQJBBpmUaBBmQaUCQAZkGQQZkGhBkQKZBkAGZBgQZkGlAkEGmAUEGZBoQZJBpmQZBBmQaEGRApkGQAZkGBBmQaRBkQKYBQQZkGhBkkGlAkAGZBgQZZBoQZECmAUEGZBoEGZBpQJABmQZBBmQaEGRApgFBXgw2Fu140a4V7WHRHhdtpmgXi3aoaKtsIpkGBJnReKVolyr79UbRTpSF+kLRnpT//qBoH9lcMg0IMsO1tWj3K/v0YOYzU0W7VfnMtM0m04AgMxybw+zp687+/LTHZ1cX7U7lsydtPpkGBJl2xWJ7t7Ivr/cxzZ5k/x+wGWUaEGTacyHZl3v6nO5mZZqZssgj04AgM6BtyX6M15yX9DntoWTaEzanTAOCzOCuJPvxVI1p1yfTxju519qkMg0IMs1NZfbjzpp9/JFMf8RmlWlAkGnucGY/rq/Zx3Qy/W82q0wDgkxzl5N9+KhBHwczfwtTNq1MA4JMffGmryfJPrzaoJ93M38LHquSaUCQaWBTZh+eaamf0zavTAOCTH07M/vwmwb9vJDp5xebV6YBQaa+TzL78GhLfwuPbF6ZBgSZ+k5m9uHehn09zPS11CaWaUCQqWc6sw93N+xrJtOXoTxlGhBkajoXBh+ApONupq8tNrFMA4LMeBXnrTaxTAOCjOKMTIMgC/KCdjY4rY1MgyAzVk5l9uGuhn3dy/Tl7VQyDQgyNR3P7MP3G/b1IHiUSqYBQWZgezP78NOGfaVjdBuERKYBQaaB3Asrvm7Qz9Jg+E6ZBgSZVqzJ7MPpBv2sy/RzyuaVaUCQaeZ+sg9/bNDH25m/hf02rUwDgkwzZ5J9ONOgj32Zv4Upm1amAUGmmVxhXVWzj/SRrFs2q0wDgkxzsRCnd1rvqNnH9dDOayeRaUCQKZ0Pze/YXp35O1hvk8o0IMgM5s1kP96uMe0HYfAbypBpQJDJ+CnZl9v7nC49pb3JppRpQJBpR7y7+lGoN4jIjmT/f2szyjQgyLRrd7I/D/X4bLyR7Hbls9eKttwmlGlAkGlfHG+7evf2wcxn4ohgNyqfuRrqP36FTAOCTA1vJMX3ZtFOFO2rMPsO6Mflv8ciHh+bWmaTyTQgyIzGtqKdLNqvRXsYZq9JxxHEvg+zp7zX2EQyDQgyINOAIINMA4IMyDQgyIBMgyADMv3/bQ6zt/x/V7R7Yfauw/g4wIMw+4xefEwgvjB8iX0DijPI9PAyvaJo/yna75kZdmt/htmH8AHFGWS6RfHo92B5hNyZQXw278swO5h754H5+L+byiPqB8kCxVeoGYoOFGeQ6Ra8Gp5/S8qxor00x3Rrw+woONXp4ltaXrCvQHEGmW5uf3j2rSp3w+x7Svv1j3Ka6oKdtK9AcQaZbuZ40uFfYXZw9ro+zCzcm/YXKM4g0/2L15fPJZ3daViYo3gd+nHS3xX7CxRnkOn+pYU5viXlXwMu3PeZBVxvn4HiDDI9t2OZjg62sHDfZPr92D4DxRlkurc9mU5+amnhvsr0fdY+A8UZZLq7eIr5YXj+dHZbp55zxfkP+wwUZ5Dp7q5mOviixYXLndZ+bJ+B4gwynffvzMTxKHpliwt3JuSH9gQUZ5DpRBxO8+6Qj5qjnxVn5sm+0P848G23C4ozKM5NMv1ply+Vl1tcsPjc9OPgtDaKs+IMivOclobZwUXSCX9secFe7fLFdcc+Q3FWnEFxftb7Xb5Q9ozoy/GcfYbirDiD4vysH0P+VHPbb42a7vLFddQ+A8UZZPqpF8Psc8zpRD+0vFDxevNMl+K81T4DxRlk+ql3uhTM/7S8UG91mc/9snADijPIdOlwl6K5veWF+qbLfL60v0BxBpl+VrfrwMtaXKB46vxhl/lssL9AcQaZftaFzAQPWl6gf3cpzGfsK1CcQaaf90NmgustL9DNkL8bfJ19BYozyPTzvg/tPJPZTbdnqI/YT4yY55yBBVOczw2xOMfr1n9k+r8WZkclA8VZcQbFOeO/mQkutrQguTvB7xXtFfsIxVlxBsW5u/cyE8y0sBBxHO30JRdxsJO37B8UZ8UZFOfeVoT8CGErBliA+PrJ3E1gO+0bUJxBpvvL9JnMRLsHWIDvwvN3Zu+wX0BxBpnuP9P/zEx0ueHMTyf93C7av+yTsbQyzA7famxzxRkY00wfy0xY52g3ftGnz0zHt139w/4YG3EwmJNh9vG56ktIDtk0ijMwnpmOjzZdDM+PFNbPGNuxiP8Znr0je7/9MHbiGYx4Q97nyX5+Y4A+Y2GPQ7PGYWC9wERxBoaQ6fj+5txzz/Ga9Nvh6Xjb8Uv4taJ9FGafWa5eWz5WHkUzvlaGdoZqXZv8nRywaRVnYHiZ3hPyg4d0a38V7bOirbbtF4S3K/tueoB+0teAHrdpFWdg+JmOp7S/Ltr/wuw1ykdh9hTm7fIIOw4y4mavheeTyh/HIJcf4qWQziNz8e/jNZtWcQZkmmaqN+4N+srOF8sfcc6aCDIg0wxwtNsZue1Pm0OQAZlm/m2r/GF8a3MIMiDTzL+jwXCqggzI9JBMhdnnq2OxiTen/Zb5THzU63qYPY0bb1za2GA+8SanL4v2c5i9GS72db9op8LsyGrzsYzxkbd4U9cv5TLFFgcWiUOuxjHR4yNNe7pMe7Xyh7Gq8u9xvu92aWu79BUHmIl3fh8M+VeAvlxOH+/kPxtmT6OnY7bHHwg/hdmbDW8VbUuXeW0u2qXK5zYJMiDT4yMWgjvh+Zd1nKx8ZlX5hZ9uiF9rzOf1MDuE6d9lIY4DdSwpC+PB8PQtW7tGvIzLy6IcP3ulaOvLf4//e6HSz/Yu03b++43kv20si3t1MJnTZfFdXn4m3pl/ppzvo8rnfs/8oInLcjdZt/8lPzBOZ9b/VuaHyNeZz90QZECmx8/qpPi9Wyl68Qi0MxjKVOUzj/rsu3PqNx6RvtPlM0cqBXr9CJfx/yqffSVTyH4r/1vu7ukdlWn/26X/G2WB3txjGeIR8e1KX9/0+OzPlc8dKf8tDmYTh3b9oexrXZf1X1H+gPlfWfD/EZ4d8EaQAZkeM0sqhS9+US8tj/Diadu9yef6fU/1C5Wjz7nePV0tKF+NcBn/mmPHfljOM+dE5odCVVyPi+HZ093dPJijr47fKp/rnIo+m/w4WJY5In6hPHNxIjwdFnRJj6N1QQZkegxsrazg+fLf4mnST3oU0Wtz9Fk9LXywxob+fYTL+Ljy2dcz/30qdH9E6rfKD49lyX/7b1IIe9mQHMEu6/K5ZZUfJ51hQuO6n+yxnU5UCvix5HObwuK601xxBplecKovb9hXtu8yn3sv5K/5pj6tfO5KzQ39eETLmB6Jnu/ymdxp5jVd1u/FcpnqvJnqw0pfF3t8bnt4dpjQWFx/Cs/fPPZxePZNaP+pFOlun9spyIBMj5+fK0eB8Us/3kiUe+HGV2HuV2BuqBzhPSmPPufyYpj7OnGby5gr+LHt7XN77alM81n5b2vLZaxb6M5X+vq4zx888Q7yeDo/dy38bOVHzpbyDEbOd5X+VgvyWIk3FB4vz/x0nmqYKX+8xR9+qxbQdl9Z/mAepfj3fC+0c1Yo3i/ydWVfPCn/N/6wj2fu4n008/0GuTj/ZTWn2VB+/10u/7Yel+t1vfwxv1mm59/ySjG9Uh6Nbevy2ZuVArm8y2fO1jhy7agO5vHnCJaxGuLq9d74x9nPKx+nK9PEAhhPJce7qf9bc9tXRxj7e44fMj8kR867u3zuQWU7Xe3yA2ZJua5/l9vLr+zxEG9KvBSevWfgRFmoL4RnL2t8NObbe1n5QyI+KvnXiOddfV1v0+L8anj2Bsxerddji21bVR50fBFmHyn9q/wh0u/Zuvh9cCo8e+av8zc2HZ59KuR/5XaQ6XmyIymM3/YoZJ3PXe7ymfS1h/3u2Oqp3bNDXsbUf5Jl/jPM/ZrOO5Wj/CPh2TeK1fkVXT1V/UefRfxxWahzXg/Pvr5yT48js87nvlacx8LWspD1uk9jqiwEbbwFbZji393vSS5G5cNkPzcpztsqP17rtA+GtE7ry6PcG5V5/VL+jdQZz79zD83fZRHemvlMvHn0WHj2TOYumZ4fJ5Iv9G6nzHZXPvdpl88cTP54+vV9Zbp/D3kZcy6H59+53esXdfWz8Vf6r5X/f3eN+X4Z+nuEalufP3qq2/96j/6qn9sRFodxDvLmpBh8OsfZnjsNzk6NQjx6vBbyr8EdhQ2Zolq3OL/RsDB3WpuF7PXkLMDf5Xfl6w3PylT/buY60j+azHenTI9e9aaoz3t8rnoqt9uIUtVT2kdqnGapXqP+x5CXMSfO83ayo//Vxy/zbzPF7kqN+d4M/T1CVf0l+0OfP3L29fjcucrnXlKc59Xq8OypxOt9HplW1+XAPK/DVPK3Nx/FeUl4OqBQ0+L8YnkGq3PE+GX5PbCsMo/Xy7Ntf3VZ13j9ds2A6xIvxx0P7Z06X5YcQPzQ53TXw7OX/F6V6dFJT0O/3OOzd8Kzj/HkVEfE2t7nMlTvGp4ewTJ281Yyn+k+Ctvmyg+MuR7LSlXv+M49jtXtx8nOHl9OjytfLL366xwZXAuLx7gG+UKyXHsa/LCbCfNzU9/S8qxW/FG+tfwb3DpPxfmzyt9+0+Lc6eNOH4UoFvLTXQr0sQHWY32S986lvuUD9Hkk6a/fs2U7k+muyfTo7A39XaN9NfR3nataoFb2Mf9llV+gT0L++knby9jrjugzofcAJksq4X8Ynr2+fDI8O1TnXPaF/h6hSkf8Wtrlc1v7XP/qdekvFed5lV6uuB/6v2fhUDLtiXkqzrkR/X4ZcXF+Izy9ufGbhsV5efmj/kmod9r4uy5Hz03u4I4/9u8lfX0x4LZZlfxgmetAIP2+u9/wx6PiPKDqaeB/9/jcf7rsnM5pn1xxrvuL7vMRLOOy0HvUsOqNUo+7hKfbc9GvJQFYl/mRUQ1s9Vf3x8mPh+oLO/aH/q6FV09997ruVT0t/05lu8S7hCf5FPc4BvlKskynah5h/Z38za0dk/X6boTFOR7B3qoU1a8aFudOLo7UnP+qkL9GXffFQFsy/RxrYft8kvR5veb006H5OxUU5wFUf6Wt7fNLpHNa+f3w/M0of9TYUBvD02vN/+txRNjmMnbG3d7Q45dir7unD4fed9N+3+XodUN4fsCU6l23neWJL8ZIn0s+12fRvV75ku5VZKv3BXTeavVt+SPAkfPoTGWWqe5NN38k0x8Zk219boTFuXNttnMTXdPiHH+c3g3NTh+fzOzLOs92v14eNPwd5h4Uqa70LEbdO/z3tfDDQ3Gu6bUav6aqL5x4qTwyvVb+aq36NvR3bTheH+vcgHUjdL/7uu1lfGeOL7HquNRfdQlwr+vK6Z3c8c7teHr/p8wPi+ryvlAeWacDq1SfR34Snn9FZEf1JRZz3SVfvfFtWXlm4USYfOMW5MOZZVo/4FHNb4usOHcuC/xc+bcmxXlpma/DDZfjvcy+7Pf076rw/M2of7V0FmtZZrmO1+zjzUwf/yfTw3WwxsZO70z8I+RvQKkW06Nd+oqnezvPQM51o0Pby9i5y7XbDTSdX4nx2tMrXQI81w1n/xf6e7wiDeSd8PwgJFtCf9fbd9U4FZbeMHMqLA7jFuT08b1HA2a4n4FsJqk4rywzlGa1SXHeFro/KdKPraH5I1UXMtO+09I2eivT94c1+3gh08fPMj1c1VOwW/v4ZThTfoF8E3oPH/jv5DRb50gwHjn+pwzTrT7/eNtexi/C0+vJ8Shjc+UPcH85/UzIjz72Tujv2m/nC+JR+QOh2y/o3eW2eFQWyNwp++rwoh/3eQQ1V7CPVNZ/X1g8xinIS8Lz7ye/2qCfdzPrdWAMtvUoivPZLuvbpDiv6eP7Za4fCul+6OdplV2Z6f7X4jbKHdE3yfzjpI/HMr1wvVYWnL/K4tMZs/Vk6D7s5ijEoP6z/L/jdZPz5bLFZbxZFu81dp/iPGSbMstzpqV+To/Bth52ce6cAfu+yw/jQUcIq+vlzH5YMcc0S8Pz9wzMNd5BXbsz/Te5L+F+pp+1Mg1MWpB3Zpbnmwb95E45/jIG23qYxXltWSzizVv/GJPivK3BPjiQ2Xe3W16u3JF5k/tL7mT6eUumgUkL8ieZ5Tna0no9GoNtPczi3Lkps9tAGvNRnNMi2M/763PDnHbGuY+XPeINomfLHyKPy/36V/lv+8sfZnPJXfY412D9Lmb6eVumgUkLcu7Rm70N+8o9Y7t0Qovzx30U3PkoztWBT+L+mOtO6w0hP7LYjrKg/hnmHsP7Xh9/M6+1dHT+Yxju6XfFGRTnsQjydGZ5djfsaybT13y/n3sYxXkqPL3JcsWYFedbNc+AfNSl4J5OzoDcKYvwkx5F+qse86kO6VttG2qu34+OnIHFEORzYfABSDruZvraMmbrN2hxjkWmM8jO5jk+O+rivCk5mu1n2OKzPYrtl+H5x+E6Y5Zf6TLNf2r+rdW9KSxXnLfJNKA41yvOW8ds/QYtzp3XF/YzzvSoi3P1aLffSxO5G6we9fmj6lhm2ieh+/Pt2zKfrzsSWu5vbEqmAcV58RbnzpFpHEmwn2vpoyzO1WvHF2qcBah79JvKDVzS61G83BF3v3dt7+7yY2CJTAOTFuSzwWntfsSju3g9N1437fddwqMszhcr67eyz2lWdCl2K2rMd32XPrrdiBZHZczdm3Bkjh8RH4X8NetbMg1MYpBPhebDPabuhfEbIKKt4ty5C/pQjWlGVZzfD09PR9d5EcTGzP5q8qan3ONNvV62Ec+mPMhM81P5txdfuxnfFxBv9IpDEHfuGP9veP6GtNMyDUxikI9nluf9hn3lvnAn4VGqt8tpr9ScbhTFOR6JdkbNqvtIUW4c7iZvoPow1H+pRTz7kHu++u8uPxi2hfyz0rtlGpjEIO/NLM+nDftKj2omYRCSOC5+vGkqnop9ecyK84uVAvdRg+lzrwr9rkE/2zP9nK0xbXycLz6W9rj8G4o/8v5XFvjqZZFvw/Onz1fKNDCJQc4djXzdoJ+lYTKH79zZ59HdIG1Zw3Xr3C9wrOH0L2aW5UKDfla01E8v8Zr/wyHPQ3EGxXlsgrwmszzTDfpZl+lnHF4BOqnF+VhL2zg929HkFYxLRlCcc68kfVOmgUkOcvqmnx8b9PF2Zr32K85DKc6doUN/aGH7pNd9Zxr2k95Jfb7Ffbi03G+DvtZUcQYWVJDPtPAFvS+M5+AQk1acO3dmx2uyL7awfdK79Zs+N/yohbMv3eRezrJJpoFJD3KusK4a8Et+XJ4/Hfb7nHtp+4awzo1XNxvsnzo/Pt5o0E96evzzlpYvXi5JrzV/JdPAYgjyqsyX646afVwP7bx2UnHO21QWqfgmpzUN+/h35qh4RWbf76vZb+7Gsnda2H7xjMLP4flr4i/INLBYgnw+NL9je3VmndYrzq0V53h5IA7wEu8NeLVhH++E7jd7paPEna3Zd/q8dDzF3cbz7enZmN+L9g+ZBhZTkN8Mzd+1+0EY/IayOFrVgQZH7JNenNeU+yIWvM0NlyM+nx2HVt3f46i8upyPQ70hPNM7qY+3sO2+Tvq8Eeb/9aOKMyjO8+KnZLm29zldekq77s06HyfT/9DiOp1fwMU5Xm74LTQb/SuK41vHU9R3yuLe6+1Pl5JlrTNM6ZWksL88wDaLp6zTd4xfDN3H6pZpYOKDPBWeveu2n0FEdgxYgOKR4ZPMNtnX0jr9nvR7b4EU51hIfw7t3RH+zRzz25Ds+3uhv5vOXkvm8/EA2yteCrma9HdYpgFBfv61fIfmOLK7XfnstVDv3bwh5Id+rPMawV42d+l7VI94NS3OS8uzB20+rtXP2Yx9mSPWZXMsZ7WYnm24neIp9CPh2WelfykLv0wDglzamxzNHsx8Jj7iciM8OyhEk8d71nYpJgcGWP4V4enp3Fzf8S1H8e1Hw77rt2lxnm65MF+vscwfheffFLUu87k4pvX34dnR4Oo+Hx37jY9cVQfBiWcL3pNpQJDz3kiK783yaPar8gipc5QTi/jR0Hx86OizZHtcbthfHEzlQc3C9aBct3EpzrtC+4OcHKy53P8Ks2+Cqg5Mcqmy/+OPh86zx7fLH3P9itfOvwhPRyZ7Uu7v+LKVDTINCHJ/4qv6TpZf1vELOV6XnCmPmuIp7zUtzWdTebT7bmg2QhXt21oW5Kvlj5hH5d9AvI4f36McL4HUfWTqXPn3FAv65gna14ozCDIg04AgAzINggzINCDIgEyDIAsyyDQgyIBMA4IMMg0IMiDTgCCDTMs0CDIg04AgAzINggzINCDIgEyDIAsyyDQgyIBMA4IMMg0IMiDTgCCDTMs0CDIg04AgAzINggzINCDIgEyDINscINOAIAMyDQgyyDQgyIBMA4IMMi3TIMiATAOCDMg0CDIg04AgAzINggzINCDIgEwDggwyDQgyINOAIINMyzQIMiDTgCADMg2CDMg0IMiATIMgAzINCDIg04Agg0wDggzINCDIINOAIAMyDQgyINMgyIBMA4IMyDQIMiDTgCADMg0I8mKwsWjHi3ataA+L9rhoM0W7WLRDRVtlE8k0IMiMxitFu1TZrzeKdqIs1BeK9qT89wdF+8jmkmlAkBmurUW7X9mnBzOfmSrarcpnpm02mQYEmeHYHGZPX3f256c9Pru6aHcqnz1p88k0IMi0Kxbbu5V9eb2PafYk+/+AzSjTgCDTngvJvtzT53Q3K9PMlEUemQYEmQFtS/ZjvOa8pM9pDyXTnrA5ZRoQZAZ3JdmPp2pMuz6ZNt7JvdYmlWlAkGluKrMfd9bs449k+iM2q0wDgkxzhzP7cX3NPqaT6X+zWWUaEGSau5zsw0cN+jiY+VuYsmllGhBk6os3fT1J9uHVBv28m/lb8FiVTAOCTAObMvvwTEv9nLZ5ZRoQZOrbmdmH3zTo54VMP7/YvDINCDL1fZLZh0db+lt4ZPPKNCDI1Hcysw/3NuzrYaavpTaxTAOCTD3TmX24u2FfM5m+DOUp04AgU9O5MPgAJB13M31tsYllGhBkxqs4b7WJZRoQZBRnZBoEWZAXtLPBaW1kGgSZsXIqsw93NezrXqYvb6eSaUCQqel4Zh++37CvB8GjVDINCDID25vZh5827Csdo9sgJDINCDIN5F5Y8XWDfpYGw3fKNCDItGJNZh9ON+hnXaafUzavTAOCTDP3k334Y4M+3s78Ley3aWUaEGSaOZPsw5kGfezL/C1M2bQyDQgyzeQK66qafaSPZN2yWWUaEGSai4U4vdN6R80+rod2XjuJTAOCTOl8aH7H9urM38F6m1SmAUFmMG8m+/F2jWk/CIPfUIZMA4JMxk/Jvtze53TpKe1NNqVMA4JMO+Ld1Y9CvUFEdiT7/1ubUaYBQaZdu5P9eajHZ+ONZLcrn71WtOU2oUwDgkz74njb1bu3D2Y+E0cEu1H5zNVQ//ErZBoQZGp4Iym+N4t2omhfhdl3QD8u/z0W8fjY1DKbTKYBQWY0thXtZNF+LdrDMHtNOo4g9n2YPeW9xiaSaUCQAZkGBBlkGhBkQKYBQQZkGgQZkGlAkAGZBkEGZBoQZECmAUEGmQYEGZBpQJBBpgFBBmQaEGRApkGQAZkGBBmQaRBkQKYBQQZkGgRZkEGmAUEGZBoQZJBpQJABmQYEGZBpEGRApgFBBmQaBBmQaUCQAZkGQRZkkGlAkAGZBgQZZBoQZECmAUEGmZZpEGRApgFBBmQaBBmQaUCQAZkGQRZkkGlAkAGZBgQZZBoQZECmAUEGmZZpEGRApgFBBmQaBBmQaUCQAZkGQRZkkGlAkAGZBgQZZBoQZECmAUEGmZZpEGRApgFBht5eKdoSmQYEebg2Fu140a4V7WHRHhdtpmgXi3aoaKsW0HZfWbT3xmRZYgFbNmH7419F+7VoL9ScbnPRvq6s05Pyf38r2umivbMACr7iDIrzyI6ALlWW8UbRTpSF4UL5BRr//UHRPhrz7b2sLFz3i/bXPMw/FswdRfuiaOfKZbhXLtO47o8Xy6L/d832eY15vFq0n/vs91bRtsg0sJiDvLUsZJ3lO5j5zFT5hdn5zPSYbus9Rfu9spyjKs7ry0J1ozLvX8ptuWEB7I+DDQpz/IGwts/+t5VHx3Xn8YFMA4sxyJuTL81Pe3x2ddHuVD57cozWIx5lXcts62EX59fD7Cnm6jy/L/99oeyPeAr5jwaF80yf/b/RsDB32i6ZBhZTkOOX+93Kcl3v88i0ui4H5nkdpspi2O2LfVjFeXmYPcXc5qnY+dofuxoUzLhd/9lH3y9WCv+jon0ZZq9VL6v8MIg/ZP5T9pmbVzzdvkamgcUS5AvJcu3pc7qbyRfn6nlY9qVh9hrs2TB7GnhJ+b+jKM7xFPZvyXzOlgV7Ie6PX2rOr47Pyr7jEf6rfRTy010K9DGZBhZDkLcly3Q/9H+H7KFk2hPzVJzX9yg0wyrO8bTzvWQeXyzg/bG5nObP0P4d0vHHSrxh7Umod5r/uy5Hz0tkGpj0IF9JlulUzSPHpjcGDdt3QyzO8ZT1wyEd0c3X/ugcrR8awr74sOz7SM3pVoX8NeqNMg1McpCnMsu0s2Yf6Q1ER8ZkW58bUnF+PTz/qNH5Bb4/NoSnj2OtGMK+iI+C3Q3NTvefzGyT92QamOQgH84s0/qafUwn0/82wcU5HsndzvT70gLfH50b2uLR89KW98PS8gj+cMPp38tskz0yDUxykC8ny/OoQR+552KnJrQ4X8is6zsLfH/EHxyPw7Onwq+XBXtHGPzmtm1ln/9oOH3u5r5dMg1MapCXhKejS3Xa1Qb9vJtZrwNjsK3bLs65x4z+NwH7I3e0nl63js9v7214VL2mLLBNrcws03aZBiY1yJtC88Ek5urn9IQV51iUcoNzvLvA90d8xvhu6P+Z5nhKf/+I9+PLmeVYIdPApAZ5Z2Z5vmnQzwuZfn6ZsOJ8oEuhWuj749+h2Uhd8Qa45SPaj9vG8G9LcQbFeWg+ySzP0ZbW69EYbOs2i3NuONCvy/8WT0fHU75x8JH4TPLjcv3/Kv9tf+jvbU3zsT82lgU6Xl/+tmg/lp/tp0BfGVGBTi8nHJRpYJKDnHtEZW/DvnLPoi6d5/Vrqzhv6FKc4s1S8bT2n30Usnt9bNtx2R9LyqIdB1SZ65T3hRHsx28q84vr9ZJMA5Mc5OnM8uxu2FfuFYOr53n92irOH3UpTKeTI9M7ZRF+0qOYfbXA9sey8kj1Xo91+mTI+/FWC2cSFGdgwQT5XBh8wIuO3BHWljFbv6bF+WyPwhRf3jCVOfKMdydf6TLNfxbg/oiPW30Xut/NvWFI+3BTcvZhpUwDivNgxWDrmK1f0+J8J+Sv4fZT7I51KWZTC3R/fNalQA9rTPXq2Ym9Mg0ozopz5yi4ztFvTm7gkjMLeH983uXHStsvo6he678g08BiCfLZ4LT2XFZ0OfKt85zt+i59vLSA98dPI/gxdrGy31bKNLBYgnwqtDcsYu6Gofl+O1UbxXljZr1+HaDQ9Hp5w0LaH6+F4Y53/X7liHyjTAOLKcjHM8vzfsO+HoTJfJQqN65zkzdQfZjp5/gC3x/p0XNbr8xcF2afF297BDbFGVgQQd6bWZ5PG/aVPj40KYOQ5F7h+F2DfrZn+jm7wPdHOmhKGzeFvRieDvjykUwDizHIuRckfN2gn6VhcofvfDG0M/DGij76WWj7450WljV1tuWjcMUZWHBBXpNZnukG/azL9HNqQopz7ij05wZ9LOmjOC+0/fHP0M5Qox3HxuhvR3EGxXle3U+W58cGfbydWa/9Y7BubRXndFztmYb9PA5zX7teSPtjeWjvhrCPyz5+kGlAkGeftx208OzLrNfUBBXn9C7qJ6HZM72P+jgqXkj7Y20yj7ca9tO5Mzu+G/tFmQYEOf9FvmrA4nVrTLZ1W8U59yrHNxr0k54e/3yB74/qTW7xrMDSAfq42WA9ZRqY2CCvyhSNHTX7uB7avfY4bsV5RWYb7avZR+7GsncW+P44XJnH9w2mj+Nmx7dMxfdir2m4DP8O7Y9MpjiD4jwWzofmd92uzqzT+gkrzlE6etfZmtOnz0s/6nGkuVD2R/VHwNs1p42n2eNAKfEa+6sN5x9/3Pws08CkBvnNZJlu15j2gzD4DUxxBKgDDY4QR1mcNyV9PQ71hvA8GHoPQDJO+6Puj426BXJNuU7xB8rmhvN/OcwOUbpfpoFJDnI62tP2BkdPf5dFrI6Pk+nbvFv3fIvFObqU9HeoxrRXksL+8hjsj1fC7B3Wsb1WY13iO55vlP0/qHlkHk/b/xaaj/4VxyOPlxTulMV9uUwDkxzkqfDs3cT9DFqxI1mXbxscQT3JbJN9La3T70m/9wbsb0Oyje6F/m5iSseh/ngM9ke803om+fzlsmDP5UTofd28m+XlUfbfLbVvZBpYDEHeXePIMBal25XPXmtwFLM9DO/dwJu79D3oI0Xp3dQXyyPJbuJ15auh2bXqYe6PHV22z705Cu6X5ece1jzyXVqeFfm7xbZJpoHFEuS9ydHswcxn4ghUNyqfuRqaPQaztsuX7oEBln9FeHraM9f3n2H2TU8vDDCPj5I+fyq3SSq+5vD78OwoXUvGZH+sn6PwnQpPT3XHwvp25UdGPC39es31mG65MF+XaWCxBfmN5Mv+Znk0+1V55NcZ6SoWjaNzHDnO5bPw/KnVJv3FwTse1PyCf1CuWxP/CrOvjqwOTHKpsp2my6PLzg1de8dwf+zuY5tVfxj8Uf44qPs8866WC3O3HykyDSyKIG8r2smyCMVCE6+BzpRHg/EU65qW5rOpPNp9N8z/M6t1bS0L5dWy0D0qt1W83n26LIBLx3h/rCoLXSzyf5V9dtYh/qg4Vxb8N0VXcQZBBmQaEGRApkGQBRlkGhBkQKYBQQaZBgQZkGlAkEGmZRoEGZBpQJABmQZBBmQaEGRApkGQbQ6QaUCQAZkGBBlkGhBkQKYBQQaZlmkQZECmAUEGZBoEGZBpQJABmQZBBmQaEGRApgFBBpkGBBmQaUCQQaZlGgQZkGlAkAGZBkEGZBoQZECmQZABmQYEGZBpQJBBpgFBBmQaEGSQaUCQAZkGBBmQaRBkQKYBQQZkGgQZkGlAkAGZBgQZZBoQZECmAUEGmQYEGZBpQJABmQZBBmQaEGRApkGQAZkGBBmQaUCQQaYBQQZkGhDkRW1j0Y4X7VrRHhbtcdFminaxaIeKtsomkmlAkBmNV4p2qbJfbxTtRFmoLxTtSfnvD4r2kc0l04AgM1xbi3a/sk8PZj4zVbRblc9M22wyDQgyw7E5zJ6+7uzPT3t8dnXR7lQ+e9Lmk2lAkGlXLLZ3K/vyeh/T7En2/wGbUaYBQaY9F5J9uafP6W5WppkpizwyDQgyA9qW7Md4zXlJn9MeSqY9YXPKNCDIDO5Ksh9P1Zh2fTJtvJN7rU0q04Ag09xUZj/urNnHH8n0R2xWmQYEmeYOZ/bj+pp9TCfT/2azyjQgyDR3OdmHjxr0cTDztzBl08o0IMjUF2/6epLsw6sN+nk387fgsSqZBgSZBjZl9uGZlvo5bfPKNCDI1Lczsw+/adDPC5l+frF5ZRoQZOr7JLMPj7b0t/DI5pVpQJCp72RmH+5t2NfDTF9LbWKZBgSZeqYz+3B3w75mMn0ZylOmAUGmpnNh8AFIOu5m+tpiE8s0IMiMV3HeahPLNCDIKM7INAiyIC9oZ4PT2sg0CDJj5VRmH+5q2Ne9TF/eTiXTgCBT0/HMPny/YV8PgkepZBoQZAa2N7MPP23YVzpGt0FIZBoQZBrIvbDi6wb9LA2G75RpQJBpxZrMPpxu0M+6TD+nbF6ZBgSZZu4n+/DHBn28nflb2G/TyjQgyDRzJtmHMw362Jf5W5iyaWUaEGSayRXWVTX7SB/JumWzyjQgyDQXC3F6p/WOmn1cD+28dhKZBgSZ0vnQ/I7t1Zm/g/U2qUwDgsxg3kz24+0a034QBr+hDJkGBJmMn5J9ub3P6dJT2ptsSpkGBJl2xLurH4V6g4jsSPb/tzajTP+/9u4H0ut7/wP4W47MlZjJJBnJMUeuMZP8ZEYmyUxMJpnE5JprMvIzk5lLritzTeSYTOaQZCYzkknmGpkkk5GZa5JIkuSI/T7v3/l89end+5y+nz/fb9/v9zwevF23fT7vz+f7/nyf5/X9/AcEmW7tSbbnoSWmjReS3ahMe7loqwyhTAOCTPfi87arV28fzEwTnwh2tTLNpVD/9itkGhBkangtKb7XijZbtC/Cwjug58t/j0U83ja10pDJNCDIDMf2op0o2i9Fux8WzknHJ4h9FxYOea8zRDINCDIg04Agg0wDggzINCDIgEyDIAMyDQgyINMgyIBMA4IMyDQgyCDTgCADMg0IMsg0IMiATAOCDMg0CDIg04AgAzINggzINCDIgEyDIAsyyDQgyIBMA4IMMg0IMiDTgCADMg2CDMg0IMiATIMgAzINCDIg0yDIggwyDQgyINOAIINMA4IMyDQgyCDTMg2CDMg0IMiATIMgAzINCDIg0yDIggwyDQgyINOAIINMA4IMyDQgyCDTMg2CDMg0IMiATIMgAzINCDIg0yDIggwyDQgyINOAIINMA4IMyDQgyCDTMg2CDMg0IMgwOjYUbYVMA8sxyJuLdqxol4t2v2jzRbtbtPNFO1S0NWM07i8U7Z2O+9xatOOV8XlY/u+vRfu6aG8NsYCsLdrt8jv1Vcu+Vhdtf/kZrle2/f3ys8bP/D/PcFvGZf9StOdkGlhOQY57JT9U1vFq0WbLQn22LELx3+8V7cMRH++V5Q+JO0X7o6M+NxXtp8y2zLVY3N4Ywuc8X1lm0+Ici92nZRGO/dwo2ly53WM7VY5jbznnira+5Xr/pfzB92fN9g+ZBpZTkLclf4APZqaZKYtOb5q5ER3rvUX7rbKeXRTn7ZXiVad9MMDP+fdkWU2Kc9zzvlLOP1+u74pFCvjRyrJuFu2vLdb9YIOxfNjBjwLFGRibIG9NCs8nT/ljfrMy7YkR+hxxT/VyZqzbFufXGhbmXnt3AJ/15cw61S3Oz4eFQ/G9+d/uY55qgY572E1OccTi/3uDcTwl08ByCXIstrcq63Wlzz3T6mc58Iw/Q9yj/26JP+ptivNfKoXkQdE+DwvnPldWCs2rRfvfcjm55cfDt+s6/LxxmT9nllO3OJ+ozPt9n/OsTArrbIP1f7dBYf6j5Z664gyMVZDPJuu1t8/5riXFZ+0zWPepsjicDguH5VeU/9tlcf4sPDqMu6mPQv71IsXlaIef+7PKj4WmxXlDMu+eBsvvHQpfXXP9f675XZNpYFkFeXuyTndC/1cZH0rmnX0G6x+L8/QSf/zbFudVYeHit4fl3nG/vllk77mLK7hfK/uLP46+bFGc0/PVb9aY961k3rdrzLu1nOe/YXRuiVKcQXEeqSBfTNbpZI15p8PoXqzzTUfFuVfAPq05XzwPmztHvbnl54p75tcrPxa+aFGcv0rm3VZj3jeSed9rcKTmkEwDgvykmcw67a7ZR3pRz6cjMtZnOirO8bayW+UedF0nMuPb9n7rY+HxC/baFOczLfZ+01MH+/qc7+Xw6Fa81TINCPKTDmfWabpmH3PJ/L9OUHGeKvdQDzdch3cy49vmHGvvFMRPlX9rU5xPJfN+XmPenQ1/1PV+XJwtx1emAUFOXEjW50GDPnL3qs5MSHHeXhbnFxuuQ+7CtKa3VMWnnN0o9zg3dFSc/53MW+cIwcfJvC/3MU881D8fHj8NcqUs2LsaHp2QaWCigrwiPHraV69datDP25nPdWAExrqL4rwu1DsPmyuo6djsaNjX6UXGtk1xzm27f/Y5b/WCu8stjtSk1yzEp53tG6O9asUZFOdObQndPOAh18/XE1Kc23opMzZNzrP27in/LvPf2hTnqfD4/e39nhdPr9R+vY9lrVxkWYu1eJTgfZkGlluQd2fW58sG/TyX6ednxfn/be9gXOLV73fKwvZix8U5+iiz/ebD4ueQ15aFs+5Rkr+FZk9W+zaM9uFuxRkU5059nFmfIx19rgcjMNajUJzTp2AdbNBH7yUkuxb5722Lc3RhkcKYXnkfz3X3nld+N9S78nxzWaCPlet4Ljz5AJXF2sURLtCKMyjOncrd5rOvYV+5+3mf9TnDUSjO1QeExDF6vuFe7VIFt4viHC/Uur5IYYw/Dl4qfxzcrhTLjR2Mz4qyaP8rPP2Q91mZBpZDkOcy67OnYV+51/6tfcafbxSK8/UWRyVmyj3LeB/56gEX52h9WPxFFL093FhAB3Wx38ryyMLtJQr0xzINTHqQz4T2DyDpye31vDFin2/Yxbl6oVwsOC/U3KPsvcJx61Om7ao49wr0b0sUx3jOfHrA4xb34r8Ji1/N/bJMA4pz8+K8bcQ+37CLc/XlF3VPFxwp5/tXH9N2WZx7xfHSEgU63mf97hDG77NFlj8r04DirDg38XJofq60t8d9NfR33r7r4hwdDU+/SOuLIYzjP0L+EPsKmQYmNcing8Pag3K+ssw6h7PjFcnxPHW8lWlTn/N0WZzjXvMPlR8HH4elr6j+Jgz+wr8fR/CHn+IMivPAnAzdPVoydxHPs3471bMqzu9V9vDqvoGqd3V3nbc1dVWc4wVo/y37uFL5UTETHp3/zrXvBjyer4Run0+uOAMjHeRjmfV5r2Ff94JbqaJ4e9GdUP8NT1HvRRIXa87XRXHeXPmBdTM8+bCTuC3/uUSBPjrkveejMg1MapD3Zdbnk4Z9pc/oXo4PIYnvWb5cLuvDmvOuKYtivCXtpSEX543JkY83l5j2zbD4rU6vDnBs0wfmzMo0MKlBzr304HiDfqaCx3dGp1vs1e0OzR5tWaetXGTZ1Suz+9lrnyl/SKT9fz/AsX2rg++p4gyMRZDXZdZnrkE/GzP9nFxmxfloy8/9rIpz+gOt3xdNvBqevFAsHj15YUDj+9fQzWNmFWdgLIJ8J1mfcw362Jn5XKPwNqFhFeePOthzfFbF+VQyzaYa63wos4xdAxrjVcEFYcAyCnL6x/lugz72Zz7XzDIpzr0rs/8TFs45j1txTs8f17l/OPaXXgh4eEDbcn2ynDdlGpjkIOcK65qafaS3ZF0fkbEedHHeUfZ7rcGYdanNBWEPW34f0+ezD+pc8I7w+Ossp2QamOQgr8n8ga57aDK9B3ZUzgcOsjjHp3jFt0zF9xqva9jH30I3T7pqU5z/bLHnHKWHto8NaFseDsO7r1pxBsV5JHzbYu9nbeYzTY/I5xpUcY6H7OPh4Hi+flPDPuLVxz+NwJ5z+jaxum8SS2/HG9S1BtUfgDtlGlgOQX49WacbNeb9ILS/oCw+AONA6P5iokEU53Xl+MQrlbc27CPex3yrw0LWpjh/0/KoyeFk/i0D+H5uq/T/k0wDyynI6ROYdjTYo2nyx/mjMLh7Zb/tuDjHUwC/hmZP/4qeDwvn+G+WxX3VCBTnvcm8p2ouu1rcf1tiug3lsmJ7pUb/8aKzq+HR27CmZRpYTkGeCY/ft9rPQ0R2hXZPpop7oQ8zY7K/o8+Uvpf4dou+VpV7bV1dOf1lh9uuTXGO55h/CY/fq9zvlfbrk+23d4np0sPnF8qC/TSzlXnekmlgOQZ5T7Juh56yF3mjMu3lBnuCO8Lg3te7dZG+m9ziNVXu0Xd5W1OXh3/bPr5zU1I8r5Z7+U8r6ufD42+n6vdHXPXH0lIF9/NyuvsNj1TINDAxQd6X7A0dzEyzMTw61BjbpdDsVqL1i/zRPtBi/VeHR4eOc33Hty7FN289V6PPuY4L85WOt1kXL77YkoxZPHy/2Cs/4znzHyrTxseWrlyi7+mnjEe8Fe+Vyg+hneHRI0Xjerwq04Agh/BaUnyvlXuzX5R/iOfDo0OgR57yh/lpPgtPHu5s0l88V3qvZpG8V362pbwbun8YyMERLM69oyFfJX1dLf8tLuN4eQSh9+Ptj9D/KYg9fWyf6o/C38txmpJpQJAft71oJ8LCOcl4aDGek46HP+N9pvGQ97qOlrOl/CMfD12u8BV55l4qt2+82v1Wud172z7u0cbz5W812FZryoJ7uizsvX5794ufKX/svS7TgCADMg2CLMgg04AgAzINCDLINCDIgEwDggzINAgyINOAIAMyDYIMyDQgyIBMgyALMsg0IMiATAOCDDINCDIg04Agg0zLNAgyINOAIAMyDYIMyDQgyIBMgyALMsg0IMiATAOCDDINCDIg04Agg0zLNAgyINOAIAMyDYIMyDQgyIBMgyALMsg0IMiATAOCDDINCDIg04Agg0zLNAgyINOAIAMyDYIMyDQgyIBMgyADMg0IMiDTgCCDTAOCDMg0IMgg0zINggzINCDIgEyDIAMyDQgyINMgyIBMA4IMyDQgyCDTgCADMg0IMsg0IMiMnM1FO1a0y0W7X7T5ot0t2vmiHSraGkMk04AgMxwbivZDZbteLdpsWajPFu1h+e/3ivah4ZJpQJAZrG1Fu1PZpgcz08wU7XplmjnDJtOAIDMYW8PC4eve9vxkiWnXFu1mZdoThk+mAUGmW7HY3qpsyyt9zLM32f4HDKNMA4JMd84m23Jvn/Ndq8xztyzyyDQgyLS0PdmO8Zzzij7nPZTMO2s4ZRoQZNq7mGzHkzXmnU7mjVdyrzekMg0IMs3NZLbj7pp9/J7M/6lhlWlAkGnucGY7TtfsYy6Z/1fDKtOAINPchWQbPmjQx8HMd2HG0Mo0IMjUFy/6ephsw0sN+nk7811wW5VMA4JMA1sy2/BUR/18bXhlGhBk6tud2YZfNujnuUw/PxtemQYEmfo+zmzDIx19Fx4YXpkGBJn6TmS24b6Gfd3P9DVliGUaEGTqmctswz0N+7qb6cujPGUaEGRqOhPaP4Ck51amrzcMsUwDgsxoFedthlimAUFGcUamQZAFeaydDg5rI9MgyIyUk5lt+G7Dvm5n+vJ2KpkGBJmajmW24XsN+7oX3Eol04Ag09q+zDb8pGFf6TO6PYREpgFBpoHcCyuON+hnKnh8p0wDgkwn1mW24VyDfjZm+jlpeGUaEGSauZNsw3MN+tiZ+S68b2hlGhBkmjmVbMO7DfrYn/kuzBhamQYEmWZyhXVNzT7SW7KuG1aZBgSZ5mIhTq+03lWzjyuhm9dOItOAIFP6NjS/Yntt5nswbUhlGhBk2nk92Y43asz7QWh/QRkyDQgyGT8m23JHn/Olh7S3GEqZBgSZbsSrqx+Eeg8R2ZVs/68Mo0wDgky39iTb89AS08YLyW5Upr1ctFWGUKYBQaZ78Xnb1au3D2amiU8Eu1qZ5lKof/sVMg0IMjW8lhTfa0WbLdoXYeEd0PPlv8ciHm+bWmnIZBoQZIZje9FOFO2Xot0PC+ek4xPEvgsLh7zXGSKZBgQZkGlAkEGmAUEGZBoQZECmQZABmQYEGZBpEGRApgFBBmQaEGSQaUCQAZkGBBlkGhBkQKYBQQZkGgQZkGlAkAGZBkEGZBoQZECmQZAFGWQaEGRApgFBBpkGBBmQaUCQAZkGQQZkGhBkQKZBkAGZBgQZkGkQZEEGmQYEGZBpQJBBpgFBBmQaEGSQaZkGQQZkGhBkQKZBkAGZBgQZkGkQZEEGmQYEGZBpQJBBpgFBBmQaEGSQaZkGQQZkGhBkQKZBkAGZBgQZkGkQZEEGmQYEGZBpQJBBpgFBBmQaEGSQaZkGQQZkGhBkQKZBkJ+5zUU7VrTLRbtftPmi3S3a+aIdKtqaZb7eq4u2v2hfF+16ZVn3y2UfL9r/dLSsl4v2j6JdKD9LbzlXijZbtK1DGNcXivZOx30OcwxlGhjrIG8o2g+VdbxaFoBY8M4W7WH57/eK9uEyXO/nivZpWUBifzeKNlcuJ7ZTRbtTWY9zRVvfoiCerPR1sfKZ4jJvVf7bf4q2aQDjurL8URM/0x8d9TnMMZRpYOyDvC35o3gwM81MuZfTm2ZuGa332nJv9c9yD++Doq1YpPgcrSzrZtH+WnNZcX3/W85/q/yMT1vOg6K92+G47i3ab5X+uyjOwxxDmQbGPshbK3sysX3ylD+wNyvTnlgG6/180X6tzPt2H/NUi0vcO+z3kPqGZD3feMr0R5Lv1e6WYxqXdznzfW1bnIc5hjINjH2Q14bHD5Fe6XOvqvpZDkz4ep+ozPN9n/PEQ8K/V+ab7XOeXxos60plnvhjpckh7ri3/l3me9pVcR7WGMo0MBFBPpus194+57tWmeduWSwncb03JMvZU2MdP6vMFw/jrn7K9J8my9rV53J2J/NdrrGOU2XROx0WDp+vKP+3y+I8zDGUaWDsg7w9Wac7IX8OMOdQMu/shK7335Pp36yxnm8l8y51KDcesn1QmfZhuefYjxXh8fPudX6sxOI8nfn3nzsszsMaQ5kGJiLIF5N1Ollj3ulk3lhM1k/gen+VTL+txrLeSOZ9b4lpP06mvVJzTOaS+X9pOcbfdFichzWGMg2MfZBnMutU92Ki35P5P53A9T7TYs8tPTy8b4lp0z3VuleU78+My+YW43ymw+I8rDFUnIGxD/LhzDpNt9xb+3UC1/tUMu3nNZazs88fESszn+lYzc/0eqaPf45IcR7GGMo0MBFBvpCsz4MGfRzMfK6ZCVvvfyfTxSvEV/W5nPRQ9cuLTPdmZn3+XvMzPZfp46cRKc7DGEOZBsY+yPECoofJ+lxq0M/bmc91YMLW++0We6TVQ9VLXUH9TmYZ+xt8rvmkj/kRKc7DGEPFGRj7IG/JrM+pjvr5esLWeyo8fj91rz3tWdPpVcavLzHtnkz/Tc7f38n00/QivS6L8zDGUHEGxj7IuzPr82WDfnKHUn+ewPX+KDP9fFj8/Ge8d/pGjaMJ72b6b3Jr2s1MP282HOsui/MwxlBxBsY+yB9n1udIR5/rwYSu94WQf3JWuocbH7jReyb13dDf25xyh33PNPhM5zP97ByR4jzoMVScgbEP8onM+jS9ReV+pq+pCVzv+JCQ64sUl/hGrJfCwhO9bodHb5Ha2Oe6vJLp80aDz3Qu00/Th3YMojgPcgwVZ2DsgzyXWZ89Dfu6m+lr7YSudzx/+/sixaX3dK94brXuIdh4odt8ps+6VyafG/E950GOoeIMjH2Qz4T2D/LoyV3o88YEr3csLr+FxV8QEc9dT3f02epeFJYrzttHrDgPcgwVZ0BxXqLIbZvw9Y6HZy8tUVzuhfrvVt6e6afO/cCLfaaZjsb6j4635SDGUHEGFOdlXJyjo0sUll77ouY6XQzNr9rO3Y4V7wlf0dFY/zGA7TmIMVScgbEN8ukwnoe1R2G94x7fD+X0V8PCFeQPligu8QUS/V4gFy9+yp0LX+rwdiy+H4b8OevrHf4Q6rI4D3IMFWdgbIN8MrM+TQ8h3g7dPfhi1Nc7HiL+b3j01qgXKv9+ZYni8l2N9Yp77/cyffxYftbXivZqWLjQ65+V9fl3ePLpaW0eCDOo4jyMMVScgbEM8rHM+jR9FV+ukExN4HpvrhT0+LCPF5P/PlUWy8WKy9Ea67YpLDyq8s8+Wnw1ZDxfnbtXek+LsR5EcR7mGCrOwNgFeV9mfT5p2Fe6t/ZgAtd7Y7KnvdRTt95cZK/8z3KPt44dYeH2sXjr0Xy5zvFHxX/KHyrVw/DpO5MfVvZKR6E4P6sxVJyBsQlybi/reIN+psJwH9/5rNa7elXxxT76nwn5R2l+P6BxiVd0pw9VOduyz66L86iPoeIMivMzD/K6zPrMNdwbSvs5OWHrnf4geL/PZbwanrzIqe3e7GJyr8Bs+5KIQb6VahTHUHEGxXkkgpy+wehcgz52Zj7X+xO23qeS6TbVWM6hzHJ2dTweU2XhbPsazUEW51EfQ8UZFOeRCXL6B/Nugz72h+4eejGq652e+6xz3/DK8OSFZ4c7Ho/cy0C2jFhxHvUxVJxBcR6ZIOcK1JqafaS3Nl2fwPV+2HK7pc8DP97hWMTD8+m55q4e2tFlcR7lMVScQXEeqSCvyfzRrHu4ML0v9cgErvefLfb6ovSw7LGOxiHuUf6U9B3//3MjWJxHdQwVZ2Akg/xtiz2StZnPND2B650+savuG7fS27+6Oief7v3HF0m82OEYd1mcR3UMFWdgJIP8emj+DuEPQvsLs+JDKQ402PMd5np/03Iv/XDo/nzw8aTPq6H713R2WZxHcQwVZ2Ckg/xjsl47+pzvSss/mB+FdvevDmu99ybTn2pRmH5rua3iIev0/Ov5oj0/hKMTbYrzKI2h4gyMRZDjVcrVe0n7eYjIruSzfFVzmfF+5YeZMdk/gusdz4/+Eh6/z7bfK9LXJ59zb4vtFA+9p69YHORVy+n7lm+36GtUxlBxBsYqyOnrBg8tMW28IOtGZdr4DOhVNZe3I+QfzTg7ousd78utnje92sfe6opyr7b6ZqUmVoeFt1LNJz9EXhng92HrItunzW1yz3IMFWdgbIO8L9lDOZiZZmP5R7X6sIs1DZa1fpE//gdGeL3j4e/q4yR/DYu/YvKl8OiViLHFV12urLm8uM7/CI8/dCVejf3OAL8Dq8ujFzcX2T7xbVLxzVhNrwgf9hgqzsBEBPm1pIhdK/dmvyj/OPb23mIxPNLyj+VnyXhcaNHfsNY7FvT0BRNXy3+Ly4oXan1f+bHwR6h3qD4+5vJf4dEbqR6W4xJf7vHyALd7PAd8L/T3Fqxeu1eO86iNoUwDExvk+ArCE2HhPGF8yEU8txsPScZ36sZDx+s6Ws6W8g9vLEorxmi9Xyr7i1c03yqX01tW3Cv/smhvNfhMZ8r1j0cDtnY0JqNqUGMo04Agg0zLNAgyINOAIAMyDYIMyDQgyIBMgyADMg0IMiDTgCCDTAOCDMg0IMgg0zINggzINCDIgEyDIAMyDQgyINMgyIBMA4IMyDQgyCDTgCADMg0IMsi04QBBBmQaEGRApkGQAZkGBBmQaRBkQKYBQQZkGhBkkGlAkAGZBgQZZBoQZECmAUEGZBoEGZBpQJABmQZBBmQaEGRApgFBBpkGBBmQaUCQQaYBQQZkGhBkQKZBkAGZBgQZkGkQZECmAUEGZBoQZJBpQJABmQYEGWQaEGRApgFBBmQaBBmQaUCQAZkGQQZkGhBkurW5aMeKdrlo94s2X7S7RTtftENFW2OIZBoQZIZjQ9F+qGzXq0WbLQv12aI9LP/9XtE+NFwyDQgyg7WtaHcq2/RgZpqZol2vTDNn2GQaEGQGY2tYOHzd256fLDHt2qLdrEx7wvDJNCDIdCsW21uVbXmlj3n2Jtv/gGGUaUCQ6c7ZZFvu7XO+a5V57pZFHpkGBJmWtifbMZ5zXtHnvIeSeWcNp0wDgkx7F5PteLLGvNPJvPFK7vWGVKYBQaa5mcx23F2zj9+T+T81rDINCDLNHc5sx+mafcwl8/9qWGUaEGSau5BswwcN+jiY+S7MGFqZBgSZ+uJFXw+TbXipQT9vZ74LbquSaUCQaWBLZhue6qifrw2vTAOCTH27M9vwywb9PJfp52fDK9OAIFPfx5lteKSj78IDwyvTgCBT34nMNtzXsK/7mb6mDLFMA4JMPXOZbbinYV93M315lKdMA4JMTWdC+weQ9NzK9PWGIZZpQJAZreK8zRDLNCDIKM7INAiyII+108FhbWQaBJmRcjKzDd9t2NftTF/eTiXTgCBT07HMNnyvYV/3glupZBoQZFrbl9mGnzTsK31Gt4eQyDQgyDSQe2HF8Qb9TAWP75RpQJDpxLrMNpxr0M/GTD8nDa9MA4JMM3eSbXiuQR87M9+F9w2tTAOCTDOnkm14t0Ef+zPfhRlDK9OAINNMrrCuqdlHekvWdcMq04Ag01wsxOmV1rtq9nEldPPaSWQaEGRK34bmV2yvzXwPpg2pTAOCTDuvJ9vxRo15PwjtLyhDpgFBJuPHZFvu6HO+9JD2FkMp04Ag0414dfWDUO8hIruS7f+VYZRpQJDp1p5kex5aYtp4IdmNyrSXi7bKEMo0IMh0Lz5vu3r19sHMNPGJYFcr01wK9W+/QqYBQaaG15Lie61os0X7Iiy8A3q+/PdYxONtUysNmUwDgsxwbC/aiaL9UrT7YeGcdHyC2Hdh4ZD3OkMk04AgAzINCDLINCDIgEwDggzINExukJs0YDAeyCcozsIPijOgOAOKM6A4wzIuzv8HuW1AYARAz/wAAAPLdEVYdE1hdGhNTAA8bWF0aCB4bWxucz0iaHR0cDovL3d3dy53My5vcmcvMTk5OC9NYXRoL01hdGhNTCI+PG1zdHlsZSBtYXRoc2l6ZT0iMTZweCI+PG1zdWI+PG1pPk88L21pPjxtcm93PjxtaT5uPC9taT48bWk+bzwvbWk+PG1pPm48L21pPjxtaT5zPC9taT48bWk+azwvbWk+PG1pPmk8L21pPjxtaT5tPC9taT48L21yb3c+PC9tc3ViPjxtbz49PC9tbz48bWZlbmNlZCBjbG9zZT0iXSIgb3Blbj0iWyI+PG10YWJsZT48bXRyPjxtdGQ+PG1uPjA8L21uPjxtbz4uPC9tbz48bW4+MTMzMTc8L21uPjwvbXRkPjwvbXRyPjxtdHI+PG10ZD48bW4+MDwvbW4+PC9tdGQ+PC9tdHI+PG10cj48bXRkPjxtbj4wPC9tbj48bW8+LjwvbW8+PG1uPjE0OTgyPC9tbj48L210ZD48L210cj48bXRyPjxtdGQ+PG1uPjA8L21uPjwvbXRkPjwvbXRyPjxtdHI+PG10ZD48bW4+MDwvbW4+PG1vPi48L21vPjxtbj4xMTY1MzwvbW4+PC9tdGQ+PC9tdHI+PG10cj48bXRkPjxtbj4wPC9tbj48L210ZD48L210cj48bXRyPjxtdGQ+PG1uPjA8L21uPjxtbz4uPC9tbz48bW4+MDgzMjM8L21uPjwvbXRkPjwvbXRyPjxtdHI+PG10ZD48bW4+MDwvbW4+PC9tdGQ+PC9tdHI+PG10cj48bXRkPjxtbj4wPC9tbj48bW8+LjwvbW8+PG1uPjE0MjY5PC9tbj48L210ZD48L210cj48bXRyPjxtdGQ+PG1uPjA8L21uPjwvbXRkPjwvbXRyPjxtdHI+PG10ZD48bW4+MDwvbW4+PG1vPi48L21vPjxtbj4xNjA1MjwvbW4+PC9tdGQ+PC9tdHI+PG10cj48bXRkPjxtbj4wPC9tbj48L210ZD48L210cj48bXRyPjxtdGQ+PG1uPjA8L21uPjxtbz4uPC9tbz48bW4+MTI0ODU8L21uPjwvbXRkPjwvbXRyPjxtdHI+PG10ZD48bW4+MDwvbW4+PC9tdGQ+PC9tdHI+PG10cj48bXRkPjxtbj4wPC9tbj48bW8+LjwvbW8+PG1uPjA4OTE4PC9tbj48L210ZD48L210cj48bXRyPjxtdGQ+PG1uPjA8L21uPjwvbXRkPjwvbXRyPjwvbXRhYmxlPjwvbWZlbmNlZD48L21zdHlsZT48L21hdGg+hJK2pwAAAABJRU5ErkJggg==\&quot;,\&quot;slideId\&quot;:284,\&quot;accessibleText\&quot;:\&quot;O subscript n o n s k i m end subscript equals open square brackets table row cell 0.13317 end cell row 0 row cell 0.14982 end cell row 0 row cell 0.11653 end cell row 0 row cell 0.08323 end cell row 0 row cell 0.14269 end cell row 0 row cell 0.16052 end cell row 0 row cell 0.12485 end cell row 0 row cell 0.08918 end cell row 0 end table close square brackets\&quot;,\&quot;imageHeight\&quot;:217.54149085794657},{\&quot;mathml\&quot;:\&quot;&lt;math style=\\\&quot;font-family:stix;font-size:16px;\\\&quot; xmlns=\\\&quot;http://www.w3.org/1998/Math/MathML\\\&quot;&gt;&lt;mstyle mathsize=\\\&quot;16px\\\&quot;&gt;&lt;msub&gt;&lt;mi&gt;O&lt;/mi&gt;&lt;mrow&gt;&lt;mi&gt;s&lt;/mi&gt;&lt;mi&gt;k&lt;/mi&gt;&lt;mi&gt;i&lt;/mi&gt;&lt;mi&gt;m&lt;/mi&gt;&lt;/mrow&gt;&lt;/msub&gt;&lt;mo&gt;=&lt;/mo&gt;&lt;mfenced open=\\\&quot;[\\\&quot; close=\\\&quot;]\\\&quot;&gt;&lt;mtable&gt;&lt;mtr&gt;&lt;mtd&gt;&lt;mn&gt;0&lt;/mn&gt;&lt;/mtd&gt;&lt;/mtr&gt;&lt;mtr&gt;&lt;mtd&gt;&lt;mn&gt;0&lt;/mn&gt;&lt;mo&gt;.&lt;/mo&gt;&lt;mn&gt;13317&lt;/mn&gt;&lt;/mtd&gt;&lt;/mtr&gt;&lt;mtr&gt;&lt;mtd&gt;&lt;mn&gt;0&lt;/mn&gt;&lt;/mtd&gt;&lt;/mtr&gt;&lt;mtr&gt;&lt;mtd&gt;&lt;mn&gt;0&lt;/mn&gt;&lt;mo&gt;.&lt;/mo&gt;&lt;mn&gt;14982&lt;/mn&gt;&lt;/mtd&gt;&lt;/mtr&gt;&lt;mtr&gt;&lt;mtd&gt;&lt;mn&gt;0&lt;/mn&gt;&lt;/mtd&gt;&lt;/mtr&gt;&lt;mtr&gt;&lt;mtd&gt;&lt;mn&gt;0&lt;/mn&gt;&lt;mo&gt;.&lt;/mo&gt;&lt;mn&gt;11653&lt;/mn&gt;&lt;/mtd&gt;&lt;/mtr&gt;&lt;mtr&gt;&lt;mtd&gt;&lt;mn&gt;0&lt;/mn&gt;&lt;/mtd&gt;&lt;/mtr&gt;&lt;mtr&gt;&lt;mtd&gt;&lt;mn&gt;0&lt;/mn&gt;&lt;mo&gt;.&lt;/mo&gt;&lt;mn&gt;08323&lt;/mn&gt;&lt;/mtd&gt;&lt;/mtr&gt;&lt;mtr&gt;&lt;mtd&gt;&lt;mn&gt;0&lt;/mn&gt;&lt;/mtd&gt;&lt;/mtr&gt;&lt;mtr&gt;&lt;mtd&gt;&lt;mn&gt;0&lt;/mn&gt;&lt;mo&gt;.&lt;/mo&gt;&lt;mn&gt;14269&lt;/mn&gt;&lt;/mtd&gt;&lt;/mtr&gt;&lt;mtr&gt;&lt;mtd&gt;&lt;mn&gt;0&lt;/mn&gt;&lt;/mtd&gt;&lt;/mtr&gt;&lt;mtr&gt;&lt;mtd&gt;&lt;mn&gt;0&lt;/mn&gt;&lt;mo&gt;.&lt;/mo&gt;&lt;mn&gt;16052&lt;/mn&gt;&lt;/mtd&gt;&lt;/mtr&gt;&lt;mtr&gt;&lt;mtd&gt;&lt;mn&gt;0&lt;/mn&gt;&lt;/mtd&gt;&lt;/mtr&gt;&lt;mtr&gt;&lt;mtd&gt;&lt;mn&gt;0&lt;/mn&gt;&lt;mo&gt;.&lt;/mo&gt;&lt;mn&gt;12485&lt;/mn&gt;&lt;/mtd&gt;&lt;/mtr&gt;&lt;mtr&gt;&lt;mtd&gt;&lt;mn&gt;0&lt;/mn&gt;&lt;/mtd&gt;&lt;/mtr&gt;&lt;mtr&gt;&lt;mtd&gt;&lt;mn&gt;0&lt;/mn&gt;&lt;mo&gt;.&lt;/mo&gt;&lt;mn&gt;08918&lt;/mn&gt;&lt;/mtd&gt;&lt;/mtr&gt;&lt;/mtable&gt;&lt;/mfenced&gt;&lt;/mstyle&gt;&lt;/math&gt;\&quot;,\&quot;base64Image\&quot;:\&quot;iVBORw0KGgoAAAANSUhEUgAAAakAAAVlCAYAAAClSTOHAAAACXBIWXMAAA7EAAAOxAGVKw4bAAAABGJhU0UAAAK9R8I/LQAAdvpJREFUeNrs3Q/EVnf/OPCPJDOJmTySjMltMo+HmeSRiTySmcQkySSSx8xk5DFJZszXZB6JZDLJTZJJZkyS5DEySSYjMzNJJEluif3O53efy06fPtd9X+dc57ru676u14uP5/tt1/mcf+/3ed/nnM85JwSA0bG+aMeLdqNoT4r2tGiPinapaAeLttImAmDYXi/a5aL9WbZbRTtZFqyLRXtW/vvjon1scwGj6s8WGqNlc9EeVvbPgcxv1hXtTuU30zbbSJqRnyhSkmCcbAyzl/U6++bQHL9dVbR7ld+esvkUKVCkGJRYdO5X9svNHqbZnezL/TajIgWKFINwMdkvu3uc7nZlmkdlsUORgpEsUixOW5L9GO9JLelx2oPJtCdtTjkNApo2XU324+ka004l08aRf2tsUjkNApo2rMvsxx01+/gtmf6IzSqnQUDThsOZ/ThVs4/pZPpfbFY5DQKaNlxJ9uFMgz4OZGJhnU0rp0FA0484OOJZsg+vN+hnWyYWDEeX0yCg6cuGzD4821I/Z2xeOQ0Cmn7syOzDrxv081Kmn59sXjkNApp+fJrZh1+0FAszNq+cBgFNP05l9uGehn09yfS11CaW0yCgaWo6sw93NezrUaYvr0iS0yCgaex86P9B3o77mb422cRyGgQ0o1qkNtvEchoENIoUchoE9Ng5F1zuQ04joBlRpzP7cGfDvh5k+vI2dDkNAprGjmf24QcN+3ocDEGX0yCgadGezD481LCv9B2AHuaV0yCg6UvuxbAnGvSzNHgtkpwGAU3LVmf24XSDftZm+jlt88ppEND062GyD39o0Me7mVjYZ9PKaRDQ9Otssg8fNehjb/DRQzkNApoByBWYlTX7SIey37FZ5TQIaNoQC1I6Mm97zT5uhnY+94GcBgHNCy6E5iP8VmXiYMomldMgoGnLO8l+vFtj2g9D/wMvkNMgoJnTtWRfbu1xuvRS3wabUk6DgKZtcTTeTKj3MO72ZP9/YzPKaRDQDMquZH8enOO3ccDF3cpvbxRtuU0op0FAM0jxfX7V0X4HMr+Jb5i4VfnN9VB/2DpyGgQ0jbydFKHbRTtZtGNh9htUT8t/j8UsDjdfZpPJaRDQDNuWop0q2s9FexJm71nFN1J8F2YvBa62ieQ0CGhAToOABjktpxHQgJwGAQ3IaQS0gAY5DQIakNMgoEFOy2kENCCnQUADchoBDchpENCAnAYBDXIaBDQgp0FAA3IaAQ3IaRDQgJwGAQ1yGgQ0IKdBQANyGgENyGkQ0ICcBgENchoENCCnQUADchoBDchpENCAnAYBDXIaBDQgp0FAA3IaAQ3IaRDQgJxGQAtokNMgoAE5DQIa5LScRkADchoENCCnEdACGuQ0CGhAToOABjkNAhqQ0yCgATmNgAbkNAhoQE6DgAY5DQIakNMgoAE5jYAG5DQIaEBOg4AGOQ0CGpDTIKABOY2AHgnri3a8aDeK9qRoT4v2qGiXinawaCsX0XZ/tWjvt9zn60U7UrTL5XaJ22emaL8Wbbpo2xbpvIa5DeU0COhGB8TLlWW8VbSTZcG6WLRn5b8/LtrHI769l5UF9WHR/mipz+VFO1bZDnO1WODfWCTzGvQ2XFq0+z2sR6/topyGyQvozeXBqLN8BzK/WVe0O5XfTI/ott5dnml0lrONIrWyLAZ1DqYPivbWiM9rGNtwZ4sF6s+yeMtpmKCA3hhmL+t1lu3QHL9dVbR7ld+eGqH12NTl4N5vkXq5aNfLvuIZweGivVm0JZWisqtoP2Xm/Vt5VjSK8xrWNrzUcpHaLKdhcgJ6VXIp5maPf2VX12X/Aq9DPMP7bo6DWr9F6mTZz4WivdLjb6vt4IjOaxjb8PWWC9TDSsGW0zABAX0xWa7dPU53uzLNo7LYDdvS8kB9rvzrekn5v20WqfVlH6d7/H1chlvJ/H8cwXkNaxt+Fv66HBkvIb/WoI8vR/TMXZFCkRqwLX38lXowmfbkAhWpqcy//xTavVR1tZxXr/Yn858ZwXkNYxsuKaeLBerNPvZB9T7oNjkNkxPQV5NlOl1j2qlk2jgKbc2IrNe3LRWptWF2JGPdv/43Ndjfw5zXsLbhu+W07/WxHG8lBXiJnIbJCOh1mWXaUbOP35Lpj4zItj7fUpH6qGifNpju1QZnN8Oc17C2YbzH9U2fy/F5GN3RpIoUitQAHc4s01TNPqaT6X8ZsyLV1h8AlxfhvNrYhpvKItqP6r3PnXIaJiegr7TwF/iBzHqtU6T+/32TYY1+HNS8FnobRn+vzD++aeMlOQ2TEdDxun76JoPrLRwgR2E4+igcYKuj0X4Og72PMqh5jUKROhJG7y0TihSK1BBsyCzP2Zb6OTPhRSq+SqjzsPPDAZ9ZDnJeo1Ckfq7Mf4+chskJ6B2Z5fm6QT8vZfr5acKLVOe5oFg81i/ieS10kXojPD9y9FU5DZMT0J9mlueLltZrZgS29UIdYDuXP+PQ/jWLfF4LXaSqA3suy2mYrIA+lVmeppdTnmT6WrrA67cQB9jqIJJrRXtnkc9roYvUzcq8/y2nYbICejqzPLsa9vUo09eqBV6/YR5g4325H0P+PXNxO7+6SOe1kEUqfVB8tZyGyQro86H/B3k7ct8J2jTmRSqOoIvP7FwN878QNX7uYs0imdeoFKnq5ej/yWlQpNouUptHbP3aPsDGd8nNhN7f3B0fcl6+COY1KkWq+t7Ag3IaFClFqrlYELaG2Rv9t+coHl8ssnktVJFKP+0xJadh8gL6XHC5b1Divb0HIT/qcfkimtdCbcNPKvO8IadhMgP6dGZ5mr4XLXeQXOi3oS/0yLT4RvN7Lf4hsBDzWqhteD2M3guLFSkUqSE7nlmeDxr29TgYgp6T+4TG14toXguxDdck8/y7nIbJDOg9meU51LCv9B2Ak/wwb+r7ZDkuLKJ5LfSzZnfkNExuQOdeDHuiQT9Lg9cizWVnshzXFtG8FmIbXqvM76ichskN6NUh/zBoXWsz/ZwegW09KkUq3c43FtG8hr0NVyXz2yCnYbID+mGyPD806OPdzHrtU6SeU70cemERzWvY2/CjyrzuymkQ0GeT5XnUoI+9wUcP51N9EPebRTSvYW/D6kc4j8lpENC5ArOyZh/pUPZRudk9SkVqmB+EbHNew9yGfwuj9TC4IoUiNQLLEwtSOjJve80+bob233QwTkUqvU/0+iKa1zC34f7KfOJl6CVyGgR0dCE0H+G3KrNOo/IKm1EpUtWPS15ZZPMa5ja8HIZ3SVSRgkUU0O8ky1TnhvWHof+BF+vLv6K3t7xeo1Kkvqsswz8X2byGtQ3TM/ptchoEdNW1ZLm29jhdeqmv7pDhT5Lpvx/gGWK/B9gmb9D4R2X+p0Z0XsPcht3sC88/CL5UToOArloXnh8V1svDuNuTdal7iWZ1ePF+WGx7W1qnX5N+HzTsJxbe38s+YlHu9X148eWutyrTLR+xeQ1zG87nh9Dfs3pyGiYgoHclyzbXN3zi5Zm74fmHRuseGLeG/CcmTrawLhu79N1kaPyFTD/xDfJzfQF3RdEulb+9HnofMTnMeQ1zG87lleSPlZ1yGgR0N3uSA8aBzG/WVv5q7+fAuKbLQbCfYdMryjOxe136/r08CL7UZ5HqnFXEbzpNJfPfV56BxO34ZdGWjei8hrkN54u5Tt9PW+xXTsOYBvTbSRG6XZ7dHCv/qn9a/ns8MH7R54Hxs2R7XGnYX3wo+XHo/cu1f5a/v91D33FgyZN5+pqpzD8On/4qNBv+Pcx5DXMbzuVipb+LchoEdK+2hNkb8D+XB854cIxvpIgjyOKlwNUtzWdD+Zd7HNE1qs/GvFa0z8si+qjcFp1iET/Vfr4809nUwjoMc14oUiCgQU6DgAbkNAhoQE4joAE5DQIakNMgoEFOg4AG5DQIaEBOI6ABOQ0CGpDTCGgBDXIaBDQgp0FAg5yW0whoQE6DgAbkNAIakNMgoAE5DQIa5DQIaEBOg4AG5DQCGpDTIKABOQ0CGuQ0CGhAToOABuQ0AhqQ0yCgATkNAhrkNAhoQE6DgAbkNAIakNMgoAE5DQIa5DQIaEBOg4AG5DQCGpDTIKABOY2AFtAgp0FAA3IaBDTIaTmNgAbkNAhoQE4joAU0yGkQ0ICcBgENchoENCCnQUADchoBDchpENCAnAYBDXIaBDQgp0FA06v1RTtetBtFe1K0p0V7VLRLRTtYtJU2kZwGAc2wvV60y5X9eqtoJ8uCdbFoz8p/f1y0j20uOQ0CmmHZXLSHlX16IPObdUW7U/nNtM0mp0FAM2gbw+xlvc7+PDTHb1cV7V7lt6dsPjkNAppBiUXnfmVf3uxhmt3J/t9vM8ppENAMwsVkX+7ucbrblWkelcUOOQ0CmtZsSfZjvCe1pMdpDybTnrQ55TQIaNp0NdmPp2tMO5VMG0f+rbFJ5TQIaNqwLrMfd9Ts47dk+iM2q5wGAU0bDmf241TNPqaT6X+xWeU0CGjacCXZhzMN+jiQiYV1Nq2cBgFNP+LgiGfJPrzeoJ9tmVgwHF1Og4CmLxsy+/BsS/2csXnlNAho+rEjsw+/btDPS5l+frJ55TQIaPrxaWYfftFSLMzYvHIaBDT9OJXZh3sa9vUk09dSm1hOg4CmqenMPtzVsK9Hmb68IklOg4CmsfOh/wd5O+5n+tpkE8tpENCMapHabBPLaRDQKFLIaRDQY+dccLkPOY2AZkSdzuzDnQ37epDpy9vQ5TQIaBo7ntmHHzTs63EwBF1Og4CmRXsy+/BQw77SdwB6mFdOg4CmL7kXw55o0M/S4LVIchoENC1bndmH0w36WZvp57TNK6dBQNOvh8k+/KFBH+9mYmGfTSunQUDTr7PJPnzUoI+9wUcP5TQIaAYgV2BW1uwjHcp+x2aV0yCgaUMsSOnIvO01+7gZ2vncB3IaBDQvuBCaj/BblYmDKZtUToOApi3vJPvxbo1pPwz9D7xAToOAZk7Xkn25tcfp0kt9G2xKOQ0CmrbF0Xgzod7DuNuT/f+NzSinQUAzKLuS/Xlwjt/GARd3K7+9UbTlNqGcBgHNIMX3+VVH+x3I/Ca+YeJW5TfXQ/1h68hpENA08nZShG4X7WTRjoXZb1A9Lf89FrM43HyZTSanQUAzbFuKdqpoPxftSZi9ZxXfSPFdmL0UuNomktMgoAE5DQIa5LScRkADchoENCCnEdACGuQ0CGhAToOABjktpxHQgJwGAQ3IaQQ0IKdBQANyGgQ0yGkQ0ICcBgENyGkENCCnQUADchoENMhpENCAnAYBDchpBDQgp0FAA3IaBDTIaRDQgJwGAQ3IaQQ0IKdBQANyGgQ0yGkQ0ICcBgENyGkENCCnQUADchoBLaBBToOABuQ0CGiQ03IaAQ3IaRDQgJxGQAtokNMgoAE5DQIa5DQIaEBOg4AG5DQCGpDTIKABOQ0CGuQ0CGhAToOABuQ0AhqQ0yCgATkNAhrkNAhoQE6DgAbkNAJ6JKwv2vGi3Sjak6I9Ldqjol0q2sGirVxE2/3Vor0/5HmuKtqDcj9/02dfbxTt86JdKffB03Kf3CzayaJtbHG5VxRtb9HOFO1OZd8/KWPhRNH+2dK8Npb9dWLsWfm/v5Tzf69oS+Q0COiq14t2ubKMt8oDYSxYF8sDSfz3x0X7eMS397KyoD4s2h9DnvelyjZsWqRicT1d6edqZV9MF+1+5b/9r2hv9rG8LxXtSFkkYn93y3kcL9vZcjt25vdD0dY0nFdczh8z+ZBrsVBuktMgoKPNyYHoQOY368oDR+c30yO6rXcX7dfKcg6zSH2U7OcmRSpu59/L6e+X+yZXWI5W5jNTtJ0Nz/puln3Es6YPu5zBpPO7V7S/15zXlkohrNM+lNMw2QG9MTl4HJrnoHav8ttTI7Qe8a/uG5ltPawi9UbmIFy3SL2ebN/5ziS+SOa3o8a8Xgmzl9c6027rYZpqoYpnXL1e+n27YYHqtJ1yGiYzoFeF5y8d3ezxTKW6LvsXeB3imcd3cxzghlGk4tnHT5l51ylS8RLlz5Vpv+9xupuVaWIh6PXS36kG84rL+FtlupM9TPNyZZp4xvdVmL23tayy7d4q2n/KfZXbh/F+3Go5DZMX0BeT5drd43S3kwPIqgVY9qXlQfJcmL0ktqT834UoUp9VDsJNi9SRZNrtPU63I5nuRo9nbNVpdjVY184lwhU9/v5eDwU0FrQzXQrVUTkNkxXQW5Jlehh6H1F1MJn25AIsfyxSU5l//2nIRertcj6xcH/dsEitTArcs8qZRi9ncQ9r/rGR3jv7V431fS+Zdq7LhMvD7ECbZ+XZUq++7XI2tUROw+QE9NVkmU7XmHYqmTYehNaMyHp9O8QiFf/yv1M5CB9rWKQ+Taa7WXM5ppPpf57n998kv99cY16bkmk/6KEYHqm5PrFo5+5hrZfTMBkBvS6zTDtq9vFbMv2REdnW54dYpI6H5webNC1S6dlf3ZGTe2se0M/XOBtKpZdU98zx2/hIw/3yjKquU5l1el9Ow2QE9OHMMk31+df7LxNWpDqXS3+s/FuTIrUssy+O11yWdzJ9/N8cvz+b/ParGvN6t8c/bpaWZ5iHG27f9zPrtFtOw2QE9JVkeWYa9HEgs17rJqRIxYdt4xDseL/l9T6L1L8y2/GjmsvzUqaPH+f4/X+T39Y520kvTb4xRxGPRepvDbdxbhDMTjkN4x/QS8Jfb4/otOsN+tmWWa/9I7Cth1GkznVZ3yZFKnfGsLfBMj1N+nhac9/9X4/zqV6anGsk4epQ715X7g+BdBm3ymkY/4DekFmesy31c2YCilTnObHvMv+tSZHaldmOTe7vPcz0020wy9Lw/PNxvd7zSUf2vTPA/fhaZvlWyGkY/4DekVmerxv0k7vE9NOYF6k1ZTGIB/i/tVSkdma2Y5Mh/fcy/cw1tPyTzO+fhu73mOKzcHeHeNa8ZQRjS5FCkRqCTzPL80VL6zUzAtt6kEWq8wLebg/aNilSuUtv5xss26VMP+/OM82VkH9wNj2Ti/fdOu9DfBSGM8ouLd4H5DRMRkDnhvbuadhX7lmWpWNapD7pofA0KVL/yGzDuw2W74dMP/MNLY/PI93pUqhiQX6tLMidT4/EZ+vWDmk/Vh+MjnH2ipyGyQjo6czy7GrY16NMX6sWeP0GUaTWlWeJ8dmwFS0XqTiQ5WlmO77RQpF6t4fp1oQXn3mrnhl3Rv8Ne1DMnRbO9BUpWIQBfT70/yBvR+7m+6YRW79+i1QsIp2XuM73kcGmD/Pm9kndwRO5IrWlx2ljofo1dH9Jb7wfNDXEfVgdlBPP4l6V06BItVWkNo/Y+vVbpDqfw/iyh982LVJbMtux7psacvuiznNr8dLf9TkKVXwmbFjPKVVfMrtHToMipUjN/Rd9/EpxL/famhap6GpoPsovN4z9Waj/QtajYf5vOx0b8P57ozKvi3IaJi+gzwWX+3oRz2LifZF4v6jXbzT1U6TigITcPb65LvvFIvRxyN/TulPzLOpypSDHEaAzcxSqb8PgBshcquy3V+U0TF5Anw7tvW7mQej9AdLFVqQ6o8sO1pimnyIVyrPQx5lteq3cR/GzIPFt63FARHxDROcz8/8NL75FpNcHq6ufq79ZKQzrwvMfVEzbdwPYdx+EvwZsrJfTMJkBfTyzPB807Ct3QB2HIeidl6herTldv0UqlGdtN0Jvn1WPn+SI97Nyz1r1MmJzfeUPjfgwcPqA8tKyGHabf5sfIoxnkp23ZmyT0zC5Ab0nszyHGvaV/vU+Dg/zriwP2PHS22sLUKQ64nvq4uMCcXj403Jbxz8K/lf+oVG9rJp+H+pZmP9S2drkTHiut1P8q8tZ85+h3scMu3m5Upg/ltMw2QGd+6v7RIN+lobxfC3Sjh7PYvppy1pc33jvLH2oupcBB9WRfL2cMa4L+Vcvfd/COpwLo/mJeEUKRWoBrM4sz3SDftZm+jk9Att60opU7pMp8734Nf1DZV+P83orvDigopeztrkcHaHYUaRQpEYkoNM3Zv/QoI93M+u1bwTWbZKK1NJy/ep+diX96OGbNeZ5MLM+2xsu/yctno0pUjBGAZ0epB416CP3yfJx+OjhYipSuZcFb+hhuvT+Up3nqeKypwNmmnx9tzOSL95je1lOg4Cer8CsrNlHOpT9zohs62F9Pj6nzYET84mXW9N7Ub0+aPusz3hM3/9Y957m1nK62w3iTk7DBAT0ysyBqu4lm/QZmlF5CegkFKl4NvNjePFz8S81jMe6b6ZIL/kdrzHthrK4xje9r264/v9usMyKFCyygL7Qx1/DqzLrNDUi6zUJRSo9i40vh/1bjenTN1vUfXN9+hhDr/ci4+XgeKkx3hN9s+G6v1cWZDkNYx7Q74Tm3zD6MPQ/8CI+SLo/NL/pPqlF6kQyj1sNisy3fZ5FHw7174OtLmMsjg7c2HDd43Nr98NoDNBRpFCkhuBaslxbe5zuZoODVFX66fI2R3ddGNMiFS/lpfeC4nvumnwMcHfSz9k+ityvPfw+Xl7+JTR/m0Rcx3gf9V5Z5JbLaZiMgO58zK/Ow7jb+zwQx7+on2W2yd6W1in9LtKDMShS8VJq+hmNw330F+/n/Byef9ap15GZa5L9t3ue38eC8mNob2Tk13IaJiug0888HJznL+K7ld/eaPBX7dYuB5+TLazLxi59D2tofNtFKn4FOL4F/Wnyh8Q/WljWeE+oem/qVg9nZUvCX28p77wNfS5Ly7PkNofvb5DTMHkBvSf56/hA5jdrywNZ9aHRJsOH13Q5+PTzefIVlctBub7jW77jW8RfGvB2bKtIxW39eXj+oet4NvJ+y8u7Idlm8ZJct0+txPtBlyu/ja8ymu95r+mWC9RNOQ2TG9BvJ0Xodnl2c6w8ID2tXBr6IvT3QOpnyfa40rC/eC/lcc0D3eNy3UatSMV7NV+Gv160+qzcLvHlv28McL+vDC++oPZW+W9xfU6UZ0OdP2L+CL1dmt0Z2n8I+oCcBgEdP/1wKszes4jPs8yUl4Xi94PipcDVLc1nQ3mw2xYW/pmXUXC+3O7xrHbjAmyT18r9G5fjfrnfO/s+njXHe0Hv2VeKFAIakNMgoAE5DQIa5DQIaEBOg4AG5DQCGpDTIKABOY2AFtAgp0FAA3IaBDTIaTmNgAbkNAhoQE4joAE5DQIakNMgoEFOg4AG5DQIaEBOI6ABOQ0CGpDTIKBBToOABuQ0CGhATiOgATkNAhqQ0yCgQU6DgAbkNAhoQE4joAE5DQIakNMgoEFOg4AG5DQIaEBOI6ABOQ0CGpDTCGgBDXIaBDQgp0FAg5yW0whoQE6DgAbkNAJaQIOcBgENyGkQ0CCnQUADchoENCCnEdCAnAYBDchpENAgp0FAA3IaBDQgpxHQgJwGAQ3IaRDQE2d90Y4X7UbRnhTtadEeFe1S0Q4WbaVNJKdBQDNsrxftcmW/3iraybJgXSzas/LfHxftY5tLToOAZlg2F+1hZZ8eyPxmXdHuVH4zbbPJaRDQDNrGMHtZr7M/D83x21VFu1f57SmbT06DgGZQYtG5X9mXN3uYZney//fbjHIaBDSDcDHZl7t7nO52ZZpHZbFDToOApjVbkv0Y70kt6XHag8m0J21OOQ0CmjZdTfbj6RrTTiXTxpF/a2xSOQ0Cmjasy+zHHTX7+C2Z/ojNKqdBQNOGw5n9OFWzj+lk+l9sVjkNApo2XEn24UyDPg5kYmGdTSunQUDTjzg44lmyD6836GdbJhYMR5fTIKDpy4bMPjzbUj9nbF45DQKafuzI7MOvG/TzUqafn2xeOQ0Cmn58mtmHX7QUCzM2r5wGAU0/TmX24Z6GfT3J9LXUJpbTIKBpajqzD3c17OtRpi+vSJLTIKBp7Hzo/0HejvuZvjbZxHIaBDSjWqQ228RyGgQ0ihRyGgT02DkXXO5DTiOgGVGnM/twZ8O+HmT68jZ0OQ0CmsaOZ/bhBw37ehwMQZfTIKBp0Z7MPjzUsK/0HYAe5pXTIKDpS+7FsCca9LM0eC2SnAYBTctWZ/bhdIN+1mb6OW3zymkQ0PTrYbIPf2jQx7uZWNhn08ppEND062yyDx816GNv8NFDOQ0CmgHIFZiVNftIh7LfsVnlNAho2hALUjoyb3vNPm6Gdj73gZwGAc0LLoTmI/xWZeJgyiaV0yCgacs7yX68W2PaD0P/Ay+Q0yCgmdO1ZF9u7XG69FLfBptSToOApm1xNN5MqPcw7vZk/39jM8ppENAMyq5kfx6c47dxwMXdym9vFG25TSinQUAzSPF9ftXRfgcyv4lvmLhV+c31UH/YOnIaBDSNvJ0UodtFO1m0Y2H2G1RPy3+PxSwON19mk8lpENAM25ainSraz0V7EmbvWcU3UnwXZi8FrraJ5DQIaEBOg4AGOS2nEdCAnAYBDchpBLSABjkNAhqQ0yCgQU7LaQQ0IKdBQANyGgENyGkQ0ICcBgENchoENCCnQUADchoBDchpENCAnAYBDXIaBDQgp0FAA3IaAQ3IaRDQgJwGAQ1yGgQ0IKdBQANyGgENyGkQ0ICcBgENchoENCCnQUADchoBDchpENCAnEZAC2iQ0yCgATkNAhrktJxGQANyGgQ0IKcR0AIa5DQIaEBOg4AGOQ0CGpDTIKABOY2ABuQ0CGhAToOABjkNAhqQ0yCgATmNgAbkNAhoQE6DgAY5DQIakNMgoKGb14u2RE6DgB6W9UU7XrQbRXtStKdFe1S0S0U7WLSVi2i7v1q098dwXvOJRWPZEObzz6L9XLSXGhS2I0W7XMZWjLGZov1atOmibZPTIKBzB47LlWW8VbSTZcG6WLRn5b8/LtrHI769l5UF9WHR/hijeeXEPxq2F+3Lop0vl+FBuUx1vFwWjD9rts9rzGN50Y5VYmmuFv9IekNOg4CONpcH2c7yHcj8Zl3R7lR+Mz2i23p3+Rd5Zzn/GJN5VU2VxeFWZd4/lfut6YH9QIMCFYvNmhrF9EbN/mOxfUtOw2QH9MYwe1mvs2yH5vjtqqLdq/z21Aitx6YuB8E/Fvm8quIB+1Iyz+9aOJDHy4O/NShSZ2ucpV0vp7lftMNFezP8dS8rFrBdZaFN5/FbeQYmp2ECA3pVedDoLNfNHs8equuyf4HXYV15oO52IP1jkc6rKh6kjyfzulMWyzbsbFCg4rr+vcf+T5bTXCjaKz3+ttoOymmYzIC+mCzX7h6nu12Z5lFZ7IZtaXlAOxdmL1cuKf93EIVjmPNKxUt7vyTzOdfy2cVPNfd/HevLvk/XOKu7lazvj3IaJi+gtyTL9DD0PpT4YDLtyQUqUlNzHHDbLlLDmldVvBT7IJnHlwOYR+z39zCYoeTx8uTVchv2an+yzjNyGiYvoK8my3S6xrRTofkN9EH7NgzvPtEg5xUv5T1J+j86wLPpQVxSWxtmR4O+1mDdR70IKFIoUgO0LrNMO2r2kd5oPzIi2/r8EIvUoOYVB0Kkw8EvDGD53wh/PVawYgD9f1S0TxtM96ozKZjsgD6cWaapmn1MJ9P/oki1Mq840u1upt9XBrD8ncEY8Wxq6QjlS/pH1GU5DZMV0Fda+Es191zNOkWqbxcz2/W9ASx7LIZPw/OXbG+WhSs+HLyQw763hdEaQapIoUgN0ZLw4hP/11s4kIzKwWQxF6ncUPD/DfFsOr3PGAc97FmAs6wvK8vxcxjNdwMqUihSA7IhNH8oc75+zihSjcVCkHugdhDvsYuvcrofen8mKl5+3Dek/ReXrfPA+MMROTtXpFCkhmhHZnm+btDPS5l+flKkGtvfpTgMwr9D/Yd3O4M3Bn0Z8LNyXrFQrZfTMHkB/Wlmeb5oab1GYRTWYi1SudcsnSj/W7zcFS+7nSvPLjpvDf+j/Ld9od6byNeXhSref/qmaD+U/fVSqK4OsFBtq8xjjZyGyQzoU5nl2dOwryeZvhZ6lNhiLFJvdCkI28sD9++ht5ex7uljXZaUxSveD5rvUuDFAWzL6kCca0V7R07DZAb0dGZ5djXsK/dph1ULvH6LsUh93KUYnEnOUu+VxWiuT10ca2G9lpVF48Ec8/m0pW0Y723+2GUeMVZfldMwWQF9PvT/IG9H7i/uTSO2fouhSJ2boxh8FV4cPNB5d+DVLtP8p6X1i8PUvw3dR/81/SxIXP6dcyx/tcVPoayR06BItVWkNitStd0L+ft7vRT8o10KSJuj4j7rUkCavrPxTuj9HljnQfHlchoUKUVq+PNa0sLZUO4B4LMtr+vnXQppv88wxeKzNcw+t3V7jkL1hZyGyQjoc8HlvlGa14ouZ0J13qU31aWPtl+ldG0If5TE+6MPuhTE5XIaxj+gT2eWZ2fDvnIHk4W+f7DYitT6zDb8uUE/lzL9vN/y+v4jM49BfIMqvj39Xot/TClSsIgC+nhmeT5o2NfjYAh6v/PKfTyxyRvPP8r0c3wA65yeTR0d0LbNfa7jazkN4x/QezLLc6hhX+lQaA/z1pf7bMq3DfrZmunn3ADWOX0YfJAfvPw+DP5zJYoUjFhA514Me6JBP0uD1yK1Ma+XQzsPy64Iw3no9r0WYqdX6Qt3r8lpGP+AXh3yD03WtTbTz+kR2NaLcQh6ekb6Y4M+lgypSP09DG/UXRqrN+Q0TEZAP0yW54cGfbybWa99I7Bui7FIpe/te9Swn6dh8JfHlofBD5zoVsBd7oMJCeizLRwU9wYfPWxrXumIy2eh2fNHMy2cIc9nTTKPfw14f1bX6Rs5DZMR0LkCs7LPA+udEdnWi7FI5T6f8nafZx2xfT6Ada4O0IhnbkuHmDv75TRMRkCvzBzQttfs42YYzTcCLMYitSKzP/bW7CM3AGMQn52vftH3uwHvy/Se1OtyGiYnoC+E5qO0VmXWaUqR6mte6ZtA6g4fT5+3mhnQWU71j5N3B7wvq2eYV+Q0TFZAvxOafwX2w9D/wIv4poX9Dc7gxrVIbUj6ehrqvRrpQBj8g7zVQvjjEGL0u8r8/imnYfICOn17wNYGf03/WR5g6/gkmf77AZ4hDrJItT2vy0l/B2tMezUpcK91+V28ZLa7bP+o0X/8xtStsv/HNc+cm5zRVV/BdEpOw2QGdByNVx091cvDuNuTdak74ireZ8h9tG9vS+v0a3jxi7WD0va83kj2R+yvlwEt6Tv1PunyuzgyL/1Q5ZXQ272ek6H+va74x0vnq8LxD5te3723vFIQb4bR+0yHIoUiNUS7avz1Hg+Yd8PzD1fWPYDkXt/T1ut1NnbpexBD4wc1r3Tk5aXyLGaus5Trobd7WdtD90/Pz1V4vip/9yTMvrGk6ZlmZ/nm+truivDXy3Kvh/qjTuU0jGFA70nObg5kfrO28tdtPweQNV0OlP0ML15RHtzvdek7/jUfX7HzUgvbahjzSj8nf63c/ql4sK/et4mPBcz1fNVUmPvjgqfDX5cAY/F7t1IA44cH36q5HhfmKIqHw/OXDON23VeencZY/HKe4iynYcIC+u2kCN0uz26OlX/9dt5mEA8gX/R5AEm/9HqlYX/xoeTHofcvvHbup9we8XlFcaDAz+H5B3wvV/bJdHlm0xn0sqfGmfN861H9g+W38o+WJveV3qksY7c2U1meh+VZ2+tyGgR0N1vC7I3qn8sDTDyIPCr/Yo+XAle3NJ8N5RnJttD/113H2eayMF0vD+Yz5X6JZxxnyqJTt4CsLAtP/OPjj7LPTr+x4J0v/xB5p4XljwM4Pi//EHlUmdfj8uzsfHlWtWmRxYEihSIFyGkQ0ICcRkALaJDTIKABOQ0CGuS0nEZAA3IaBDQgpxHQgJwGAQ3IaRDQIKdBQANyGgQ0IKcR0ICcBgENyGkQ0CCnQUADchoENCCnEdCAnAYBDchpENAgp0FAA3IaBDQgpxHQgJwGAQ3IaRDQIKdBQANyGgQ0IKcR0ICcBgENyGkEtIAGOQ0CGpDTIKBBTstpBDQgp0FAA3IaAS2gQU6DgAbkNAhokNMgoAE5DQIakNMIaEBOg4AG5DQIaJDTIKABOQ0CGpDTCGhAToOABuQ0CGiQ0yCgATkNAhqQ0whoQE6DgAbkNAjoSbG+aMeLdqNoT4r2tGiPinapaAeLttImktMgoBm214t2ubJfbxXtZFmwLhbtWfnvj4v2sc0lp0FAMyybi/awsk8PZH6zrmh3Kr+ZttnkNAhoBm1jmL2s19mfh+b47aqi3av89pTNJ6dBQDMosejcr+zLmz1MszvZ//ttRjkNAppBuJjsy909Tne7Ms2jstghp0FA05otyX6M96SW9DjtwWTakzannAYBTZuuJvvxdI1pp5Jp48i/NTapnAYBTRvWZfbjjpp9/JZMf8RmldMgoGnD4cx+nKrZx3Qy/S82q5wGAU0briT7cKZBHwcysbDOppXTIKDpRxwc8SzZh9cb9LMtEwuGo8tpEND0ZUNmH55tqZ8zNq+cBgFNP3Zk9uHXDfp5KdPPTzavnAYBTT8+zezDL1qKhRmbV06DgKYfpzL7cE/Dvp5k+lpqE8tpENA0NZ3Zh7sa9vUo05dXJMlpENA0dj70/yBvx/1MX5tsYjkNAppRLVKbbWI5DQIaRQo5DQJ67JwLLvchpxHQjKjTmX24s2FfDzJ9eRu6nAYBTWPHM/vwg4Z9PQ6GoMtpENC0aE9mHx5q2Ff6DkAP88ppEND0Jfdi2BMN+lkavBZJToOApmWrM/twukE/azP9nLZ55TQIaPr1MNmHPzTo491MLOyzaeU0CGj6dTbZh48a9LE3+OihnAYBzQDkCszKmn2kQ9nv2KxyGgQ0bYgFKR2Zt71mHzdDO5/7QE6DgOYFF0LzEX6rMnEwZZPKaRDQtOWdZD/erTHth6H/gRfIaRDQzOlasi+39jhdeqlvg00pp0FA07Y4Gm8m1HsYd3uy/7+xGeU0CGgGZVeyPw/O8ds44OJu5bc3irbcJpTTIKAZpPg+v+povwOZ38Q3TNyq/OZ6qD9sHTkNAppG3k6K0O2inSzasTD7Daqn5b/HYhaHmy+zyeQ0CGiGbUvRThXt56I9CbP3rOIbKb4Ls5cCV9tEchoENCCnQUCDnJbTCGhAToOABuQ0AlpAg5wGAQ3IaRDQIKflNAIakNMgoAE5jYAG5DQIaEBOg4AGOQ0CGpDTIKABOY2ABuQ0CGhAToOABjkNAhqQ0yCgATmNgAbkNAhoQE6DgAY5DQIakNMgoAE5jYAG5DQIaEBOg4AGOQ0CGpDTIKABOY2ABuQ0CGhATiOgBTTIaRDQgJwGAQ1yWk4joAE5DQIakNMIaAENchoENCCnQUCDnAYBDchpENCAnEZAA3IaBDQgp0FAg5wGAQ3IaRDQgJxGQANyGgQ0IKdBQIOcBgENyGkQ0ICcRkCPhPVFO160G0V7UrSnRXtUtEtFO1i0lRO+3CuKtrdoZ4p2pzKvJ+W8TxTtny3N6/WiHSna5XJd4nxmivZr0aaLtq3F7bexXPbO9ntW/u8v5bq+V7Qli3C95DSMSUC/Xh40Ost4q2gnywP/xfKgFf/9cdE+nsDlfqk8sD4p+7tbHlCPl+1s0R5WluOHoq1pOK/lRTtWWfa5Wiwqb/SxXm8W7cce5vNnWZQ39TGvYa6XnIYxCujNyQH2QOY368qDVOc30xO03KuKdrOcPv7V/2GXs4pYyI5W5nWvaH+vOa+V5QH6zxrtQdHearBeWypFt077sMG8hrlechrGKKA3JgeqQ/McrO9VfntqApb7lTB7yaszbS+XoqqF6m7o/VLjy0W7Xk53v2iHyzOdJZUD/a6i/ZSJqd/KM5Vevd2wQHXazhrzGuZ6yWkYo4BeVR40Ost1s4dpdifrsn/Ml/tUZZrve5xmWXlw7Ux3ssfpTpa/v1AWx15+W20HaxSNzvLFe0Ffhdn7aMvK/76kPIP5T9H+6FKk4r2k1SO2XnIaxiygLybLtbvH6W4nB6tVY7rcryfz2VVjGT+rTBcvEa6Y5/fry9+e7rH/WEhuJcv3Y81lu1ee0cxX0M50KVRHe5jXMNdLTsMYBfSWZJkeht5Hbx1Mpj05psv9UfL7f9VYzveSaee7TBhHIV4t2tIa89ifzGOmh2nipbM4iORZqHe/59suZ1NLRmS95DSMWUBfTZbpdI1pp5Jp4wFvzRgu9zfJ7zfXmNemZNoP5vjt2rJwvFZzW2xqEFudwnuk5rzifaPcPaz1I7JechrGKKDXZZZpR80+fkumPzKGy32+5tlQ1eZk2j3zFI5PG2yPVxucccTh+vdDs8EIpzLb//0RWS9FCsYooA9nlmmqZh/TyfS/jOFyn01++1WN+bzbZzFtUrQvz/P7peXZ4+GG83s/s/13j8B6yWkYs4C+0sJfqgcy67VuzJb7v8nv6pyBfJpMO4gHU7eFeiMWt5RF6m8N57c59DcUfVDrJadhjAJ6SXjxif/rLRxIBn0wWYjlzv32/3qcT/WZnxsD2iZfVubxc5h/EMPqUO++WurVzPbYOgLrpUjBGAX0hszynG2pnzNjttxLw/PPY/VyHyZKR/a9M4DtEZ9p6jyg/HAIZ7HRa5ltsWIM1kuRQpEaoYDekVmerxv081Kmn5/GcLk/yfz+aeh+jyk+e3V3CGeX1Wed1g8pdrYMYX8vxHopUihSIxTQn2aW54uW1mtmTJf7Ssg/zJqODIwP//4a/nqG6P0BbYvOZcg4HH/NEGNnZ7L+B8ZkvRQpFKkRCujcMOI9DfvKPTezdAyXOz4jdKdLoYojz+JlsO1h9oWonYPs2gFth+rAj2thMJcSu/m6Mu+4DV8Zk/VSpFCkRiigpzPLs6thX48yfa0a0+WOf9n/1qVQzYS/Rv8N6vJevJfW7ZMacdu8OoTYudPCWeworpcihSI1QgF9PvT/QGxHblDBpjFe7liofg3d3wwe79FMtbjOcVTbzvDiWzZy7dcw2Etk1QEnD/osHqO0XooUTFiR2jzmyx0v/V2f46D6OLT37NCdyllaLy0+mDyoz1pUXzK7Z4zWS5ECRWrslvtoDwfWYy2vfzxIx2eS4tsibs8x3y8GsO3fqPR/cYzWS5GCEQzoc2FxXu4bheWOZ1GdT9XHz0l8Os8ZQXxz+KAGksT7cQ9C/v5Y22cdl8q+47elBn2PaJjrpUjBCAb06dDeq21yB5M1Y7rc8aHS38NfH1l8tfLvN+coVN8NcF/GEYT3WizeOR9UisSwnlsaxnopUjCiAX08szwfNOzrcRjeEPSFXO71lcIWD57pu+/itP83R6E6OsD9mfusxdct9R2LxcNQ/w3wo75eihSMcEDvySzPoYZ9PQvDe5h3oZZ7bXLmNdeHD//V5SwttrcGuG2+T+Z1oYU+4xd5b5T9fbxAsTqI9VKkYMQDOvfS1BMN+lkahvtapIVa7upIvqs99L8u5C9VfT/AbZO+CeJaC32eG8JZ4EKslyIFIx7Qq0P+ocm61mb6OT1my50Wxn09zuOt8OKAinj29uqQtk2/b10/OoT9uRDrpUjBIgnoh8ny/NCgj3cz67VvzJY7/ejhmzXmczAzn+0D3DbVS5j9XBb7ZAhnfguxXooULKKATg++jxr0sTcM/6OHw17u9P5Sne8axU9OpAM0Dg9w21TP3L5p2EdnJN//wuw9qVHQxnopUrDIAjp3oF5Zs490SPidMVzuZ33ut/R9gyeGFGNN3h+4tZz2doNtGkZ4vRQpWIQBvTJzAK57KSp9NuiLMVzuP/s4k4rSS37HB7Rd0ns3r9ecPr6XL77V/G7ZVxP/Du1/Qbff9VKkYBEH9IU+/spflVmnqTFc7vRt6XXf8J4Omx/UPbvqByGv1Jw2XuqMlzXj/b43G84/fon4xxFbL0UKFnlAv5Ms090a034Y+h/AEB+Q3d/gTGiYy/1tn2dth5PpNwxoX35Xmcc/a56pxO0X7/tsbDjv+C2t+wMqwE3XS5GCMQnoa8lybe1xupt9HnzTT7J/P6LLvTv5/dmay1ktcr/28Psmb+v4R2Uep2pMFy+d/hKav00ifvAw3iO8F+Z/r94w10uRgjEK6HXh+dFTvTyMuz1Zl7ojruJf788y22TvCC53vMfyc3j+WadeRzCuSdZz9xy/jcWy+l7AXt9RFwvDrcp0y2tM1+1Dg03a1yOyXnIaxjCgdyXLdnCev77vhucfrqx7ANna5UB3ckSXO96nqd6buhXm/2x6LG6XwvNvQ5/Lhcz2iG98mOvh3xWVeVwPvY/IWxpefN1Qv23DCKyXnIYxDug9yV/9BzK/WVv567afA8iaLge6/SO83PEgXH3VUbxM1u3THvEezeXkoLysQZHqfAE33teaSg7i8f7Pr+W6f9lD/1XTLReomyOyXnIaxjyg304O5rfLs5tj5YH2aeWS1xd9HkA+S7bHlT76G9Zyx8L2TbLct8p/i/M6UZ6hdIpm/PZSr5cw42CQJ/MUg3h5s/NwcByJ91WoPyR7Z8sFqtsfBsNeLzkNExTQW8LsjeqfywPMTHm567vyktrqluazoTyIbwvtPF8zrOV+rewvfin4fjmfzrziWVq8P/Neg3WK/X5eFuxHlX4fl2du58uzj02h/eeRBmlc10uRQpEC5DQIaEBOI6AFNMhpENCAnAYBDXJ6WDkd31sVh6fGh+7iGP44+iQOXY0jUOKInTikNX4sbYl9gyIFcnoYOR0fHvtPmH14rNdnAuIrPvbYPyhSIKcHldPxbOhAeP6rm3H8fnyILL6ypfOwX/zfDeUZVvqFzfgk9XL7CUUK5HSbHcf3cKVvQj4a5n8XV3yVy+1kuvgm5pfsKxQpkNNtiO+Fqr45OT4t/k6N6f9WTlNdsFP2FYoUyOl+HU86jO/VWtugn48yC/eO/YUiBXK6iXj/6XzS2b2GBSqK96meJv1dtb9QpEBON5EWqPiG4n4/Q/xdZgGn7DMUKZDTdRwN9V4r36uvM/1+Yp+hSIGc7tXuTCfXWlq4YyH/tUlQpEBOzyteeks/tPUstHdJLlekfrPPUKRATvfieqaDL1tcuNzlvqf2GYoUyOn5/DszcTyrerXFhTsb8q9MAkUK5HRX8TVF9wd8FhX9qEgtuL2h9/cttt0uKlKgSDXJ6UNdDiqvtbhg8bmrp8HlPkVKkQJFqkZOLw2zD+mmE/7Q8oK92eXAdc8+U6QUKVCkuvmgywFl95AOjuftM0VKkQJFqpsfQv4SXNtvKZ/ucuD6wj5DkQI5nfNymH0OKp3o+5YXKt6PetSlSG22z1CkQE7nvNelcPyn5YX6V5f5PAw+K48iBXK6i8NdisfWlhfq6y7z+cr+QpECOd1Nt/tEy1pcoHhJ8UmX+bxhf6FIgZzu5mJmgsctL9C/uxSos/YVihTI6bl8n5ngZssLdDvkRw+uta9QpEBOzyX3EcKLLS5Mt2ewjthPC8ZzUsCiKVLnB1ik4n2t3zL93wizb7lAkVKkQJGa038zE1xqaUFyIwcfFO11+0iRUqRAkeolp9/PTPCohYWI7+lLXyYbHxr+l/2jSClSoEj1mtMrQv6NEyv6WID42Y/cYIkd9g2KFMjpujmd+xDhrj4W4Nvw4ki+7fYLihTQJKf/npnoSsOZn0n6uVu0f474BotfHo6vh/IOQUUKGNGcPpqZsM7ZTzzQp89cxber/20EN1B8uPhUmB1+X33p7UGxo0gBo5nTcUj4pfDimyd6eYdfLGa/h+dH8O0b4Q0Uz+ziAI7Pk/V9u48+Y4GLr36Kr5nywlxFChhATsfvR+Wem4r3rN4Nf73PLx6E/1G0j8PsM0/Ve09Hy7OqxeDV0M6roNYk22u/GFSkgMHldPwib+4h3G7tj6J9VrRVi2xDvVtZh+k++kk/Q3JcDCpSwOBzOl7qO1G0/4XZezczYfaS1t3yjCs+rPvPRbyhPq1spH4uT8ZLpZ0h94/Ks0wUKUBO96U60KPfT4a8XBb1VTargAbkdL/i2U/njRi/2xwCGpDTo2RLZQN9Y3MIaEBOj5Ivgtc1CWhATg9QHDIfBz/8FGYHdMQWH9CNr3SK7x6MQ8F3d5n2emUDraz8+/qibevS1nTpKz6wHEcKHgj5T5C8Vk4fR0CeC7OXF9N3I8ZCeS3MDk65U7RNXea1sWiXK7/bIKABOT16lpfFKa7g1aJNlf8e//diZeW3dpm2899vJf9tfVnkqg8nnymL0PLyN3FE49lyvjOV3/2a9PWPclnuJzvkf0mhPZPZaXcyBflE5ne3BDQgp0fP/1VW8PXMAf2X8r/lRtttr0z73y793yoL1cY5liGeId2t9PX1HL/9Mbz4VeL4cHR8ddT3ZV9rK7+ZqUy7ojzL+l9Z+P4Wnn+AWkADcnrE/DHPCn4UZj9BknOyMu22zH8/FmZfEbWyh+V4PE9fHb9Ufte5RHcuKZLLMmdIseBeKZe587qlJXOcvQloQE6PgOoHFd/K/Pd1ofvQ8k7BeBb+etVTx3+TgjCXN5IzmmVdfrcs/PXNrs7rl+K9tFPJ7zZX+jtZKWRHk99tCJM1MlGRAjm96FTPTC50+U3u8tvqynRXK/8eH8aN38Gq8yb0jyp9XZrjd1vD869fikUmXr5LB1l8Ep5/A/1/KsWq2+92CGhATo+e9A3me3qcbndlms/Kf4uj9n5scMC/UOnrkzl+dyg8//LZOLIwd6/sXOWsLI7u6/ap9epHJVcJaBa5OFgpvu8yvqz6SRn/j8o//OIfjSttIjm9GMWDc/V+UAzuXj61MV2ZJhaCeIktjr77b835V99YEdu6OX77fXIm1e2rx48rZ3ixkOXeJr+kXNf4u9sCmkUsDni6HJ6/D3uyLFjxD7TqJfKPbS45vRj9J1nR38P8nwm5F/4aPXckPP8m9zrfgapewvutx2L2tCxYOW+F5z8bsnuOvzo7vzshoFmk4h+HDyv79EDmN/EPvzuhnS8VIKcXzJXw4revunkz+W28nPBz5f/fVWO+X4Xehp5vSeb5ZpffHaj85uYc/VV/t11AswhtrFwNiO3QPFdM7lV+e8rmk9OLTXxm6G6ywt0+H1Id6PBN5qB/tcZ8b4fehp4frfzu+zl+913ld3vn+F31o5SvCGgWmVh07vf4B1nH7uCjonJ6kUs/OjjdwwG+85BuvDw433D2VHWEYG4Ye1V1FGK3gRlLKsswM09/nb9AbwhoFqGLyb7c3eCPwkfBJ3Hk9IiaawTd2SSIc4Wg8wqjJ+H5+0+nwvOvQJrP3tDb0PP0DRJLu/xuc+jtunv1vtVXAppFJr30/TD0fh/4YDLtSZtTTo+aZV2KT0d1QEHuVUEbQ/fnqv6RnBmtTf77niSZqu/a+yQpousr//++0Nu9suolwZ1z/K56ufK9ynaJI6ReEdCMuKvJfjxdY9qpZNqYp2tsUjk9StaFub+gW31VUG603eEw90ii77qczcT5fZv8tjriqLM874YXn2s632PxuVlJvLmKzblKf523qH9TFkMBzWLI32qr+1zib8n0R2xWOT1K3psnMKvvvTuW+e/V5zFy953SkX9xpF+8X3Ut8xfbs8rvXirPtO6E54e/V59nehZe/DRHR/VlsT/Nsw2qA0Ti+n41IZc9FKnF73BmP07V7GM6mf4Xm1VOj5LOCJ9uN00794niM0bpW9GXhhffnZfzf5mNt3OeYhHbvfDiw7ybKv/9yhzz3Fn53dF5tsFMH5dLBDQLKX1UZKZBHwcysbDOppXTo+LL8Nf9pvgXVGd0XjyT2VcWr9i2zHEWNt+9oVCehc2Ulxa6jTzaVRa7mbJQ5K6NV1/b9EmPfx2+N8+yHams/14BzSKxJLn6ENv1Bv1sy8SC4ehyemTEey9/L//vODghDn54UhaK22URW23fC2hGzobMPjzbUj9nbF45DQKafuzI7MOvG/TzUqafn2xeOQ0Cmn58mtmHX7QUCzM2r5wGAU0/TmX24Z6GfT3J9LXUJpbTIKBpajqzD3c17OtRpi+vSJLTIKBp7Hzo/0HejvuZvjbZxHIaBDSjWqQ228RyGgQ0ihRyGgT02DkXXO5DTiOgGVGnQ2+vG+vFg0xf3oYup0FA09jxzD78oGFfj4Mh6HIaBDQt2pPZh4ca9pW+A9DDvHIaBDR9yb0Y9kSDfpYGr0WS0yCgadnqzD6cbtDP2kw/p21eOQ0Cmn49TPbhDw36eDcTC/tsWjkNApp+nU324aMGfewNPnoop0FAMwC5ArOyZh/pUPY7NqucBgFNG2JBSkfmba/Zx83Qzuc+kNMgoHnBhdB8hN+qTBxM2aRyGgQ0bXkn2Y93a0z7Yeh/4AVyGgQ0c7qW7MutPU6XXurbYFPKaRDQtC2OxpsJ9R7G3Z7s/29sRjkNAppB2ZXsz4Nz/DYOuLhb+e2Noi23CeU0CGgGKb7Przra70DmN/ENE7cqv7ke6g9bR06DgKaRt5MidLtoJ4t2LMx+g+pp+e+xmMXh5stsMjkNApph21K0U0X7uWhPwuw9q/hGiu/C7KXA1TaRnAYBDchpENAgp+U0AhqQ0yCgATmNgBbQIKdBQANyGgQ0yGk5jYAG5DQIaEBOI6ABOQ0CGpDTIKBBToOABuQ0CGhATiOgATkNAhqQ0yCgQU6DgAbkNAhoQE4joAE5DQIakNMgoEFOg4AG5DQIaEBOI6ABOQ0CGpDTIKBBToOABuQ0CGhATiOgATkNAhqQ0whoAQ1yGgQ0IKdBQIOcltMIaEBOg4AG5DQCWkCDnAYBDchpENAgp0FAA3IaBDQgpxHQgJwGAQ3IaRDQIKdBQANyGgQ0IKcR0ICcBgENyGkQ0CCnQUADchoENCCnEdAjYX3RjhftRtGeFO1p0R4V7VLRDhZt5SLa7q8W7f0hz3NV0R6U+/mbPvvaWLQTlX3xrPzfX4p2pmjvFW3JAm/jOP9lNad5o2ifF+1KGVtPy/W6WbST5XrLaRDQz3m9aJcry3irPGDEgnWxPEDGf39ctI9HfHsvKwvqw6L9MeR5X6psw6ZF6s2i/ZiJm1y7U7RNQ1q3+AfK9qJ9WbTz5bZ9UG7rXv9oOF1Z9quVGJsu2v3Kf/tfuR3kNAjosLk8oHeW70DmN+vKA2LnN9Mjuq13F+3XynIOs0h9lOznJkVqS3lW8WfN9uGA1mmqPOu5VZnXT2WMvFGjnxg/v5fT3y9jLvVS0Y5W5jNTtJ1yGiY7oDcmB8VDc/w2Xsq6V/ntqRFaj3g2cSOzrYdVpN7IFJe6RerthgWq09o8oL+VnBXG9l35703O0qtxM9+Z3xfJfHfIaZjMgF6VXGK52eOZSnVd9i/wOqwrD57dDtzDKFJLyrOLP/soUi8X7bfKGcRXRftn+Ot+z5KyQPynXKfcusb7O6v7XJflYfbyW1uXFOPy/1zp6/sep7tZmSYW7jflNExeQF9Mlmt3j9PdTg6MqxZg2ZeG2fsZ58LspaMl5f8uRJH6rFJcmhapTh/3ejggx4J2pkuhOtrHesRLe78k/Z0rC1dTR5L+tvc43Y5kuhtyGiYroLcky/Qw9D5S7GAy7ckFKlJTmX//achF6u1yPrFwf92wSMUiEAekPAv1Lqd92+VsqsmIv3jZ90HS15d9bpuVSeF+FnofCbgkPH+ftM4fUYoUjEFAX02W6XTNv7j/TA4+a0Zkvb4dYpGKZzR3KsXlWMMi1RlwcaRBEcjdw1pfs59NmX6OtrB9Pk36vFlz+ulk+p/lNExGQK/LLFPdm9O/JdMfGZFtfX6IRapz76Yz2KRpkYpD/++HZpfVTmX2ZZ1nw94qz76q019oafukZ7V1R4TubaEAK1KwCAP6cGaZpvr8K/eXCStSnculP1b+rUmRWlqeiR1uuBzvZ/Zlr5fF4pnY3cz2eqWF7bMss1zHa/bxTqaP/5PTMP4BfSVZnpkGfRzIrNe6CSlSr5YH93gf6fU+i9SWskj9reGy5AaL9DoU/WJm2vda2kb/yvT9Uc0+Xsr08aOchvEO6CXhr7dHdNr1Bv1sy6zX/hHY1sMoUue6rG+TIrU65B9srVMw0/2wtYfpdmam+1+L2yh3hre3QT9Pkz6eymkY74DekFmesy31c2YCilTnObHvMv+t6T2pfryW2Q8r5pkmXmL8LTPdthaXa1em/yb3LR9m+lkjp2F8A3pHZnm+btBP7lLMT2NepNaUB804yOFvI1KktjTYB/sz++5uy8uVO1Nr8qjCvUw//5LTML4B/Wlmeb5oab1mRmBbD7JIdV7A2+2B1IUoUmkxONDDNLnXR50o/1u8HLwnzF7SjAX5ablf/yj/bV/5B8p8cpeDzzdYv0uZft6V0zC+AZ0bsrynYV+5Z3SWjmmR+qSHwrMQRar6AHHcH/ONzHsj5N9Usb0sLL+H+d8R+KCHmPlHS2drP4TBXpZUpGDEAno6szy7Gvb1KNPXqgVev0EUqXXl2US8j7NixIrUnZpnxB93KTxnkjPie2UxejZHsTo2x3yWhBcHPfwZ6r05vVuRciYFYxzQ50P/D/J23M/0tWnE1q/fIhUPtp2Xnc73Mb5hF6kNydnNqz1Mc26OovNVePExgs47Ea92meY/NWOt7uCJXJHaIqdBkWpapDaP2Pr1W6Q6n43o5T12wy5S1bOfXi/Z5gYizPT4x8XRzLTPQvfn47Zkfl/3zRq5GFsnp0GRUqT+OlOJH/zr5V7bMItU9d7SxRpnhXXPhlK5B4DneoQhdwbW6yi/XV2K4hI5DeMb0OeCy329iH/tx/s98b5Kr98yGmaRulRZv1d7nGZFl4P+ihrznerSR7cBG2tD/t7lkXmK6cchf0/rjpyG8Q7o06G9L7o+CKP3oGVbRaozau5gjWmGVaQ+CH9dpqvzwtX1mf3V5M3iuWHhc73UNp5dP85Mc62Mvfi5k/ii2zggIr6brzPC8L/hxYEbZ+Q0jHdAH88szwcN+8odeMZhCPq75bRXa043jCIVz0w6b2GoOxQ7956/Jm88/yjUf3lsPBvNPZ/1Z5fCuSXkn7XaJadhvAN6T2Z5DjXsK/0rdxwe5o1vBo+DC+IlqtdGrEi9XDnQf9xg+twnWr5t0M/WTD/nakwbH4OIw/mfljEU/9j5X1noqpeLvwkvXlZ8VU7DeAd07q/TEw36WRrG87VIO3r8a7+ftqzhunXuJzb9IOHLmWW52KCfFS31M5d4T/DJgOehSMEIBvTqzPJMN+hnbaaf0yOwrce1SB1taRunZ79NPn2xZAhFKvcpmHfkNExGQKdvlv6hQR/vZtZrnyI1kCLVeSXT9y1sn/S+0KOG/aQj7y60uA+Xlvut38/JKFKwSAP6bAsHqtynvcfho4ejVqQ6I/niPZuXW9g+6ejOps8dzbRwNt5N7iXIG+Q0TE5A5wrMyj4PdqPy/MqwPh+f0/bAic4AhdsN9k+dIvx2g37Sy4aft7R88TJyei/qmJyGyQrolZmDzPaafdwM7XzuQ5HK21AerOObw1c37OPfmbOkFZl9X/eLubkBGG18dj6eYf4YXrxn9pKchskL6Auh+Qi/VZl1mlKkWitS8bJpfFA63jt8s2Ef74XugyLSt46cq9l3+rxVvPTXxvNx6dn5ryH/cUk5DRMQ0O+E5t/6+TD0P/Aivv1gf4MzuHEvUqvLfREP/BsbLkd8viu+smrfHGdp1eV8Guq9GikdeXe8hW13IunzVlj4z74oUihSC+xaslxbe5wuvdRX96b2J8n037e4ThcWcZGKl2F/Cc0/7Bffnxcv3d0ri9xcbxu/nCxrndc/XU0K3Gt9bLN4KS/9xtmlMP/HG+U0TEBAdz7mV+dh3O19HojjmULuQ3p7W1qnX8OLX5FdDEUqFpQfQ3sjCL+eZ35vJPv+QehtcEb6xd1P+the8RLx9aS/w3IaBHTVrhp/UceD2N3Kb2+Eet8GCiH/Sp06n2+Yy8YufQ9raHzTIrW0PJtsc5h7L2e3ezNnMMvmWc5qUTnXcDvFS4tHwvPPWv1UFkA5DQL6BXuSs5sDmd/EocG3wvMPVzYZFr2my0F1fx/LvyL8dZkr13d8q3Z82/agR4k1LVLTLReomzWWOf2c/LVyX6fiO/O+C8+/XaTu81Wx3zhUvfoweTx7fF9Og4Cez9tJEbpdnt0cK/9i7vzVG4vZF6H5++eiz5LtcaVhf/Gh5Mc1D+CPy3UblSK1M7T/sPCBmsv9zzD75vHqA76XK/s/FtHOs0t3Q+9fAY7ivbUvw19vunhW7u/4UuM35DQI6LriJxJOlQeteGCK9y0elX9Fx0uBq1uaz4by7GdbGI0vrTI7tPxkeZb8uNz3MQbifb74Had4abjuUPPzZTzFwrZxjPa1IoUiBchpENCAnEZAC2iQ0yCgATkNAhrktJxGQANyGgQ0IKcR0ICcBgENyGkQ0CCnQUADchoENCCnEdCAnAYBDchpENAgp0FAA3IaBDQgpxHQgJwGAQ3IaRDQIKdBQANyGgQ0IKcR0ICcBgENyGkQ0CCnQUADchoENCCnEdCAnAYBDchpBLSABjkNAhqQ0yCgQU7LaQQ0IKdBQANyGgEtoEFOg4AG5DQIaJDTIKABOQ0CGpDTCGhAToOABuQ0CGiQ0yCgATkNAhqQ0whoQE6DgAbkNAhokNMgoAE5DQIakNMIaEBOg4AG5DQI6EmxvmjHi3ajaE+K9rRoj4p2qWgHi7bSJpLTIKAZtteLdrmyX28V7WRZsC4W7Vn574+L9rHNJadBQDMsm4v2sLJPD2R+s65odyq/mbbZ5DQIaAZtY5i9rNfZn4fm+O2qot2r/PaUzSenQUAzKLHo3K/sy5s9TLM72f/7bUY5DQKaQbiY7MvdPU53uzLNo7LYIadBQNOaLcl+jPeklvQ47cFk2pM2p5wGAU2brib78XSNaaeSaePIvzU2qZwGAU0b1mX2446affyWTH/EZpXTIKBpw+HMfpyq2cd0Mv0vNqucBgFNG64k+3CmQR8HMrGwzqaV0yCg6UccHPEs2YfXG/SzLRMLhqPLaRDQ9GVDZh+ebamfMzavnAYBTT92ZPbh1w36eSnTz082r5wGAU0/Ps3swy9aioUZm1dOg4CmH6cy+3BPw76eZPpaahPLaRDQNDWd2Ye7Gvb1KNOXVyTJaRDQNHY+9P8gb8f9TF+bbGI5DQKaUS1Sm21iOQ0CGkUKOQ0CeuycCy73IacR0Iyo05l9uLNhXw8yfXkbupwGAU1jxzP78IOGfT0OhqDLaRDQtGhPZh8eathX+g5AD/PKaRDQ9CX3YtgTDfpZGrwWSU6DgKZlqzP7cLpBP2sz/Zy2eeU0CGj69TDZhz806OPdTCzss2nlNAho+nU22YePGvSxN/jooZwGAc0A5ArMypp9pEPZ79ischoENG2IBSkdmbe9Zh83Qzuf+0BOg4DmBRdC8xF+qzJxMGWTymkQ0LTlnWQ/3q0x7Yeh/4EXyGkQ0MzpWrIvt/Y4XXqpb4NNKadBQNO2OBpvJtR7GHd7sv+/sRnlNAhoBmVXsj8PzvHbOODibuW3N4q23CaU0yCgGaT4Pr/qaL8Dmd/EN0zcqvzmeqg/bB05DQKaRt5OitDtop0s2rEw+w2qp+W/x2IWh5svs8nkNAhohm1L0U4V7eeiPQmz96ziGym+C7OXAlfbRHIaBDQgp0FAg5yW0whoQE6DgAbkNAJaQIOcBgENyGkQ0CCn5TQCGpDTIKABOY2ABuQ0CGhAToOABjkNAhqQ0yCgATmNgAbkNAhoQE6DgAY5DQIakNMgoAE5jYAG5DQIaEBOg4AGOQ0CGpDTIKABOY2ABuQ0CGhAToOABjkNAhqQ0yCgATmNgAbkNAhoQE4joAU0yGkQ0ICcBgENclpOI6ABOQ0CGpDTCGgBDXIaBDQgp0FAg5wGAQ3IaRDQgJxGQANyGgQ0IKdBQIOcBgENyGkQ0ICcRkADchoENCCnQUCDnAYBDchpENDQzetFWyKnQUAPy/qiHS/ajaI9KdrToj0q2qWiHSzaykW03V8t2vsjsizxQL5szPbHP4v2c9FeqjndxqKdqKzTs/J/fynamaK9twgKnyKFIrUAfxFfrizjraKdLA+QF8sDSfz3x0X7eMS397LyAP6waH8swPxj4dhetC+Ldr5chgflMo3q/ni5LH5/1myf15jHm0X7scd+7xRtk5wGAR1tLg/oneU7kPnNuvLA0fnN9Ihu691F+7WynMMqUlPlAftWZd4/ldvyjUWwPw40KFCxUK7psf8t5dlS3Xl8KKdhsgN6Y3LwODTHb1cV7V7lt6dGaD3iX903Mtt60EXqrTB76a06z+/Kf18s+yNeWvutQQE522P/bzcsUJ22U07DZAZ0PMjdryzXzR7PVKrrsn+B12FdWRS6HeAGVaSWh9lLb21eolqo/bGzQeGI2/XvPfT9cqUAzhTtqzB7L2tZpUDGgv6fss/cvOJlyNVyGiYvoC8my7W7x+luJweQVQuw7EvD7D2ac2H28tiS8n+HUaTipb1fkvmcKwvXYtwfP9WcXx2flX3HM743eyhoZ7oUqqNyGiYroLcky/Qw9D6i6mAy7ckFKlJTcxxwB1Wk4uW4B8k8vlzE+2NjOc3vof0RdbFox4Edz0K9y5/fdjmbWiKnYXIC+mqyTKdrnkk0vYE+aN8OsEjFS3lPBvQX/kLtj87Z28EB7IuPyr6P1JxuZcjfw1ovp2EyAnpdZpl21OwjvdF+ZES29fkBFam3wotDtC8s8v3xRvhrGPuKAeyLOIT+fmh2GfRUZpu8L6dhMgL6cGaZpmr2MZ1M/8sYF6n4l/3dTL+vLPL90Rn4Ec+mlra8H5aWZ3SHG07/fmab7JbTMBkBfSVZnpkGfeSeq1k3pkXqYmZd31vk+yMW3qfh+UuEN8vCtT30PwhkS9nn3xpOnxsEs1NOw/gH9JLw19sKOu16g362ZdZr/whs67aLVG549v/GYH/kzt7S+1rx+a89Dc+yVpeFpqlXM8u0VU7D+Af0htD8ocz5+jkzZkUqHpxzD7luW+T7Iz6jdD/0/kxUvNS5b8j78bXMcqyQ0zD+Ab0jszxfN+jnpUw/P41Zkdrf5YC92PfHv0OzNz/EgSLLh7Qft4xgbClSKFJD8Glmeb5oab1mRmBbt1mkcq9ZOlH+t3iZLl4Kiw/xxmeanpbr/0f5b/tCb28HX4j9sb4sVPH+0zdF+6H8bS+F6uqQClV6mfWAnIbJCOjc0N49DfvKPcuydIHXr60i9UaXg3QcVBAv9/3ewwH9QQ/bdlT2x5KyeMUHk+e7FHhxCPvx68r84nq9IqdhMgJ6OrM8uxr2lfu0w6oFXr+2itTHXQ7QZ5IzlXtlMXo2x0H92CLbH8vKM5cHc6zTpwPej3daOLNUpGARBvT50P+Dox25v7g3jdj6NS1S5+Y4QMeXpK7LnInE0WxXu0zzn0W4P+Iw9W9D99F/bwxoH25IzkZfldOgSLV1UNw8YuvXtEjdC/l7PL0c9I92OaivW6T747MuhWpQ72ysnq3ukdOgSClSL54V1Tkbysk9AHx2Ee+Pz7sU7bZf+lq9F3hRTsPkBfS54HLffFZ0OROq85zOVJc+XlnE++PaEP4ouVTZb6/KaZi8gD4d2nvdTO7G+kK/Db2NIrU+s14/93HAneslqYtpf/wjDPZ9eh9UztDWy2mYzIA+nlmeDxr29TiM5xD03Hvjmrzx/KNMP8cX+f5Iz6ba+lTJ2jD7vFnbb/RQpGCRBfSezPIcathXOux6XB7mzX0649sG/WzN9HNuke+P9OHjNgZPxC/ydh6c/lhOw2QHdO5FpCca9LM0jO9rkV4O7TzAuqKHfhbb/nivhWVNnQuj+Yl4RQpFagGszizPdIN+1mb6OT0C27qtIejpWcmPDfpY0kORWmz74++hnVc4dRwdodhRpFCkRiSgHybL80ODPt7NrNe+EVi3topU+t6+Rw37eRrmv7e1mPbH8tDewIlPyj6+l9MgoKvOtnAA3hvG+6OH6ai7Z6HZM0EzPZwlLab9sSaZx78a9tMZyRe/zfWynAYBPd8BbWWfB/E7I7Kt2ypSuU9ovN2gn/Sy4eeLfH9UB4PEs8SlffRxu8F6ymmYgIBemTl4bq/Zx83Q7r2JUStSKzLbaG/NPnIDMN5b5Puj+kXf7xpMH9/LF99qHr/LtbrhMvw7tP+mC0UKRWrEAvpCaD5Ka1VmnabGrEhF6dsgztWcPn3eamaOM4/Fsj+qxfDdmtPGy4/xgeN4D+7NhvOPRf5HOQ3jH9DvhOZfnP0w9H+jP75RYH+DM4ZhFqn0k+xPQ71XIx0Icz/IO0r7o27RrVsoVpfrFAv1xobzj5+Uj69+2ienYTICOn17wNYGf03/WR7M6/gkmb7N0V0XWixS0eWkv4M1pr2aFLjXRmB/vB5mR+TF9o8a6xK/MXWr7P9xzTO1eDnzl9D8bRLxfYfxUuu9ssgtl9MwGQG9Ljw/+qyXhz+3J+vyTYO/qHMfCNzb0jr9Gl78Om4/3ki20YPQ283+9D13n4zA/ogj89IPI14pC9d8Toa576t1s7w86/qzpfa1nIbJCuhdNc4UVpaXbDq/vdHgr9qtYXDfJtrYpe9+h2Kno+8ulWcW3cT7TtdDs3tZg9wf20P3z9zPVXi+Cn99xr3OmdDS8iz5zxbbBjkNkxfQe5KzmwOZ36ytXO75szwINxk+vKbLwWd/H8u/onI5KNf372H2zeIv9TGP9HPy18ptkoqfl/guPP/WhyUjsj+m5ikAp8NflwBjgXm3Umzj5bq3aq7HdMsF6qachskN6LeTg97t8uzmWHkm0HlzQjx4fjHPmcR8PstccmrSX3wI9nHNA93jct2a+GeY/WRH9QHfy5XtNF2ebXQGPuwZwf2xq4dtVi2Qv5VFsu7zUDtbLlDdirWchgkL6C1FO1UejOMBN94jeVSeHcRLT6tbms+G8uxnW1j4Z17q2lwWjOvlAX+m3FbxftiZshAsHeH9sbI84Mdi90fZZ2cdYnE9Xxa+d6SuIoWABuQ0CGhAToOABjkNAhqQ0yCgATmNgAbkNAhoQE6DgAY5DQIakNMgoAE5jYAG5DQIaEBOg4AGOQ0CGpDTIKBBTstpBDQgp0FAA3IaAS2gQU6DgAbkNAhokNNyGgENyGkQ0ICcRkADchoENCCnQUCDnAYBDchpENCAnEZAA3IaBDQgp0FAg5wGAQ3IaRDQgJxGQANyGgQ0IKdBQIOcBgENyGkQ0ICcRkADchoENCCnQUCDnAYBDchpENCAnEZAA3IaBDQgpxHQAhrkNAhoQE6DgAY5LacR0ICcBgENyGkEtM0BchoENCCnQUBPvPVFO160G0V7UrSnRXtUtEtFO1i0lTaRnAYBzbC9XrTLlf16q2gny4J1sWjPyn9/XLSPbS45DQKaYdlctIeVfXog85t1RbtT+c20zSanQUAzaBvD7GW9zv48NMdvVxXtXuW3p2w+OQ0CmkGJRed+ZV/e7GGa3cn+328zymkQ0AzCxWRf7u5xutuVaR6VxQ45DQKa1mxJ9mO8J7Wkx2kPJtOetDnlNAho2nQ12Y+na0w7lUwbR/6tsUnlNAho2rAusx931Ozjt2T6IzarnAYBTRsOZ/bjVM0+ppPpf7FZ5TQIaNpwJdmHMw36OJCJhXU2rZwGAU0/4uCIZ8k+vN6gn22ZWDAcXU6DgKYvGzL78GxL/ZyxeeU0CGj6sSOzD79u0M9LmX5+snnlNAho+vFpZh9+0VIszNi8choENP04ldmHexr29STT11KbWE6DgKap6cw+3NWwr0eZvrwiSU6DgKax86H/B3k77mf62mQTy2kQ0IxqkdpsE8tpENAoUshpENBj51xwuQ85jYBmRJ3O7MOdDft6kOnL29DlNAhoGjue2YcfNOzrcTAEXU6DgKZFezL78FDDvtJ3AHqYV06DgKYvuRfDnmjQz9LgtUhyGgQ0LVud2YfTDfpZm+nntM0rp0FA06+HyT78oUEf72ZiYZ9NK6dBQNOvs8k+fNSgj73BRw/lNAhoBiBXYFbW7CMdyn7HZpXTIKBpQyxI6ci87TX7uBna+dwHchoENC+4EJqP8FuViYMpm1ROg4CmLe8k+/FujWk/DP0PvEBOg4BmTteSfbm1x+nSS30bbEo5DQKatsXReDOh3sO425P9/43NKKdBQDMou5L9eXCO38YBF3crv71RtOU2oZwGAc0gxff5VUf7Hcj8Jr5h4lblN9dD/WHryGkQ0DTydlKEbhftZNGOhdlvUD0t/z0WszjcfJlNJqdBQDNsW4p2qmg/F+1JmL1nFd9I8V2YvRS42iaS0yCgATkNAhrktJxGQANyGgQ0IKcR0AIa5DQIaEBOg4AGOS2nEdCAnAYBDchpBDQgp0FAA3IaBDTIaRDQgJwGAQ3IaQQ0IKdBQANyGgQ0yGkQ0ICcBgENyGkENCCnQUADchoENMhpENCAnAYBDchpBDQgp0FAA3IaBDTIaRDQgJwGAQ3IaQQ0IKdBQANyGgEtoEFOg4AG5DQIaJDTchoBDchpENCAnEZAC2iQ0yCgATkNAhrkNAhoQE6DgAbkNAIakNMgoAE5DQIa5DQIaEBOg4AG5DQCGpDTIKABOQ0CGuQ0/6+984Hscvvj+DEz+UlcmWtmIplMrkiSn0kkkySRZCYTV35yZS7zkyS55LpyXRmZTCZjMkkSSZJckcxMEpNcSSIzyczodz6/na+dnc73u+c5z3m+e/Z8Xy+OWM85z3k+z/tzPt/z9wEEDQD4NACCBigCW3VqwqcBGlvQe3Qa0mlSp686Leg0p9MjnQZ1al1Hdt+s0/HIZXbrdN2yz6L5941Ot3Q6UseGtE2nz0ZTNzOWtUmn0+YZZqx3/9U8qzzzv9fwXcq9X+m0AZ8GaExBy6/Ux1Ydp3UaNgHrnmmM5e9fdDpXcHu3mIA6q9P7SGXu0Om55136kjTy++vwnI+se4YGKWn0L5lgJOV80GnMvHdJ48aOlfs81KkjY73/ZX74fEuZfsOnARpT0AechmjAc02XaXwr14wV1NZ9Or216hkjSPVYjXiadDbH5/zFuVdIkJKe2JTJv2Dq21QlkF217vVRp58y1H0gwJaLEYIjQQpgHQq622mAL6zSqH20rh0p0HNIz2XSY+usQWp3YICqpJM5POt2T53SBqkf1NIQZSX/0QR57EAlPa6QoV8Jgu8C7DiOTwM0nqAl6Hyy6jWVsKdiP8uZNX4G6eHdr9G4ZQlS/7Ia1Hmd/lRLcyMtVoO7S6f/mvv47i/DWu0Rn1fu+dJzn7RBasTK+yBhnhYnwAwH1P9kQIB6n7HnRpACWKeCvufUqy9hvtdOI9y2BnVvNo3kbbU0XNlk/o0ZpC6r5eGtHQkC2q0qjezViM992QqaoUFqq5O3N+D+lSHCTSnr/zKl1vBpgAYVdI9Tp1mVfFXaoJN3eA3qL0Gqs0YjmDVIbVRLi0QWTW8pKXeq9KZirPjbbcqTHwk3MgQpdz7rYIq8R5y8R1Pk7TZ5/lHFWUpOkAIoqKCfOnUaTZG3UxV3UvtOpCBVacgvpcwn8zS+Oaw9GZ9LemozVtC8liFI3XTyHkiRd7+T91RAz30QnwZA0LXo8tTpRMoy3MnvSwWx9USkICXL8T+ZHlVaRjz2zbpfa0itXNiSJUhNZOgNuUOq/QnzbVfLWxg24dMACLoWFz116kxZxpiT/02JglSz6bFcDKzDcY99s8zBVIZmn1t/yxKkxp28f6bIezjwx00lyN4z9sWnARB0VZ449ZkPKMO316WrJEGqxwSpHwPr4FvAEboUXU7N+GB6IFsjBam/nLxpeoznnbzbE+SRIdAFtXJ4eMoErmOBvVV8GqCkgm5Sy6dHVNKLgHKOep7rTAFsHSNItat08zS+wOLa5lBgWber2DZLkPK9u98T5rUXpkxm6Lm7c5pyekb/OuplEaSAIJUTe1WcjZK+cm6VJEhlZYvHNiHzMJU9afc9/5clSDWrlfvjks6buSv79iW4V0uVe1VL0mv8GZ8GaFxBn/DU50ZAORs85bwkSP2fngh2kdWSs6aB/zFykBJ+9by/BVV9jqnNBJC0veb/qLCTOu6qYg8DEqSAIJUT5z31uRLpueYLYOsiBCn3VIWBgDIqh/0eq/L/WYOU8KRKgHBXaspcWOU8xDmVbqXiHhOohkwdH6rvNyJXS08LHKgIUkCQygnf8uj+wLJ8+4HWek6hCEHK3mgrNvohsJdTK/DECFKyoGGmSoCQILnFBMnPVtDYFsE+TSZ4/aFWHwq8h08DNJagxzz16Q0sy/e5hbY1fr4iBKmZDL3ULtPTkH1om3IOUkKHqn7ga6XHI4Ekr0UxLaan+blGoDqPTwM0jqAnVPaNvBV8v4L3F+z56h2k7AUl0vBuTtnDqHw6o3uVa2MFqUqgelsjSMicWmfOdpNe3R1VffXfdnwagCAVI0gdKNjz1TtI2YfMph1GvWLy/ZHg2phBqhIkXtQIVLJP62Qd7He5yv2H8WkAghRBKhvbVfhcSqUHJl9ETjKvFztICVfV6osZrtXBjr8p/9BjEz4NUH5B31YM9+XFI+ueaYb5ZAWbzGPJEvAdCfPEDFLSi3psBcnzqvYKvDsq/wUyzwr4A4ggBQSpOjCq4h3Z45vsXuvT0NcqSJ2yfvGnPfG8showzengsYKULNT4Ry1/9HKz9fepGoHqfs723Kninn9IkAJYJ4Ie8tTnVGBZXxRL0AVZlj2r0p8oLlQObH2aMl+MILXH+qEhH3Z0Nw3Lu/y9RqC6mrNdn9X5fgQpIEgVQND9nvpcCCzLPQOwETfzyneeJs29zqXM22qCgyzl31LnILXN6QnX+vDhQVV9ifiuHG3rbjwfxqcByi9o3+Gi1wPKaVYciyTczvAr/4QKOzIoTWqpcm97JV+SXlyXCahu+Q9ytO2RCDolSAGsM0G3e+ozFlDONk85owWwdT2D1NWMz71WQcr9oZL0QNdd6vsFFdKb3pyTfX9ScY7vIkgBrDNBzzr1eRhQxmHPcxXh9Op6BalfI/Qk1ipIuR893JGizoOeexzLycYbFQsnABpS0G4jNRdQxmlV3o8erkZlJd/famlOar0FKXd+Kc3+IynPXTBzMad32eHc5yA+DdAYgvYFmNaUZbhL2WcKYuu8g9QhU+7rAJvFJMvCicWMenTPf8xrruiQWvkZkWZ8GqAxBN3qaajSDtm4e2iKMl+QZ5CSUyHkVHP5rlJ7YBn/UXFOTsgSpL5l6EkJ7pDfUE7v0v6i7318GqCxBH03w6/hNs8zdRbkufIKUjKUKcNkMp+3I7AMWa32vAA9Kff0+rQn17vbGPKai7R/CB3GpwEaS9D71Pef7U7KWZV94YVsJD2j4k+65xGk2o19ZGVbd2AZsg/qU8QGPUuQupOxF33Ryb83B30esMp/jk8DNKag3R39hwJ+4YY0Uu6ny2PutbkbOUjJ0OgbFXaahCAfPJQ5wI8myMX60myWINXn5B1PeW87yL2tcd1Wcy9JO1OUL4szptXy6eud+DRAYwq68oG9NJtxj6lsJx1Ir2TRY5PTkZ7J/S7S5wxlbTS/4mOttLsR8d1lCVIyB/VKrdzrlHRlZofz/vpqXOcOKz4xgWs1hq08R/BpgMYWdK9Tt8FVehUfrGsnA3oGh1R+3wvqrlJ2yNL4ZtPDi7kcPOawWNZjkXY4QWRarf6Zewluj9TK09CT/pixfzTUCjx/muu+BvZc8WmAEgq63/l1POC5Zps1BCPphQpbgt1RpfHK8nnyTWp5SM1XtpzyLSe9b0hR5ljkADUV+Z3FOGB2r2MzGdas9qkVmVN7bF0rx0G11Ci7cxV7yBaGndYPgsNq+agmqccufBoAQdvsdoLQa9O7uWYapAVraOjKKg3Ualz2DAOFlCdzKV9SBosv5tlqcVLF31Q7UMAgVekd33TKmjZ/k3tcNz3Kyo+Y9yr50Gxvgvdj/zh6Z+zUjE8DIOhq9Og0opbmLGTIZd4MC8k+FRkKbI90n72msTuqivXF1UZli3m/sjryk3nvlXcvPRyZTzsS8K5aTeC5bQJcpdzKfrMJ86NnHz4NgKABAJ8GQNAA+DQAggYAfBoAQQMAPg0IGgDwaQAEDQD4NACCBsCnARA0AODTAAgaAPBpQNAAgE8DIGgAwKcBQSNoAHwaAEEDAD4NgKAB8Gl8GhA0AODTAAgaAPBpQNAIGgCfBkDQAIBPAyBoAHwaAEEDAD4NgKABAJ8GBA0A+DQAggYAfBoAQQPg0wAIGgDwaQAEDQD4NCBoAMCnARA0AODTAAgaAJ8GQNAAgE8DIGgAwKcBQQMAPg2AoAEAnwZA0AD4NACCBgB8GgBBAwA+DQgaAPBpAAQNAPg0AIIGwKcBEDQA4NMACBoAn8anAUEDAD4NgKABAJ8GBI2gAfBpAAQNAPg0AIIGwKfxaUDQAIBPAyBoAMCnAUEDAD4NgKABAJ8GQNAA+DQAgoZCskenIZ0mdfqq04JOczo90mlQp1ZMhE8DIGioN1t1emy912mdhk3AuqfTovn7F53OYS58GgBBQ704oNOs9U4HPNd06TRjXTOG2fBpAAQNedOtlob1Ku/zQo1r23T6aF07gvnwaQAEDXkhQeeT9S6nEuTpc97/GcyITwMgaMiDe8677EuY77WVZ84EO8CnARA0RKPHeY8yJ9WUMO+gk3cYc+LTAAgaYvLUeY+jKfJ2Onll5V8HJsWnARA0xKDL8x5PpCzjnZP/EmbFpwEQNMTgouc9dqYsY8zJ/waz4tMACBpi8MR5h/MBZQx4tNCFafFpAAQNWZDFEYvOO3wRUM5RjxZYjo5PAyBoyMRezzscj1TOLcyLTwMgaMjCCc87vBFQzgZPOS8xLz4NgKAhC+c97/BKJC3MY158GgBBQxZGPO+wP7Csr56ymjExPg2AoCGUMc877A0sa85TFkck4dMACBqCmVDZN/JW+OQpaz8mxqcBEDQUNUgdwMT4NACCBoIU4NMACLp03FYM9wE+DQgaCsqo5x2eDCzrs6csTkPHpwEQNAQz5HmHpwLL+qJYgo5PAyBoiEi/5x1eCCzLPQOQzbz4NACChkz4Doa9HlBOs+JYJHwaAEFDZNo973AsoJxtnnJGMS8+DYCgISuzzjt8GFDGYY8Wfsa0+DQAgoasjDvvcC6gjNOKjx7i0wAIGnLAF2BaU5bhLmWfwaz4NACChhhIQHJX5h1LWcaUivO5D8CnARA0fMddFb7Cr82jg05Mik8DIGiIxT7nPX5Ikfesyr7wAvBpAAQNNXnmvMtDCfO5Q317MSU+DYCgITayGm9epduMe8x5/zcxIz4NgKAhL3qd9zlY41pZcPHBunZSp42YEJ8GQNCQJ3Ken73ab8BzjZwwMW1d80KlX7YO+DQAgoYgdjtB6LVOwzpdU0vfoFowf5dgJsvNWzAZPg2AoKHe9Og0otMrnb6qpTkrOZHivloaCmzHRPg0AIIGAHwaAEED4NP4NCBoAMCnARA0AODTgKARNAA+DYCgAQCfBkDQAPg0Pg0IGgDwaQAEDQD4NCBoAMCnARA0AODTAAgaAJ8GQNAAgE8DIGgAwKcBQQMAPg2AoAEAnwZA0AD4NACCBgB8GgBBAwA+DQgaAPBpAAQNAPg0AIIGwKcBEDQA4NMACBoA8GlA0ACATwMgaADApwEQNAA+DYCgAQCfBkDQAIBPA4IGAHwaAEEDAD4NCBpBA+DTAAgaAPBpAAQNgE/j04CgAQCfBkDQAIBPA4JG0AD4NACCBgB8GgBBA+DTAAgaAPBpAAQNAPg0IGgAwKcBEDQA4NMACBoAnwZA0ACATwMgaADApwFBAwA+DYCgAQCfBkDQAPg0AIIGAHwaAEEDAD4NCLoQ7NFpSKdJnb7qtKDTnE6PdBrUqbXB671Jp9M63dJpxrrXV3Pv6zr9O9K9tuv0m05PzLNU7jOl07BO3XWw62adjkcus542xKcBSiLorTo9tuo4bRpCafjv6bRo/v5Fp3MNWO8NOl0yDamU90GnMXMfSeM6zVr1eKhTR4bAMGqV9dR6JrnnJ+v//tZpRw52bTHBXZ7pfaQy62lDfBqgRII+4DQOA55rusyv3so1Yw1U7zbTe/lmfvGf1ampSiN81brXR51+Snkvqe8/Jv8n84yr3Wdep5MR7dqn01ur/BhBqp42xKcBSiTobuuXraQLqzQ0H61rRxqg3j/o9MbKezRBHruRld5C0qHGrU49969y/RVHVycy2lTuN+nRa9YgVU8b4tMAJRJ0m1o5dDSV8Fe2/SxnSl7vESvPg4R5ZKjsnZVvOGGeVwH3mrLySNAOGfqT3tt9j05jBal62RCfBiiZoO859epLmO+1lWfOBI0y1nurc5/eFHW8bOWT4a1Nq1x/ybnXsYT3OeHkm0xRx2bT+N9WS8OKTebfmEGqnjbEpwFKJOgep06zyj9H4GPQyTtc0nr/4lx/MEU9jzh5aw1xyVDWvHXtoulJJKFJrZyXSxO0JUh1ev7+MmKQqpcN8WmAkgn6qVOn0RR5O5280qh2lLDeN53rD6S4134n76ka1553rp1KaZMxJ/+rjDa+EzFI1cuG+DRAiQTd5alT2kn3d07+SyWs90SGX/LusFl/jWvdnkvaFYinPXbZk8HOExGDVL1sSJACKJGgL3rq1Jnx1/ubEtZ73Ln2zxT3OZwwmLZ4nmko5TPt85Txe0GCVD1siE8DlEzQT5z6zAeUMeB5rq6S1fsv5zpZUbgx4X3cIbztVa476KnPLymfaYOnjOcFCVL1sCE+DVAiQctE+6JTnxcB5Rz1PNeZktX7aIYeij2EV2vF3XHPPU4HPNeCU8ZCQYJUPWxIkAIokaD3euozHqmcWyWrd7NauR+rklY7y85dlbavxrW9nvJD5vdmPeWELmaJGaTqYUOCFECJBH3CU58bAeX4hphelrDev3quX1DV50dk79WHFL3Lk57yQ5b0f/SUczDQ1jGDVD1sSJACKJGgz3vqcyXSc82XtN5PlP8kBrfHIxtXK2fezalkp4f7hsMmAp7pkaecwwUJUnnbkCAFUCJBj3jqE7q096unrOYS1ls2285UaWTlBPYtaumEiM9q+dTybQnrstNT5oeAZ3roKSd082seQSpPGxKkAEok6DFPfXoDy5rzlNVW0nrL/M67Ko1s5bQImXtJOzQlC0IWPGWmXcn2sOA9qTxtSJACKJGgJ1T2DbEVfBPi+0tcb2lk36rqB7HK3FZnpGdLu3jCF6R6Chak8rQhQQqAIJWosT9Q8nrLsNWLGo2sfFwx7bedejzlpNlPVO2ZuiLZ+n3kd5mHDQlSAAQpgpThao0GtpKupazTUxW+ys+3jF32lDVFsvX7HN5nHjYkSAGUQNC31foc7itCvaUHUPlUvXymXlYcztdoZOWg1qQLSWSRgG+urNawnwShc8o/pzUT8QdBzCCVpw0JUgAlEPSopz6hQyufVbwNpEWvt/1ZdzmlfLP196kajez9FPWS3twXTxnPzLPu1mmXWloQ8btVn7/U96dxZNlYnVeQqocNCVIA61zQQ576hH4CwdegNpew3nuswCabZn90/r/ZBI1qjezVFHWTL+tOqtWHwiqf5JD5LN9eq94Mts4jSNXThgQpgHUs6H5PfS4EluX+ep8vYb23OT2vWqc4HKzSS/tmekBpOKSWlt3Lku0FU2cJrn+bgG0PT7rfbFq0eilFCFJrZUOCFMA6FLTvV/f1gHKaVX2PRVqretur0J4mKL9L+Y8oepCTXWQFoLs5+V7GMmMHqaLbkCAFBKkCCbrdU5+xgHK2ecoZLVm93cD4c8J77FLfLwbI2ruphu/TI1kPY83zFPQi2pAgBQSpggnaPTH7YUAZhz3P9XPJ6u1+sG9HivsMeu5zLLI9mk0Ayfr5kjyDVNFtSJACKKCg3YZjLqAM3yfLu0pWb3duJM2+I/nirrtA42Jke/gO3d1bsCBVdBsSpAAKKGhfQ92asgx3SfhMCeu9mPG9uecNXo9oCxm2dOeiYm1+jRmkimxDghRAQQXd6mk80g6juPtarpSw3t8y9AIEd7hqKJIdpIfxXH3/ufgNBQxSRbUhQQqg4IK+m+EXapvnmTpLWG/3BIi0J7y7y+Zjzdm5vUE5sPXHiDaOGaSKakOCFEDBBb1PhX/D6KzKvoBBNneeCegJ1bPedzL22i6q+PNF150yp1X8z6PEDFJFtCFBCmCdCPqZU69DCfNNZWw43M+JPyhovfuc68czNNBvM74rGcpz52fka7w/1KG3miVIFcmGBCmAdSZoWdVm70VJshn3mPMsN1PeU/Y7LXpscrqA9Zb5k1dq5T6dpCsYO5zn7MvwnmRI0v20RZ6r3NzvPX3OUFZRbEiQAlingnY/8zBY41pZuPDBulbOmNuY8n6HlP/Im+GC1lv29djzKtMJei9Nppdjn+Qdwia1dAr6ghOQd+aoh+4q7yfL9oK1tCFBCqAEgu53frEOeK7ZZhoXe9Noa8C9Oqo0gmcKXG8ZFrSP6Xmjqn/aY4ta/hSFJPnESEvK+0mdf1MrNy/L6r3jOWpgk+nNfqzyfuT0cjmJPXQFYb1tSJACKJmgdzuN+WvTu7lmGokFa7jmSsZG47JjjycZyqtXvSWwuQe5Tpu/yb1kQcMDK2i+V+mGMOX4oD/U8gnoi8Yucoju9hzfu8wRfVHJTl23v5z7uoA2xKcBGkDQ8umHEbU0jyCbRefNUI1800eG1Noj3WevaYCOqvAvyK5FvbeY8mQF3Cdzn8q9pJd2Q6cjAc80YeovvcPuSDYpKnnZEJ8GQNAAgE8DggYAfBoAQQMAPg0IGkED4NMA60TQIQkA8mEe/wSCFE4AQJACIEgBAEEKgCAFQJCq4p//A9oA06+RZ/ckAAADrXRFWHRNYXRoTUwAPG1hdGggeG1sbnM9Imh0dHA6Ly93d3cudzMub3JnLzE5OTgvTWF0aC9NYXRoTUwiPjxtc3R5bGUgbWF0aHNpemU9IjE2cHgiPjxtc3ViPjxtaT5PPC9taT48bXJvdz48bWk+czwvbWk+PG1pPms8L21pPjxtaT5pPC9taT48bWk+bTwvbWk+PC9tcm93PjwvbXN1Yj48bW8+PTwvbW8+PG1mZW5jZWQgY2xvc2U9Il0iIG9wZW49IlsiPjxtdGFibGU+PG10cj48bXRkPjxtbj4wPC9tbj48L210ZD48L210cj48bXRyPjxtdGQ+PG1uPjA8L21uPjxtbz4uPC9tbz48bW4+MTMzMTc8L21uPjwvbXRkPjwvbXRyPjxtdHI+PG10ZD48bW4+MDwvbW4+PC9tdGQ+PC9tdHI+PG10cj48bXRkPjxtbj4wPC9tbj48bW8+LjwvbW8+PG1uPjE0OTgyPC9tbj48L210ZD48L210cj48bXRyPjxtdGQ+PG1uPjA8L21uPjwvbXRkPjwvbXRyPjxtdHI+PG10ZD48bW4+MDwvbW4+PG1vPi48L21vPjxtbj4xMTY1MzwvbW4+PC9tdGQ+PC9tdHI+PG10cj48bXRkPjxtbj4wPC9tbj48L210ZD48L210cj48bXRyPjxtdGQ+PG1uPjA8L21uPjxtbz4uPC9tbz48bW4+MDgzMjM8L21uPjwvbXRkPjwvbXRyPjxtdHI+PG10ZD48bW4+MDwvbW4+PC9tdGQ+PC9tdHI+PG10cj48bXRkPjxtbj4wPC9tbj48bW8+LjwvbW8+PG1uPjE0MjY5PC9tbj48L210ZD48L210cj48bXRyPjxtdGQ+PG1uPjA8L21uPjwvbXRkPjwvbXRyPjxtdHI+PG10ZD48bW4+MDwvbW4+PG1vPi48L21vPjxtbj4xNjA1MjwvbW4+PC9tdGQ+PC9tdHI+PG10cj48bXRkPjxtbj4wPC9tbj48L210ZD48L210cj48bXRyPjxtdGQ+PG1uPjA8L21uPjxtbz4uPC9tbz48bW4+MTI0ODU8L21uPjwvbXRkPjwvbXRyPjxtdHI+PG10ZD48bW4+MDwvbW4+PC9tdGQ+PC9tdHI+PG10cj48bXRkPjxtbj4wPC9tbj48bW8+LjwvbW8+PG1uPjA4OTE4PC9tbj48L210ZD48L210cj48L210YWJsZT48L21mZW5jZWQ+PC9tc3R5bGU+PC9tYXRoPsjTqhMAAAAASUVORK5CYII=\&quot;,\&quot;slideId\&quot;:284,\&quot;accessibleText\&quot;:\&quot;O subscript s k i m end subscript equals open square brackets table row 0 row cell 0.13317 end cell row 0 row cell 0.14982 end cell row 0 row cell 0.11653 end cell row 0 row cell 0.08323 end cell row 0 row cell 0.14269 end cell row 0 row cell 0.16052 end cell row 0 row cell 0.12485 end cell row 0 row cell 0.08918 end cell end table close square brackets\&quot;,\&quot;imageHeight\&quot;:217.54149085794657}]&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306</TotalTime>
  <Words>3331</Words>
  <Application>Microsoft Macintosh PowerPoint</Application>
  <PresentationFormat>Widescreen</PresentationFormat>
  <Paragraphs>1040</Paragraphs>
  <Slides>29</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CMSS10</vt:lpstr>
      <vt:lpstr>Söhne</vt:lpstr>
      <vt:lpstr>Times</vt:lpstr>
      <vt:lpstr>Arial</vt:lpstr>
      <vt:lpstr>Calibri</vt:lpstr>
      <vt:lpstr>Calibri Light</vt:lpstr>
      <vt:lpstr>Cambria Math</vt:lpstr>
      <vt:lpstr>Courier New</vt:lpstr>
      <vt:lpstr>Palatino Linotype</vt:lpstr>
      <vt:lpstr>Times New Roman</vt:lpstr>
      <vt:lpstr>Office Theme</vt:lpstr>
      <vt:lpstr>Adjusted means and Adjusted proportions from regression (EMMEANS in R and LSMEANS/%Margins in SAS)</vt:lpstr>
      <vt:lpstr>Why do we want Adjusted Means (or Adjusted proportions)?</vt:lpstr>
      <vt:lpstr>PowerPoint Presentation</vt:lpstr>
      <vt:lpstr>Background/Introduction </vt:lpstr>
      <vt:lpstr>Background/Introduction </vt:lpstr>
      <vt:lpstr>Weights options in emmeans – specifies distribution of categorical covariates, continuous covariates are fixed at their observed means</vt:lpstr>
      <vt:lpstr>Example dataset</vt:lpstr>
      <vt:lpstr>Weights options in emmeans</vt:lpstr>
      <vt:lpstr>EMMEANS are different for different Weights</vt:lpstr>
      <vt:lpstr>Predicted values for all combinations</vt:lpstr>
      <vt:lpstr>Weights = "proportional" vs "outer"</vt:lpstr>
      <vt:lpstr>Weights = "proportional" vs "outer"</vt:lpstr>
      <vt:lpstr>Weights = "proportional" vs "outer” in presence of an interaction</vt:lpstr>
      <vt:lpstr>Summary of weights (distribution of categorical covariates)</vt:lpstr>
      <vt:lpstr>R code – linear model (identity link) without interactions</vt:lpstr>
      <vt:lpstr>PowerPoint Presentation</vt:lpstr>
      <vt:lpstr>Adjusted Proportions – Expected means with dichotomous outcomes</vt:lpstr>
      <vt:lpstr>PowerPoint Presentation</vt:lpstr>
      <vt:lpstr>PowerPoint Presentation</vt:lpstr>
      <vt:lpstr>PowerPoint Presentation</vt:lpstr>
      <vt:lpstr>PowerPoint Presentation</vt:lpstr>
      <vt:lpstr>EMMEANS (R) vs. SAS</vt:lpstr>
      <vt:lpstr>Alternative regrid method --Using observed values of continuous variable to predict outcome</vt:lpstr>
      <vt:lpstr>SAS %margins macro - Intro</vt:lpstr>
      <vt:lpstr>SAS %margins macro – How it works</vt:lpstr>
      <vt:lpstr>SAS %margins macro - ATMEANS</vt:lpstr>
      <vt:lpstr>Comparison of LSMEANS ilink to Margins Macro</vt:lpstr>
      <vt:lpstr>Any Questions</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Adjusted means and Adjusted proportions from regression (LSMEANS/%Margins in SAS and EMMEANS in R)</dc:title>
  <dc:creator>Wall, Melanie M.</dc:creator>
  <cp:lastModifiedBy>Jialiang Hua</cp:lastModifiedBy>
  <cp:revision>44</cp:revision>
  <dcterms:created xsi:type="dcterms:W3CDTF">2023-12-05T02:23:11Z</dcterms:created>
  <dcterms:modified xsi:type="dcterms:W3CDTF">2024-04-20T22:19:09Z</dcterms:modified>
</cp:coreProperties>
</file>